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54"/>
  </p:notesMasterIdLst>
  <p:sldIdLst>
    <p:sldId id="256" r:id="rId2"/>
    <p:sldId id="281" r:id="rId3"/>
    <p:sldId id="287" r:id="rId4"/>
    <p:sldId id="292" r:id="rId5"/>
    <p:sldId id="347" r:id="rId6"/>
    <p:sldId id="346" r:id="rId7"/>
    <p:sldId id="294" r:id="rId8"/>
    <p:sldId id="293" r:id="rId9"/>
    <p:sldId id="295" r:id="rId10"/>
    <p:sldId id="302" r:id="rId11"/>
    <p:sldId id="296" r:id="rId12"/>
    <p:sldId id="297" r:id="rId13"/>
    <p:sldId id="298" r:id="rId14"/>
    <p:sldId id="305" r:id="rId15"/>
    <p:sldId id="306" r:id="rId16"/>
    <p:sldId id="348" r:id="rId17"/>
    <p:sldId id="290" r:id="rId18"/>
    <p:sldId id="288" r:id="rId19"/>
    <p:sldId id="308" r:id="rId20"/>
    <p:sldId id="309" r:id="rId21"/>
    <p:sldId id="310" r:id="rId22"/>
    <p:sldId id="315" r:id="rId23"/>
    <p:sldId id="319" r:id="rId24"/>
    <p:sldId id="311" r:id="rId25"/>
    <p:sldId id="321" r:id="rId26"/>
    <p:sldId id="322" r:id="rId27"/>
    <p:sldId id="323" r:id="rId28"/>
    <p:sldId id="324" r:id="rId29"/>
    <p:sldId id="325" r:id="rId30"/>
    <p:sldId id="326" r:id="rId31"/>
    <p:sldId id="314" r:id="rId32"/>
    <p:sldId id="327" r:id="rId33"/>
    <p:sldId id="316" r:id="rId34"/>
    <p:sldId id="328" r:id="rId35"/>
    <p:sldId id="329" r:id="rId36"/>
    <p:sldId id="330" r:id="rId37"/>
    <p:sldId id="331" r:id="rId38"/>
    <p:sldId id="332" r:id="rId39"/>
    <p:sldId id="289" r:id="rId40"/>
    <p:sldId id="333" r:id="rId41"/>
    <p:sldId id="335" r:id="rId42"/>
    <p:sldId id="336" r:id="rId43"/>
    <p:sldId id="349" r:id="rId44"/>
    <p:sldId id="337" r:id="rId45"/>
    <p:sldId id="343" r:id="rId46"/>
    <p:sldId id="344" r:id="rId47"/>
    <p:sldId id="345" r:id="rId48"/>
    <p:sldId id="338" r:id="rId49"/>
    <p:sldId id="299" r:id="rId50"/>
    <p:sldId id="300" r:id="rId51"/>
    <p:sldId id="301" r:id="rId52"/>
    <p:sldId id="334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94296" autoAdjust="0"/>
  </p:normalViewPr>
  <p:slideViewPr>
    <p:cSldViewPr>
      <p:cViewPr>
        <p:scale>
          <a:sx n="80" d="100"/>
          <a:sy n="80" d="100"/>
        </p:scale>
        <p:origin x="-1314" y="6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85804-3331-4EF3-B71C-7302DF513B4C}" type="datetimeFigureOut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437C8-AF8B-4DD9-AEE3-4464D6FC01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680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37C8-AF8B-4DD9-AEE3-4464D6FC01F7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05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37C8-AF8B-4DD9-AEE3-4464D6FC01F7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05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37C8-AF8B-4DD9-AEE3-4464D6FC01F7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90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37C8-AF8B-4DD9-AEE3-4464D6FC01F7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05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437C8-AF8B-4DD9-AEE3-4464D6FC01F7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205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79651-19FD-4568-B05B-485243115B6E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BAE-B8DD-4AA1-998A-88308DDE49E9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701-23E9-4E42-BC01-8EF65BA73CEC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131F-6B17-4F42-AD34-7E8AEE94F964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14AE3-23FE-4E9A-B34F-308593564A5D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30BC-F2F3-4246-BC8A-F80875F30D45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97052-58C7-4984-A937-A8C8552477F7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882A-7B8B-408A-B1A4-F4C4FB34725C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A11A-18D1-40EB-80F6-52F59286BB58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5D04E-1E0C-4D4D-8466-A7E44653E267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DD3D-9BFE-4F84-A6A6-B411A4805BD2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14AE3-23FE-4E9A-B34F-308593564A5D}" type="datetime1">
              <a:rPr lang="zh-TW" altLang="en-US" smtClean="0"/>
              <a:t>2014/7/31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3.png"/><Relationship Id="rId26" Type="http://schemas.openxmlformats.org/officeDocument/2006/relationships/image" Target="../media/image19.png"/><Relationship Id="rId3" Type="http://schemas.openxmlformats.org/officeDocument/2006/relationships/image" Target="../media/image58.png"/><Relationship Id="rId21" Type="http://schemas.openxmlformats.org/officeDocument/2006/relationships/image" Target="../media/image14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61.png"/><Relationship Id="rId25" Type="http://schemas.openxmlformats.org/officeDocument/2006/relationships/image" Target="../media/image18.png"/><Relationship Id="rId2" Type="http://schemas.openxmlformats.org/officeDocument/2006/relationships/image" Target="../media/image52.png"/><Relationship Id="rId16" Type="http://schemas.openxmlformats.org/officeDocument/2006/relationships/image" Target="../media/image60.png"/><Relationship Id="rId20" Type="http://schemas.openxmlformats.org/officeDocument/2006/relationships/image" Target="../media/image130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17.png"/><Relationship Id="rId32" Type="http://schemas.openxmlformats.org/officeDocument/2006/relationships/image" Target="../media/image75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160.png"/><Relationship Id="rId28" Type="http://schemas.openxmlformats.org/officeDocument/2006/relationships/image" Target="../media/image21.png"/><Relationship Id="rId10" Type="http://schemas.openxmlformats.org/officeDocument/2006/relationships/image" Target="../media/image67.png"/><Relationship Id="rId19" Type="http://schemas.openxmlformats.org/officeDocument/2006/relationships/image" Target="../media/image74.png"/><Relationship Id="rId31" Type="http://schemas.openxmlformats.org/officeDocument/2006/relationships/image" Target="../media/image57.png"/><Relationship Id="rId4" Type="http://schemas.openxmlformats.org/officeDocument/2006/relationships/image" Target="../media/image59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150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71524" y="4077072"/>
            <a:ext cx="81176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2400" dirty="0"/>
              <a:t>Hung-</a:t>
            </a:r>
            <a:r>
              <a:rPr lang="en-US" altLang="zh-TW" sz="2400" dirty="0" err="1"/>
              <a:t>Chih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Lee</a:t>
            </a:r>
          </a:p>
          <a:p>
            <a:r>
              <a:rPr lang="en-US" altLang="zh-TW" sz="2400" dirty="0" smtClean="0"/>
              <a:t>Department </a:t>
            </a:r>
            <a:r>
              <a:rPr lang="en-US" altLang="zh-TW" sz="2400" dirty="0"/>
              <a:t>of Information </a:t>
            </a:r>
            <a:r>
              <a:rPr lang="en-US" altLang="zh-TW" sz="2400" dirty="0" smtClean="0"/>
              <a:t>Technology Ling </a:t>
            </a:r>
            <a:r>
              <a:rPr lang="en-US" altLang="zh-TW" sz="2400" dirty="0"/>
              <a:t>Tung University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161194" y="980728"/>
            <a:ext cx="896448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Maximum </a:t>
            </a:r>
            <a:r>
              <a:rPr lang="en-US" altLang="zh-TW" sz="4400" b="1" cap="none" spc="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packings</a:t>
            </a:r>
            <a:r>
              <a:rPr lang="en-US" altLang="zh-TW" sz="4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endParaRPr lang="en-US" altLang="zh-TW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TW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minimum </a:t>
            </a:r>
            <a:r>
              <a:rPr lang="en-US" altLang="zh-TW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coverings of </a:t>
            </a:r>
            <a:endParaRPr lang="en-US" altLang="zh-TW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altLang="zh-TW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multigraphs</a:t>
            </a:r>
            <a:r>
              <a:rPr lang="en-US" altLang="zh-TW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zh-TW" sz="4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with paths and stars</a:t>
            </a:r>
            <a:endParaRPr lang="zh-TW" altLang="en-US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368" y="5123386"/>
            <a:ext cx="74881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Chun-Cheng </a:t>
            </a:r>
            <a:r>
              <a:rPr lang="en-US" altLang="zh-TW" sz="2400" dirty="0" smtClean="0">
                <a:solidFill>
                  <a:srgbClr val="00B050"/>
                </a:solidFill>
              </a:rPr>
              <a:t>Chen</a:t>
            </a:r>
          </a:p>
          <a:p>
            <a:r>
              <a:rPr lang="en-US" altLang="zh-TW" sz="2400" dirty="0" smtClean="0">
                <a:solidFill>
                  <a:srgbClr val="00B050"/>
                </a:solidFill>
              </a:rPr>
              <a:t>Department </a:t>
            </a:r>
            <a:r>
              <a:rPr lang="en-US" altLang="zh-TW" sz="2400" dirty="0">
                <a:solidFill>
                  <a:srgbClr val="00B050"/>
                </a:solidFill>
              </a:rPr>
              <a:t>of </a:t>
            </a:r>
            <a:r>
              <a:rPr lang="en-US" altLang="zh-TW" sz="2400" dirty="0" smtClean="0">
                <a:solidFill>
                  <a:srgbClr val="00B050"/>
                </a:solidFill>
              </a:rPr>
              <a:t>Mathematics National </a:t>
            </a:r>
            <a:r>
              <a:rPr lang="en-US" altLang="zh-TW" sz="2400" dirty="0">
                <a:solidFill>
                  <a:srgbClr val="00B050"/>
                </a:solidFill>
              </a:rPr>
              <a:t>Central University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z="2000" smtClean="0"/>
              <a:t>1</a:t>
            </a:fld>
            <a:endParaRPr lang="zh-TW" altLang="en-US" sz="2000"/>
          </a:p>
        </p:txBody>
      </p:sp>
    </p:spTree>
    <p:extLst>
      <p:ext uri="{BB962C8B-B14F-4D97-AF65-F5344CB8AC3E}">
        <p14:creationId xmlns:p14="http://schemas.microsoft.com/office/powerpoint/2010/main" val="51517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26627" y="2466837"/>
            <a:ext cx="8820000" cy="3448322"/>
            <a:chOff x="180000" y="1420838"/>
            <a:chExt cx="8820000" cy="3448322"/>
          </a:xfrm>
        </p:grpSpPr>
        <p:sp>
          <p:nvSpPr>
            <p:cNvPr id="4" name="矩形 3"/>
            <p:cNvSpPr/>
            <p:nvPr/>
          </p:nvSpPr>
          <p:spPr>
            <a:xfrm>
              <a:off x="540000" y="1620000"/>
              <a:ext cx="8280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 </a:t>
              </a:r>
              <a:r>
                <a:rPr lang="en-US" altLang="zh-TW" sz="2800" dirty="0" smtClean="0"/>
                <a:t>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Daven</a:t>
              </a:r>
              <a:r>
                <a:rPr lang="en-US" altLang="zh-TW" sz="2800" dirty="0" smtClean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[2]</a:t>
              </a:r>
              <a:r>
                <a:rPr lang="en-US" altLang="zh-TW" sz="2800" dirty="0"/>
                <a:t> 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,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Daven</a:t>
              </a:r>
              <a:r>
                <a:rPr lang="en-US" altLang="zh-TW" sz="2800" dirty="0"/>
                <a:t> 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Roblee</a:t>
              </a:r>
              <a:r>
                <a:rPr lang="en-US" altLang="zh-TW" sz="2800" dirty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[5]</a:t>
              </a:r>
              <a:r>
                <a:rPr lang="en-US" altLang="zh-TW" sz="2800" dirty="0"/>
                <a:t> completely determined the values of </a:t>
              </a:r>
              <a:r>
                <a:rPr lang="en-US" altLang="zh-TW" sz="2800" i="1" dirty="0"/>
                <a:t>n</a:t>
              </a:r>
              <a:r>
                <a:rPr lang="en-US" altLang="zh-TW" sz="2800" dirty="0"/>
                <a:t> </a:t>
              </a:r>
              <a:r>
                <a:rPr lang="en-US" altLang="zh-TW" sz="2800" dirty="0" smtClean="0"/>
                <a:t>for which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dirty="0" err="1" smtClean="0"/>
                <a:t>K</a:t>
              </a:r>
              <a:r>
                <a:rPr lang="en-US" altLang="zh-TW" sz="1400" i="1" dirty="0" err="1"/>
                <a:t>n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admits a (</a:t>
              </a:r>
              <a:r>
                <a:rPr lang="en-US" altLang="zh-TW" sz="2800" i="1" dirty="0"/>
                <a:t>G</a:t>
              </a:r>
              <a:r>
                <a:rPr lang="en-US" altLang="zh-TW" sz="2800" dirty="0" smtClean="0"/>
                <a:t>,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)-decomposition where (</a:t>
              </a:r>
              <a:r>
                <a:rPr lang="en-US" altLang="zh-TW" sz="2800" i="1" dirty="0"/>
                <a:t>G</a:t>
              </a:r>
              <a:r>
                <a:rPr lang="en-US" altLang="zh-TW" sz="2800" dirty="0" smtClean="0"/>
                <a:t>,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) is a graph-pair of order 4 or 5.</a:t>
              </a:r>
              <a:endParaRPr lang="zh-TW" altLang="en-US" sz="2800" dirty="0"/>
            </a:p>
          </p:txBody>
        </p:sp>
        <p:sp>
          <p:nvSpPr>
            <p:cNvPr id="5" name="甜甜圈 4"/>
            <p:cNvSpPr/>
            <p:nvPr/>
          </p:nvSpPr>
          <p:spPr>
            <a:xfrm>
              <a:off x="180000" y="1764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0000" y="3412356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[2] </a:t>
              </a:r>
              <a:r>
                <a:rPr lang="en-US" altLang="zh-TW" dirty="0"/>
                <a:t>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 and M. </a:t>
              </a:r>
              <a:r>
                <a:rPr lang="en-US" altLang="zh-TW" dirty="0" err="1"/>
                <a:t>Daven</a:t>
              </a:r>
              <a:r>
                <a:rPr lang="en-US" altLang="zh-TW" dirty="0"/>
                <a:t>, </a:t>
              </a:r>
              <a:r>
                <a:rPr lang="en-US" altLang="zh-TW" dirty="0" err="1"/>
                <a:t>Multidesigns</a:t>
              </a:r>
              <a:r>
                <a:rPr lang="en-US" altLang="zh-TW" dirty="0"/>
                <a:t> for graph-pairs of order 4 and 5, </a:t>
              </a:r>
              <a:r>
                <a:rPr lang="en-US" altLang="zh-TW" i="1" dirty="0"/>
                <a:t>Graphs </a:t>
              </a:r>
              <a:endParaRPr lang="en-US" altLang="zh-TW" i="1" dirty="0" smtClean="0"/>
            </a:p>
            <a:p>
              <a:r>
                <a:rPr lang="en-US" altLang="zh-TW" i="1" dirty="0"/>
                <a:t> </a:t>
              </a:r>
              <a:r>
                <a:rPr lang="en-US" altLang="zh-TW" i="1" dirty="0" smtClean="0"/>
                <a:t>      Com-bin</a:t>
              </a:r>
              <a:r>
                <a:rPr lang="en-US" altLang="zh-TW" i="1" dirty="0"/>
                <a:t>. </a:t>
              </a:r>
              <a:r>
                <a:rPr lang="en-US" altLang="zh-TW" dirty="0"/>
                <a:t>19 (2003), </a:t>
              </a:r>
              <a:r>
                <a:rPr lang="en-US" altLang="zh-TW" dirty="0" smtClean="0"/>
                <a:t>433-447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540000" y="3996775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[5] </a:t>
              </a:r>
              <a:r>
                <a:rPr lang="en-US" altLang="zh-TW" dirty="0"/>
                <a:t>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, M. </a:t>
              </a:r>
              <a:r>
                <a:rPr lang="en-US" altLang="zh-TW" dirty="0" err="1"/>
                <a:t>Daven</a:t>
              </a:r>
              <a:r>
                <a:rPr lang="en-US" altLang="zh-TW" dirty="0"/>
                <a:t>, and K. J. </a:t>
              </a:r>
              <a:r>
                <a:rPr lang="en-US" altLang="zh-TW" dirty="0" err="1"/>
                <a:t>Roblee</a:t>
              </a:r>
              <a:r>
                <a:rPr lang="en-US" altLang="zh-TW" dirty="0"/>
                <a:t>, </a:t>
              </a:r>
              <a:r>
                <a:rPr lang="en-US" altLang="zh-TW" dirty="0" err="1"/>
                <a:t>Multidesigns</a:t>
              </a:r>
              <a:r>
                <a:rPr lang="en-US" altLang="zh-TW" dirty="0"/>
                <a:t> of the </a:t>
              </a:r>
              <a:r>
                <a:rPr lang="el-GR" altLang="zh-TW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dirty="0" smtClean="0"/>
                <a:t>-fold </a:t>
              </a:r>
              <a:r>
                <a:rPr lang="en-US" altLang="zh-TW" dirty="0"/>
                <a:t>complete 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 graph for graph-pairs </a:t>
              </a:r>
              <a:r>
                <a:rPr lang="en-US" altLang="zh-TW" dirty="0"/>
                <a:t>of order 4 and 5, </a:t>
              </a:r>
              <a:r>
                <a:rPr lang="en-US" altLang="zh-TW" i="1" dirty="0" err="1"/>
                <a:t>Australas</a:t>
              </a:r>
              <a:r>
                <a:rPr lang="en-US" altLang="zh-TW" i="1" dirty="0"/>
                <a:t> J. </a:t>
              </a:r>
              <a:r>
                <a:rPr lang="en-US" altLang="zh-TW" i="1" dirty="0" err="1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/>
                <a:t>32 (2005), </a:t>
              </a:r>
              <a:r>
                <a:rPr lang="en-US" altLang="zh-TW" dirty="0" smtClean="0"/>
                <a:t>125-136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40000" y="1420838"/>
              <a:ext cx="8460000" cy="344832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14659" y="778532"/>
            <a:ext cx="8430156" cy="1384995"/>
            <a:chOff x="414659" y="778532"/>
            <a:chExt cx="8430156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883017" y="778532"/>
                  <a:ext cx="7961798" cy="138499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dirty="0"/>
                    <a:t>A </a:t>
                  </a:r>
                  <a:r>
                    <a:rPr lang="en-US" altLang="zh-TW" sz="2800" i="1" dirty="0">
                      <a:solidFill>
                        <a:srgbClr val="FF0000"/>
                      </a:solidFill>
                    </a:rPr>
                    <a:t>graph-pair (G,H)</a:t>
                  </a:r>
                  <a:r>
                    <a:rPr lang="en-US" altLang="zh-TW" sz="2800" dirty="0"/>
                    <a:t> of order m is a pair of non-isomorphic graphs G and H on m non-isolated vertices such that G</a:t>
                  </a:r>
                  <a14:m>
                    <m:oMath xmlns:m="http://schemas.openxmlformats.org/officeDocument/2006/math">
                      <m:r>
                        <a:rPr lang="zh-TW" altLang="en-US" sz="2800">
                          <a:latin typeface="Cambria Math"/>
                        </a:rPr>
                        <m:t>∪</m:t>
                      </m:r>
                    </m:oMath>
                  </a14:m>
                  <a:r>
                    <a:rPr lang="en-US" altLang="zh-TW" sz="2800" dirty="0"/>
                    <a:t>H is isomorphic to K</a:t>
                  </a:r>
                  <a:r>
                    <a:rPr lang="en-US" altLang="zh-TW" sz="1200" dirty="0"/>
                    <a:t>m</a:t>
                  </a:r>
                  <a:r>
                    <a:rPr lang="en-US" altLang="zh-TW" sz="2800" dirty="0"/>
                    <a:t>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017" y="778532"/>
                  <a:ext cx="7961798" cy="138499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08" t="-4405" b="-114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甜甜圈 15"/>
            <p:cNvSpPr/>
            <p:nvPr/>
          </p:nvSpPr>
          <p:spPr>
            <a:xfrm>
              <a:off x="414659" y="922548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29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80000" y="4464000"/>
            <a:ext cx="8820000" cy="1989336"/>
            <a:chOff x="180000" y="4464000"/>
            <a:chExt cx="8820000" cy="1989336"/>
          </a:xfrm>
        </p:grpSpPr>
        <p:sp>
          <p:nvSpPr>
            <p:cNvPr id="4" name="矩形 3"/>
            <p:cNvSpPr/>
            <p:nvPr/>
          </p:nvSpPr>
          <p:spPr>
            <a:xfrm>
              <a:off x="540000" y="4464000"/>
              <a:ext cx="8280000" cy="144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Shyu</a:t>
              </a:r>
              <a:r>
                <a:rPr lang="en-US" altLang="zh-TW" sz="2800" dirty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[17] </a:t>
              </a:r>
              <a:r>
                <a:rPr lang="en-US" altLang="zh-TW" sz="2800" dirty="0"/>
                <a:t>investigated </a:t>
              </a:r>
              <a:r>
                <a:rPr lang="en-US" altLang="zh-TW" sz="2800" dirty="0" smtClean="0"/>
                <a:t>the problem </a:t>
              </a:r>
              <a:r>
                <a:rPr lang="en-US" altLang="zh-TW" sz="2800" dirty="0"/>
                <a:t>of decomposing </a:t>
              </a:r>
              <a:r>
                <a:rPr lang="en-US" altLang="zh-TW" sz="2800" dirty="0" err="1"/>
                <a:t>K</a:t>
              </a:r>
              <a:r>
                <a:rPr lang="en-US" altLang="zh-TW" sz="1400" i="1" dirty="0" err="1"/>
                <a:t>n</a:t>
              </a:r>
              <a:r>
                <a:rPr lang="en-US" altLang="zh-TW" sz="2800" dirty="0"/>
                <a:t> into paths and stars with </a:t>
              </a:r>
              <a:r>
                <a:rPr lang="en-US" altLang="zh-TW" sz="2800" i="1" dirty="0"/>
                <a:t>k</a:t>
              </a:r>
              <a:r>
                <a:rPr lang="en-US" altLang="zh-TW" sz="2800" dirty="0"/>
                <a:t> edges, giving </a:t>
              </a:r>
              <a:r>
                <a:rPr lang="en-US" altLang="zh-TW" sz="2800" dirty="0" smtClean="0"/>
                <a:t>a necessary </a:t>
              </a:r>
              <a:r>
                <a:rPr lang="en-US" altLang="zh-TW" sz="2800" dirty="0"/>
                <a:t>and </a:t>
              </a:r>
              <a:r>
                <a:rPr lang="en-US" altLang="zh-TW" sz="2800" dirty="0" smtClean="0"/>
                <a:t>sufficient </a:t>
              </a:r>
              <a:r>
                <a:rPr lang="en-US" altLang="zh-TW" sz="2800" dirty="0"/>
                <a:t>condition for </a:t>
              </a:r>
              <a:r>
                <a:rPr lang="en-US" altLang="zh-TW" sz="2800" i="1" dirty="0"/>
                <a:t>k</a:t>
              </a:r>
              <a:r>
                <a:rPr lang="en-US" altLang="zh-TW" sz="2800" dirty="0"/>
                <a:t> = 3.</a:t>
              </a:r>
              <a:endParaRPr lang="zh-TW" altLang="en-US" sz="2800" dirty="0"/>
            </a:p>
          </p:txBody>
        </p:sp>
        <p:sp>
          <p:nvSpPr>
            <p:cNvPr id="6" name="甜甜圈 5"/>
            <p:cNvSpPr/>
            <p:nvPr/>
          </p:nvSpPr>
          <p:spPr>
            <a:xfrm>
              <a:off x="180000" y="4608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0000" y="5686320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[17] </a:t>
              </a:r>
              <a:r>
                <a:rPr lang="en-US" altLang="zh-TW" dirty="0"/>
                <a:t>T.-W. </a:t>
              </a:r>
              <a:r>
                <a:rPr lang="en-US" altLang="zh-TW" dirty="0" err="1"/>
                <a:t>Shyu</a:t>
              </a:r>
              <a:r>
                <a:rPr lang="en-US" altLang="zh-TW" dirty="0"/>
                <a:t>, Decomposition of complete graphs into paths and stars, </a:t>
              </a:r>
              <a:r>
                <a:rPr lang="en-US" altLang="zh-TW" i="1" dirty="0" smtClean="0"/>
                <a:t>Discrete</a:t>
              </a:r>
            </a:p>
            <a:p>
              <a:r>
                <a:rPr lang="en-US" altLang="zh-TW" i="1" dirty="0"/>
                <a:t> </a:t>
              </a:r>
              <a:r>
                <a:rPr lang="en-US" altLang="zh-TW" i="1" dirty="0" smtClean="0"/>
                <a:t>         Math. </a:t>
              </a:r>
              <a:r>
                <a:rPr lang="en-US" altLang="zh-TW" dirty="0" smtClean="0"/>
                <a:t>310 </a:t>
              </a:r>
              <a:r>
                <a:rPr lang="en-US" altLang="zh-TW" dirty="0"/>
                <a:t>(2010), </a:t>
              </a:r>
              <a:r>
                <a:rPr lang="en-US" altLang="zh-TW" dirty="0" smtClean="0"/>
                <a:t>2164-2169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40000" y="4464000"/>
              <a:ext cx="8460000" cy="19893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80000" y="492914"/>
            <a:ext cx="8820000" cy="3807360"/>
            <a:chOff x="180000" y="332640"/>
            <a:chExt cx="8820000" cy="3807360"/>
          </a:xfrm>
        </p:grpSpPr>
        <p:sp>
          <p:nvSpPr>
            <p:cNvPr id="5" name="甜甜圈 4"/>
            <p:cNvSpPr/>
            <p:nvPr/>
          </p:nvSpPr>
          <p:spPr>
            <a:xfrm>
              <a:off x="180000" y="648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40000" y="504000"/>
              <a:ext cx="8280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, </a:t>
              </a:r>
              <a:r>
                <a:rPr lang="en-US" altLang="zh-TW" sz="2800" dirty="0">
                  <a:solidFill>
                    <a:srgbClr val="00B050"/>
                  </a:solidFill>
                </a:rPr>
                <a:t>Clark</a:t>
              </a:r>
              <a:r>
                <a:rPr lang="en-US" altLang="zh-TW" sz="2800" dirty="0"/>
                <a:t> and </a:t>
              </a:r>
              <a:r>
                <a:rPr lang="en-US" altLang="zh-TW" sz="2800" dirty="0">
                  <a:solidFill>
                    <a:srgbClr val="00B050"/>
                  </a:solidFill>
                </a:rPr>
                <a:t>Leach</a:t>
              </a:r>
              <a:r>
                <a:rPr lang="en-US" altLang="zh-TW" sz="2800" dirty="0">
                  <a:solidFill>
                    <a:srgbClr val="7030A0"/>
                  </a:solidFill>
                </a:rPr>
                <a:t> [1] </a:t>
              </a:r>
              <a:r>
                <a:rPr lang="en-US" altLang="zh-TW" sz="2800" dirty="0"/>
                <a:t>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 and </a:t>
              </a:r>
              <a:r>
                <a:rPr lang="en-US" altLang="zh-TW" sz="2800" dirty="0">
                  <a:solidFill>
                    <a:srgbClr val="00B050"/>
                  </a:solidFill>
                </a:rPr>
                <a:t>Hampson</a:t>
              </a:r>
              <a:r>
                <a:rPr lang="en-US" altLang="zh-TW" sz="2800" dirty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[6] </a:t>
              </a:r>
              <a:r>
                <a:rPr lang="en-US" altLang="zh-TW" sz="2800" dirty="0"/>
                <a:t>considered the existence of</a:t>
              </a:r>
            </a:p>
            <a:p>
              <a:r>
                <a:rPr lang="en-US" altLang="zh-TW" sz="2800" dirty="0"/>
                <a:t>decompositions of </a:t>
              </a:r>
              <a:r>
                <a:rPr lang="en-US" altLang="zh-TW" sz="2800" dirty="0" err="1" smtClean="0"/>
                <a:t>K</a:t>
              </a:r>
              <a:r>
                <a:rPr lang="en-US" altLang="zh-TW" sz="1400" i="1" dirty="0" err="1" smtClean="0"/>
                <a:t>n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−</a:t>
              </a:r>
              <a:r>
                <a:rPr lang="en-US" altLang="zh-TW" sz="2800" i="1" dirty="0" smtClean="0"/>
                <a:t>F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for the graph-pair of order 4 and 5, respectively, where </a:t>
              </a:r>
              <a:r>
                <a:rPr lang="en-US" altLang="zh-TW" sz="2800" i="1" dirty="0"/>
                <a:t>F</a:t>
              </a:r>
              <a:r>
                <a:rPr lang="en-US" altLang="zh-TW" sz="2800" dirty="0"/>
                <a:t> is </a:t>
              </a:r>
              <a:r>
                <a:rPr lang="en-US" altLang="zh-TW" sz="2800" dirty="0" smtClean="0"/>
                <a:t>a Hamiltonian </a:t>
              </a:r>
              <a:r>
                <a:rPr lang="en-US" altLang="zh-TW" sz="2800" dirty="0"/>
                <a:t>cycle, a 1-factor, or almost 1-factor.</a:t>
              </a:r>
              <a:endParaRPr lang="zh-TW" altLang="en-US" sz="28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540000" y="2664000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[1] </a:t>
              </a:r>
              <a:r>
                <a:rPr lang="en-US" altLang="zh-TW" dirty="0"/>
                <a:t>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, S. Clark, and D. Leach, </a:t>
              </a:r>
              <a:r>
                <a:rPr lang="en-US" altLang="zh-TW" dirty="0" err="1"/>
                <a:t>Multidecomposition</a:t>
              </a:r>
              <a:r>
                <a:rPr lang="en-US" altLang="zh-TW" dirty="0"/>
                <a:t> of the complete graph 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  into graph </a:t>
              </a:r>
              <a:r>
                <a:rPr lang="en-US" altLang="zh-TW" dirty="0"/>
                <a:t>pairs of order 4 with various leaves, </a:t>
              </a:r>
              <a:r>
                <a:rPr lang="en-US" altLang="zh-TW" i="1" dirty="0" err="1"/>
                <a:t>Ars</a:t>
              </a:r>
              <a:r>
                <a:rPr lang="en-US" altLang="zh-TW" i="1" dirty="0"/>
                <a:t> </a:t>
              </a:r>
              <a:r>
                <a:rPr lang="en-US" altLang="zh-TW" i="1" dirty="0" err="1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/>
                <a:t>93 (2009), </a:t>
              </a:r>
              <a:r>
                <a:rPr lang="en-US" altLang="zh-TW" dirty="0" smtClean="0"/>
                <a:t>403-407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40000" y="3204000"/>
              <a:ext cx="8280000" cy="936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[6] </a:t>
              </a:r>
              <a:r>
                <a:rPr lang="en-US" altLang="zh-TW" dirty="0"/>
                <a:t>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 and C. Hampson, </a:t>
              </a:r>
              <a:r>
                <a:rPr lang="en-US" altLang="zh-TW" dirty="0" err="1"/>
                <a:t>Multidecomposition</a:t>
              </a:r>
              <a:r>
                <a:rPr lang="en-US" altLang="zh-TW" dirty="0"/>
                <a:t> of </a:t>
              </a:r>
              <a:r>
                <a:rPr lang="en-US" altLang="zh-TW" i="1" dirty="0" err="1" smtClean="0"/>
                <a:t>K</a:t>
              </a:r>
              <a:r>
                <a:rPr lang="en-US" altLang="zh-TW" sz="1400" i="1" dirty="0" err="1" smtClean="0"/>
                <a:t>n</a:t>
              </a:r>
              <a:r>
                <a:rPr lang="el-GR" altLang="zh-TW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− </a:t>
              </a:r>
              <a:r>
                <a:rPr lang="en-US" altLang="zh-TW" i="1" dirty="0" smtClean="0"/>
                <a:t>F </a:t>
              </a:r>
              <a:r>
                <a:rPr lang="en-US" altLang="zh-TW" dirty="0"/>
                <a:t>into graph-pairs of 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  order 5 </a:t>
              </a:r>
              <a:r>
                <a:rPr lang="en-US" altLang="zh-TW" dirty="0"/>
                <a:t>where </a:t>
              </a:r>
              <a:r>
                <a:rPr lang="en-US" altLang="zh-TW" i="1" dirty="0"/>
                <a:t>F </a:t>
              </a:r>
              <a:r>
                <a:rPr lang="en-US" altLang="zh-TW" dirty="0"/>
                <a:t>is a Hamilton cycle or an (almost) 1-factor, </a:t>
              </a:r>
              <a:r>
                <a:rPr lang="en-US" altLang="zh-TW" i="1" dirty="0" err="1"/>
                <a:t>Ars</a:t>
              </a:r>
              <a:r>
                <a:rPr lang="en-US" altLang="zh-TW" i="1" dirty="0"/>
                <a:t> </a:t>
              </a:r>
              <a:r>
                <a:rPr lang="en-US" altLang="zh-TW" i="1" dirty="0" err="1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/>
                <a:t>97 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  (</a:t>
              </a:r>
              <a:r>
                <a:rPr lang="en-US" altLang="zh-TW" dirty="0"/>
                <a:t>2010), </a:t>
              </a:r>
              <a:r>
                <a:rPr lang="en-US" altLang="zh-TW" dirty="0" smtClean="0"/>
                <a:t>399-416</a:t>
              </a:r>
              <a:endParaRPr lang="zh-TW" altLang="en-US" dirty="0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40000" y="332640"/>
              <a:ext cx="8460000" cy="38073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9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33438" y="3993832"/>
            <a:ext cx="8820000" cy="1914828"/>
            <a:chOff x="180000" y="3780000"/>
            <a:chExt cx="8820000" cy="1914828"/>
          </a:xfrm>
        </p:grpSpPr>
        <p:sp>
          <p:nvSpPr>
            <p:cNvPr id="6" name="矩形 5"/>
            <p:cNvSpPr/>
            <p:nvPr/>
          </p:nvSpPr>
          <p:spPr>
            <a:xfrm>
              <a:off x="540000" y="3780000"/>
              <a:ext cx="8280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Shyu</a:t>
              </a:r>
              <a:r>
                <a:rPr lang="en-US" altLang="zh-TW" sz="2800" dirty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[20] </a:t>
              </a:r>
              <a:r>
                <a:rPr lang="en-US" altLang="zh-TW" sz="2800" dirty="0"/>
                <a:t>investigated the problem of decomposing </a:t>
              </a:r>
              <a:r>
                <a:rPr lang="en-US" altLang="zh-TW" sz="2800" dirty="0" err="1"/>
                <a:t>K</a:t>
              </a:r>
              <a:r>
                <a:rPr lang="en-US" altLang="zh-TW" sz="1400" i="1" dirty="0" err="1"/>
                <a:t>n</a:t>
              </a:r>
              <a:r>
                <a:rPr lang="en-US" altLang="zh-TW" sz="2800" dirty="0"/>
                <a:t> into cycles and stars </a:t>
              </a:r>
              <a:r>
                <a:rPr lang="en-US" altLang="zh-TW" sz="2800" dirty="0" smtClean="0"/>
                <a:t>with </a:t>
              </a:r>
              <a:r>
                <a:rPr lang="en-US" altLang="zh-TW" sz="2800" i="1" dirty="0" smtClean="0"/>
                <a:t>k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edges, settling the case </a:t>
              </a:r>
              <a:r>
                <a:rPr lang="en-US" altLang="zh-TW" sz="2800" i="1" dirty="0"/>
                <a:t>k</a:t>
              </a:r>
              <a:r>
                <a:rPr lang="en-US" altLang="zh-TW" sz="2800" dirty="0"/>
                <a:t> = 4.</a:t>
              </a:r>
              <a:endParaRPr lang="zh-TW" altLang="en-US" sz="2800" dirty="0"/>
            </a:p>
          </p:txBody>
        </p:sp>
        <p:sp>
          <p:nvSpPr>
            <p:cNvPr id="10" name="甜甜圈 9"/>
            <p:cNvSpPr/>
            <p:nvPr/>
          </p:nvSpPr>
          <p:spPr>
            <a:xfrm>
              <a:off x="180000" y="3924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40000" y="5048497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[20] </a:t>
              </a:r>
              <a:r>
                <a:rPr lang="en-US" altLang="zh-TW" dirty="0" smtClean="0"/>
                <a:t>T</a:t>
              </a:r>
              <a:r>
                <a:rPr lang="en-US" altLang="zh-TW" dirty="0"/>
                <a:t>.-W. </a:t>
              </a:r>
              <a:r>
                <a:rPr lang="en-US" altLang="zh-TW" dirty="0" err="1"/>
                <a:t>Shyu</a:t>
              </a:r>
              <a:r>
                <a:rPr lang="en-US" altLang="zh-TW" dirty="0"/>
                <a:t>, Decomposition of complete graphs into cycles and stars, </a:t>
              </a:r>
              <a:r>
                <a:rPr lang="en-US" altLang="zh-TW" i="1" dirty="0"/>
                <a:t>Graphs </a:t>
              </a:r>
              <a:endParaRPr lang="en-US" altLang="zh-TW" i="1" dirty="0" smtClean="0"/>
            </a:p>
            <a:p>
              <a:r>
                <a:rPr lang="en-US" altLang="zh-TW" i="1" dirty="0"/>
                <a:t> </a:t>
              </a:r>
              <a:r>
                <a:rPr lang="en-US" altLang="zh-TW" i="1" dirty="0" smtClean="0"/>
                <a:t>         </a:t>
              </a:r>
              <a:r>
                <a:rPr lang="en-US" altLang="zh-TW" i="1" dirty="0" err="1" smtClean="0"/>
                <a:t>Combin</a:t>
              </a:r>
              <a:r>
                <a:rPr lang="en-US" altLang="zh-TW" i="1" dirty="0" smtClean="0"/>
                <a:t>. </a:t>
              </a:r>
              <a:r>
                <a:rPr lang="en-US" altLang="zh-TW" dirty="0" smtClean="0"/>
                <a:t>29 </a:t>
              </a:r>
              <a:r>
                <a:rPr lang="en-US" altLang="zh-TW" dirty="0"/>
                <a:t>(2013), </a:t>
              </a:r>
              <a:r>
                <a:rPr lang="en-US" altLang="zh-TW" dirty="0" smtClean="0"/>
                <a:t>301-313.</a:t>
              </a:r>
              <a:endParaRPr lang="zh-TW" altLang="en-US" dirty="0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40000" y="3870385"/>
              <a:ext cx="8460000" cy="178161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233438" y="834521"/>
            <a:ext cx="8820000" cy="3159312"/>
            <a:chOff x="180000" y="620689"/>
            <a:chExt cx="8820000" cy="3159312"/>
          </a:xfrm>
        </p:grpSpPr>
        <p:sp>
          <p:nvSpPr>
            <p:cNvPr id="5" name="矩形 4"/>
            <p:cNvSpPr/>
            <p:nvPr/>
          </p:nvSpPr>
          <p:spPr>
            <a:xfrm>
              <a:off x="540000" y="720000"/>
              <a:ext cx="8280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/>
                <a:t>In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[18, 19],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Shyu</a:t>
              </a:r>
              <a:r>
                <a:rPr lang="en-US" altLang="zh-TW" sz="2800" dirty="0"/>
                <a:t> considered the existence of a </a:t>
              </a:r>
              <a:r>
                <a:rPr lang="en-US" altLang="zh-TW" sz="2800" dirty="0" smtClean="0"/>
                <a:t>decomposition of </a:t>
              </a:r>
              <a:r>
                <a:rPr lang="en-US" altLang="zh-TW" sz="2800" dirty="0" err="1"/>
                <a:t>K</a:t>
              </a:r>
              <a:r>
                <a:rPr lang="en-US" altLang="zh-TW" sz="1400" i="1" dirty="0" err="1"/>
                <a:t>n</a:t>
              </a:r>
              <a:r>
                <a:rPr lang="en-US" altLang="zh-TW" sz="2800" dirty="0"/>
                <a:t> into paths and cycles with </a:t>
              </a:r>
              <a:r>
                <a:rPr lang="en-US" altLang="zh-TW" sz="2800" i="1" dirty="0"/>
                <a:t>k</a:t>
              </a:r>
              <a:r>
                <a:rPr lang="en-US" altLang="zh-TW" sz="2800" dirty="0"/>
                <a:t> edges, giving a necessary and </a:t>
              </a:r>
              <a:r>
                <a:rPr lang="en-US" altLang="zh-TW" sz="2800" dirty="0" smtClean="0"/>
                <a:t>sufficient </a:t>
              </a:r>
              <a:r>
                <a:rPr lang="en-US" altLang="zh-TW" sz="2800" dirty="0"/>
                <a:t>condition </a:t>
              </a:r>
              <a:r>
                <a:rPr lang="en-US" altLang="zh-TW" sz="2800" dirty="0" smtClean="0"/>
                <a:t>for </a:t>
              </a:r>
              <a:r>
                <a:rPr lang="en-US" altLang="zh-TW" sz="2800" i="1" dirty="0"/>
                <a:t>k</a:t>
              </a:r>
              <a:r>
                <a:rPr lang="en-US" altLang="zh-TW" sz="2800" dirty="0" smtClean="0"/>
                <a:t> </a:t>
              </a:r>
              <a:r>
                <a:rPr lang="da-DK" altLang="zh-TW" sz="2800" dirty="0"/>
                <a:t>∈ { </a:t>
              </a:r>
              <a:r>
                <a:rPr lang="en-US" altLang="zh-TW" sz="2800" dirty="0" smtClean="0"/>
                <a:t>3, 4}.</a:t>
              </a:r>
              <a:endParaRPr lang="zh-TW" altLang="en-US" sz="2800" dirty="0"/>
            </a:p>
          </p:txBody>
        </p:sp>
        <p:sp>
          <p:nvSpPr>
            <p:cNvPr id="7" name="甜甜圈 6"/>
            <p:cNvSpPr/>
            <p:nvPr/>
          </p:nvSpPr>
          <p:spPr>
            <a:xfrm>
              <a:off x="180000" y="864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0000" y="2412744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[18] </a:t>
              </a:r>
              <a:r>
                <a:rPr lang="en-US" altLang="zh-TW" dirty="0"/>
                <a:t>T.-W. </a:t>
              </a:r>
              <a:r>
                <a:rPr lang="en-US" altLang="zh-TW" dirty="0" err="1"/>
                <a:t>Shyu</a:t>
              </a:r>
              <a:r>
                <a:rPr lang="en-US" altLang="zh-TW" dirty="0"/>
                <a:t>, Decompositions of complete graphs into paths and cycles, </a:t>
              </a:r>
              <a:r>
                <a:rPr lang="en-US" altLang="zh-TW" i="1" dirty="0" err="1"/>
                <a:t>Ars</a:t>
              </a:r>
              <a:r>
                <a:rPr lang="en-US" altLang="zh-TW" i="1" dirty="0"/>
                <a:t> </a:t>
              </a:r>
              <a:endParaRPr lang="en-US" altLang="zh-TW" i="1" dirty="0" smtClean="0"/>
            </a:p>
            <a:p>
              <a:r>
                <a:rPr lang="en-US" altLang="zh-TW" i="1" dirty="0"/>
                <a:t> </a:t>
              </a:r>
              <a:r>
                <a:rPr lang="en-US" altLang="zh-TW" i="1" dirty="0" smtClean="0"/>
                <a:t>         </a:t>
              </a:r>
              <a:r>
                <a:rPr lang="en-US" altLang="zh-TW" i="1" dirty="0" err="1" smtClean="0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 smtClean="0"/>
                <a:t>97(2010</a:t>
              </a:r>
              <a:r>
                <a:rPr lang="en-US" altLang="zh-TW" dirty="0"/>
                <a:t>), </a:t>
              </a:r>
              <a:r>
                <a:rPr lang="en-US" altLang="zh-TW" dirty="0" smtClean="0"/>
                <a:t>257-270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40000" y="2989305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[19] </a:t>
              </a:r>
              <a:r>
                <a:rPr lang="en-US" altLang="zh-TW" dirty="0"/>
                <a:t>T.-W. </a:t>
              </a:r>
              <a:r>
                <a:rPr lang="en-US" altLang="zh-TW" dirty="0" err="1"/>
                <a:t>Shyu</a:t>
              </a:r>
              <a:r>
                <a:rPr lang="en-US" altLang="zh-TW" dirty="0"/>
                <a:t>, Decomposition of complete graphs into paths of length three and 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     triangles, </a:t>
              </a:r>
              <a:r>
                <a:rPr lang="en-US" altLang="zh-TW" i="1" dirty="0" err="1" smtClean="0"/>
                <a:t>Ars</a:t>
              </a:r>
              <a:r>
                <a:rPr lang="en-US" altLang="zh-TW" i="1" dirty="0" smtClean="0"/>
                <a:t> </a:t>
              </a:r>
              <a:r>
                <a:rPr lang="en-US" altLang="zh-TW" i="1" dirty="0" err="1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/>
                <a:t>107 (2012), </a:t>
              </a:r>
              <a:r>
                <a:rPr lang="en-US" altLang="zh-TW" dirty="0" smtClean="0"/>
                <a:t>209-224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40000" y="620689"/>
              <a:ext cx="8460000" cy="31593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0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80000" y="2808000"/>
            <a:ext cx="8820000" cy="3746157"/>
            <a:chOff x="180000" y="2779187"/>
            <a:chExt cx="8820000" cy="3746157"/>
          </a:xfrm>
        </p:grpSpPr>
        <p:sp>
          <p:nvSpPr>
            <p:cNvPr id="2" name="矩形 1"/>
            <p:cNvSpPr/>
            <p:nvPr/>
          </p:nvSpPr>
          <p:spPr>
            <a:xfrm>
              <a:off x="540000" y="2880000"/>
              <a:ext cx="8280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>
                  <a:solidFill>
                    <a:srgbClr val="00B050"/>
                  </a:solidFill>
                </a:rPr>
                <a:t>Lee</a:t>
              </a:r>
              <a:r>
                <a:rPr lang="en-US" altLang="zh-TW" sz="2800" dirty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[12] </a:t>
              </a:r>
              <a:r>
                <a:rPr lang="en-US" altLang="zh-TW" sz="2800" dirty="0"/>
                <a:t>and </a:t>
              </a:r>
              <a:r>
                <a:rPr lang="en-US" altLang="zh-TW" sz="2800" dirty="0">
                  <a:solidFill>
                    <a:srgbClr val="00B050"/>
                  </a:solidFill>
                </a:rPr>
                <a:t>Lee</a:t>
              </a:r>
              <a:r>
                <a:rPr lang="en-US" altLang="zh-TW" sz="2800" dirty="0"/>
                <a:t> and </a:t>
              </a:r>
              <a:r>
                <a:rPr lang="en-US" altLang="zh-TW" sz="2800" dirty="0">
                  <a:solidFill>
                    <a:srgbClr val="00B050"/>
                  </a:solidFill>
                </a:rPr>
                <a:t>Lin</a:t>
              </a:r>
              <a:r>
                <a:rPr lang="en-US" altLang="zh-TW" sz="2800" dirty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[13] </a:t>
              </a:r>
              <a:r>
                <a:rPr lang="en-US" altLang="zh-TW" sz="2800" dirty="0"/>
                <a:t>established necessary and </a:t>
              </a:r>
              <a:r>
                <a:rPr lang="en-US" altLang="zh-TW" sz="2800" dirty="0" smtClean="0"/>
                <a:t>sufficient </a:t>
              </a:r>
              <a:r>
                <a:rPr lang="en-US" altLang="zh-TW" sz="2800" dirty="0"/>
                <a:t>conditions for the </a:t>
              </a:r>
              <a:r>
                <a:rPr lang="en-US" altLang="zh-TW" sz="2800" dirty="0" smtClean="0"/>
                <a:t>existence of </a:t>
              </a:r>
              <a:r>
                <a:rPr lang="en-US" altLang="zh-TW" sz="2800" dirty="0"/>
                <a:t>(</a:t>
              </a:r>
              <a:r>
                <a:rPr lang="en-US" altLang="zh-TW" sz="2800" dirty="0" err="1" smtClean="0"/>
                <a:t>C</a:t>
              </a:r>
              <a:r>
                <a:rPr lang="en-US" altLang="zh-TW" sz="1400" i="1" dirty="0" err="1"/>
                <a:t>k</a:t>
              </a:r>
              <a:r>
                <a:rPr lang="en-US" altLang="zh-TW" sz="2800" dirty="0" err="1" smtClean="0"/>
                <a:t>,S</a:t>
              </a:r>
              <a:r>
                <a:rPr lang="en-US" altLang="zh-TW" sz="1400" i="1" dirty="0" err="1"/>
                <a:t>k</a:t>
              </a:r>
              <a:r>
                <a:rPr lang="en-US" altLang="zh-TW" sz="2800" dirty="0"/>
                <a:t>)-decompositions of the complete bipartite graph and the complete bipartite </a:t>
              </a:r>
              <a:r>
                <a:rPr lang="en-US" altLang="zh-TW" sz="2800" dirty="0" smtClean="0"/>
                <a:t>graph with </a:t>
              </a:r>
              <a:r>
                <a:rPr lang="en-US" altLang="zh-TW" sz="2800" dirty="0"/>
                <a:t>a 1-factor removed, respectively.</a:t>
              </a:r>
              <a:endParaRPr lang="zh-TW" altLang="en-US" sz="2800" dirty="0"/>
            </a:p>
          </p:txBody>
        </p:sp>
        <p:sp>
          <p:nvSpPr>
            <p:cNvPr id="3" name="甜甜圈 2"/>
            <p:cNvSpPr/>
            <p:nvPr/>
          </p:nvSpPr>
          <p:spPr>
            <a:xfrm>
              <a:off x="180000" y="3024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40000" y="5101061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[12] </a:t>
              </a:r>
              <a:r>
                <a:rPr lang="en-US" altLang="zh-TW" dirty="0"/>
                <a:t>H.-C. Lee, </a:t>
              </a:r>
              <a:r>
                <a:rPr lang="en-US" altLang="zh-TW" dirty="0" err="1"/>
                <a:t>Multidecompositions</a:t>
              </a:r>
              <a:r>
                <a:rPr lang="en-US" altLang="zh-TW" dirty="0"/>
                <a:t> of complete bipartite graphs into cycles and 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     stars</a:t>
              </a:r>
              <a:r>
                <a:rPr lang="en-US" altLang="zh-TW" dirty="0"/>
                <a:t>, </a:t>
              </a:r>
              <a:r>
                <a:rPr lang="en-US" altLang="zh-TW" i="1" dirty="0" err="1" smtClean="0"/>
                <a:t>Ars</a:t>
              </a:r>
              <a:r>
                <a:rPr lang="en-US" altLang="zh-TW" i="1" dirty="0"/>
                <a:t> </a:t>
              </a:r>
              <a:r>
                <a:rPr lang="en-US" altLang="zh-TW" i="1" dirty="0" err="1" smtClean="0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/>
                <a:t>108 (2013), </a:t>
              </a:r>
              <a:r>
                <a:rPr lang="en-US" altLang="zh-TW" dirty="0" smtClean="0"/>
                <a:t>355-364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540000" y="5747392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[13] </a:t>
              </a:r>
              <a:r>
                <a:rPr lang="en-US" altLang="zh-TW" dirty="0" smtClean="0"/>
                <a:t>H</a:t>
              </a:r>
              <a:r>
                <a:rPr lang="en-US" altLang="zh-TW" dirty="0"/>
                <a:t>.-C. Lee and J.-J. Lin, Decomposition of the complete bipartite graph with a </a:t>
              </a:r>
              <a:r>
                <a:rPr lang="en-US" altLang="zh-TW" dirty="0" smtClean="0"/>
                <a:t>1-</a:t>
              </a:r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     factor removed </a:t>
              </a:r>
              <a:r>
                <a:rPr lang="en-US" altLang="zh-TW" dirty="0"/>
                <a:t>into cycles and stars, </a:t>
              </a:r>
              <a:r>
                <a:rPr lang="en-US" altLang="zh-TW" i="1" dirty="0"/>
                <a:t>Discrete Math. </a:t>
              </a:r>
              <a:r>
                <a:rPr lang="en-US" altLang="zh-TW" dirty="0"/>
                <a:t>313 (2013), </a:t>
              </a:r>
              <a:r>
                <a:rPr lang="en-US" altLang="zh-TW" dirty="0" smtClean="0"/>
                <a:t>2354-2358.</a:t>
              </a:r>
              <a:endParaRPr lang="zh-TW" altLang="en-US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540000" y="2779187"/>
              <a:ext cx="8460000" cy="37461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80000" y="360000"/>
            <a:ext cx="8820000" cy="2312401"/>
            <a:chOff x="180000" y="466786"/>
            <a:chExt cx="8820000" cy="2312401"/>
          </a:xfrm>
        </p:grpSpPr>
        <p:sp>
          <p:nvSpPr>
            <p:cNvPr id="4" name="矩形 3"/>
            <p:cNvSpPr/>
            <p:nvPr/>
          </p:nvSpPr>
          <p:spPr>
            <a:xfrm>
              <a:off x="540000" y="466786"/>
              <a:ext cx="8280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/>
                <a:t>In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[21],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Shyu</a:t>
              </a:r>
              <a:r>
                <a:rPr lang="en-US" altLang="zh-TW" sz="2800" dirty="0"/>
                <a:t> considered the existence of a decomposition </a:t>
              </a:r>
              <a:r>
                <a:rPr lang="en-US" altLang="zh-TW" sz="2800" dirty="0" smtClean="0"/>
                <a:t>of </a:t>
              </a:r>
              <a:r>
                <a:rPr lang="en-US" altLang="zh-TW" sz="2800" dirty="0" err="1" smtClean="0"/>
                <a:t>K</a:t>
              </a:r>
              <a:r>
                <a:rPr lang="en-US" altLang="zh-TW" sz="1400" i="1" dirty="0" err="1"/>
                <a:t>m</a:t>
              </a:r>
              <a:r>
                <a:rPr lang="en-US" altLang="zh-TW" sz="1400" dirty="0" err="1"/>
                <a:t>,</a:t>
              </a:r>
              <a:r>
                <a:rPr lang="en-US" altLang="zh-TW" sz="1400" i="1" dirty="0" err="1"/>
                <a:t>n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into paths and stars with </a:t>
              </a:r>
              <a:r>
                <a:rPr lang="en-US" altLang="zh-TW" sz="2800" i="1" dirty="0"/>
                <a:t>k</a:t>
              </a:r>
              <a:r>
                <a:rPr lang="en-US" altLang="zh-TW" sz="2800" dirty="0"/>
                <a:t> edges, giving a necessary and </a:t>
              </a:r>
              <a:r>
                <a:rPr lang="en-US" altLang="zh-TW" sz="2800" dirty="0" smtClean="0"/>
                <a:t>sufficient </a:t>
              </a:r>
              <a:r>
                <a:rPr lang="en-US" altLang="zh-TW" sz="2800" dirty="0"/>
                <a:t>condition for </a:t>
              </a:r>
              <a:r>
                <a:rPr lang="en-US" altLang="zh-TW" sz="2800" i="1" dirty="0"/>
                <a:t>k</a:t>
              </a:r>
              <a:r>
                <a:rPr lang="en-US" altLang="zh-TW" sz="2800" dirty="0"/>
                <a:t> = 3.</a:t>
              </a:r>
              <a:endParaRPr lang="zh-TW" altLang="en-US" sz="28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540000" y="2132856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[21] </a:t>
              </a:r>
              <a:r>
                <a:rPr lang="en-US" altLang="zh-TW" dirty="0"/>
                <a:t>T.-W. </a:t>
              </a:r>
              <a:r>
                <a:rPr lang="en-US" altLang="zh-TW" dirty="0" err="1"/>
                <a:t>Shyu</a:t>
              </a:r>
              <a:r>
                <a:rPr lang="en-US" altLang="zh-TW" dirty="0"/>
                <a:t>, Decomposition of complete bipartite graphs into paths and stars </a:t>
              </a:r>
              <a:endParaRPr lang="en-US" altLang="zh-TW" dirty="0" smtClean="0"/>
            </a:p>
            <a:p>
              <a:r>
                <a:rPr lang="en-US" altLang="zh-TW" dirty="0"/>
                <a:t> </a:t>
              </a:r>
              <a:r>
                <a:rPr lang="en-US" altLang="zh-TW" dirty="0" smtClean="0"/>
                <a:t>         with same number </a:t>
              </a:r>
              <a:r>
                <a:rPr lang="en-US" altLang="zh-TW" dirty="0"/>
                <a:t>of edges, </a:t>
              </a:r>
              <a:r>
                <a:rPr lang="en-US" altLang="zh-TW" i="1" dirty="0"/>
                <a:t>Discrete Math. </a:t>
              </a:r>
              <a:r>
                <a:rPr lang="en-US" altLang="zh-TW" dirty="0"/>
                <a:t>313 (2013), </a:t>
              </a:r>
              <a:r>
                <a:rPr lang="en-US" altLang="zh-TW" dirty="0" smtClean="0"/>
                <a:t>865-871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8" name="甜甜圈 7"/>
            <p:cNvSpPr/>
            <p:nvPr/>
          </p:nvSpPr>
          <p:spPr>
            <a:xfrm>
              <a:off x="180000" y="612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540000" y="466786"/>
              <a:ext cx="8460000" cy="23124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9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40000" y="949427"/>
            <a:ext cx="828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When a </a:t>
            </a:r>
            <a:r>
              <a:rPr lang="en-US" altLang="zh-TW" sz="2800" dirty="0" err="1"/>
              <a:t>multigraph</a:t>
            </a:r>
            <a:r>
              <a:rPr lang="en-US" altLang="zh-TW" sz="2800" dirty="0"/>
              <a:t> H does not admit an (</a:t>
            </a:r>
            <a:r>
              <a:rPr lang="en-US" altLang="zh-TW" sz="2800" i="1" dirty="0" smtClean="0"/>
              <a:t>F</a:t>
            </a:r>
            <a:r>
              <a:rPr lang="en-US" altLang="zh-TW" sz="2800" dirty="0" smtClean="0"/>
              <a:t>,</a:t>
            </a:r>
            <a:r>
              <a:rPr lang="en-US" altLang="zh-TW" sz="2800" i="1" dirty="0"/>
              <a:t>G</a:t>
            </a:r>
            <a:r>
              <a:rPr lang="en-US" altLang="zh-TW" sz="2800" dirty="0"/>
              <a:t>)-decomposition, two natural </a:t>
            </a:r>
            <a:r>
              <a:rPr lang="en-US" altLang="zh-TW" sz="2800" dirty="0" smtClean="0"/>
              <a:t>questions arise :</a:t>
            </a: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540000" y="2001940"/>
            <a:ext cx="828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en-US" altLang="zh-TW" sz="2800" dirty="0" smtClean="0"/>
              <a:t>What </a:t>
            </a:r>
            <a:r>
              <a:rPr lang="en-US" altLang="zh-TW" sz="2800" dirty="0"/>
              <a:t>is </a:t>
            </a:r>
            <a:r>
              <a:rPr lang="en-US" altLang="zh-TW" sz="2800" dirty="0">
                <a:solidFill>
                  <a:srgbClr val="FF0000"/>
                </a:solidFill>
              </a:rPr>
              <a:t>the minimum number of edges </a:t>
            </a:r>
            <a:r>
              <a:rPr lang="en-US" altLang="zh-TW" sz="2800" dirty="0" smtClean="0">
                <a:solidFill>
                  <a:srgbClr val="FF0000"/>
                </a:solidFill>
              </a:rPr>
              <a:t>needed</a:t>
            </a:r>
          </a:p>
          <a:p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      </a:t>
            </a:r>
            <a:r>
              <a:rPr lang="en-US" altLang="zh-TW" sz="2800" dirty="0">
                <a:solidFill>
                  <a:srgbClr val="FF0000"/>
                </a:solidFill>
              </a:rPr>
              <a:t>to be removed</a:t>
            </a:r>
            <a:r>
              <a:rPr lang="en-US" altLang="zh-TW" sz="2800" dirty="0"/>
              <a:t> from the edge set of </a:t>
            </a:r>
            <a:r>
              <a:rPr lang="en-US" altLang="zh-TW" sz="2800" i="1" dirty="0"/>
              <a:t>H</a:t>
            </a:r>
            <a:r>
              <a:rPr lang="en-US" altLang="zh-TW" sz="2800" dirty="0" smtClean="0"/>
              <a:t> so </a:t>
            </a:r>
            <a:r>
              <a:rPr lang="en-US" altLang="zh-TW" sz="2800" dirty="0"/>
              <a:t>that </a:t>
            </a:r>
            <a:r>
              <a:rPr lang="en-US" altLang="zh-TW" sz="2800" dirty="0" smtClean="0"/>
              <a:t>the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    </a:t>
            </a:r>
            <a:r>
              <a:rPr lang="en-US" altLang="zh-TW" sz="2800" dirty="0"/>
              <a:t>resulting graph is (</a:t>
            </a:r>
            <a:r>
              <a:rPr lang="en-US" altLang="zh-TW" sz="2800" i="1" dirty="0"/>
              <a:t>F</a:t>
            </a:r>
            <a:r>
              <a:rPr lang="en-US" altLang="zh-TW" sz="2800" dirty="0" smtClean="0"/>
              <a:t>,</a:t>
            </a:r>
            <a:r>
              <a:rPr lang="en-US" altLang="zh-TW" sz="2800" i="1" dirty="0"/>
              <a:t>G</a:t>
            </a:r>
            <a:r>
              <a:rPr lang="en-US" altLang="zh-TW" sz="2800" dirty="0"/>
              <a:t>)-decomposable?</a:t>
            </a:r>
            <a:endParaRPr lang="zh-TW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540000" y="3386935"/>
            <a:ext cx="828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(2) What is </a:t>
            </a:r>
            <a:r>
              <a:rPr lang="en-US" altLang="zh-TW" sz="2800" dirty="0">
                <a:solidFill>
                  <a:srgbClr val="FF0000"/>
                </a:solidFill>
              </a:rPr>
              <a:t>the minimum number of edges </a:t>
            </a:r>
            <a:r>
              <a:rPr lang="en-US" altLang="zh-TW" sz="2800" dirty="0" smtClean="0">
                <a:solidFill>
                  <a:srgbClr val="FF0000"/>
                </a:solidFill>
              </a:rPr>
              <a:t>needed</a:t>
            </a:r>
          </a:p>
          <a:p>
            <a:r>
              <a:rPr lang="en-US" altLang="zh-TW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      to </a:t>
            </a:r>
            <a:r>
              <a:rPr lang="en-US" altLang="zh-TW" sz="2800" dirty="0">
                <a:solidFill>
                  <a:srgbClr val="FF0000"/>
                </a:solidFill>
              </a:rPr>
              <a:t>be added</a:t>
            </a:r>
            <a:r>
              <a:rPr lang="en-US" altLang="zh-TW" sz="2800" dirty="0"/>
              <a:t> to the edge set of </a:t>
            </a:r>
            <a:r>
              <a:rPr lang="en-US" altLang="zh-TW" sz="2800" i="1" dirty="0"/>
              <a:t>H</a:t>
            </a:r>
            <a:r>
              <a:rPr lang="en-US" altLang="zh-TW" sz="2800" dirty="0"/>
              <a:t> </a:t>
            </a:r>
            <a:r>
              <a:rPr lang="en-US" altLang="zh-TW" sz="2800" dirty="0" smtClean="0"/>
              <a:t>so that </a:t>
            </a:r>
            <a:r>
              <a:rPr lang="en-US" altLang="zh-TW" sz="2800" dirty="0"/>
              <a:t>the </a:t>
            </a:r>
            <a:endParaRPr lang="en-US" altLang="zh-TW" sz="2800" dirty="0" smtClean="0"/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    resulting </a:t>
            </a:r>
            <a:r>
              <a:rPr lang="en-US" altLang="zh-TW" sz="2800" dirty="0"/>
              <a:t>graph is (</a:t>
            </a:r>
            <a:r>
              <a:rPr lang="en-US" altLang="zh-TW" sz="2800" i="1" dirty="0"/>
              <a:t>F</a:t>
            </a:r>
            <a:r>
              <a:rPr lang="en-US" altLang="zh-TW" sz="2800" dirty="0" smtClean="0"/>
              <a:t>,</a:t>
            </a:r>
            <a:r>
              <a:rPr lang="en-US" altLang="zh-TW" sz="2800" i="1" dirty="0"/>
              <a:t>G</a:t>
            </a:r>
            <a:r>
              <a:rPr lang="en-US" altLang="zh-TW" sz="2800" dirty="0"/>
              <a:t>)-decomposable?</a:t>
            </a:r>
            <a:endParaRPr lang="zh-TW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540000" y="4771930"/>
            <a:ext cx="828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These questions are respectively called the </a:t>
            </a:r>
            <a:r>
              <a:rPr lang="en-US" altLang="zh-TW" sz="2800" dirty="0">
                <a:solidFill>
                  <a:srgbClr val="FF0000"/>
                </a:solidFill>
              </a:rPr>
              <a:t>maximum packing problem</a:t>
            </a:r>
            <a:r>
              <a:rPr lang="en-US" altLang="zh-TW" sz="2800" dirty="0"/>
              <a:t> and the </a:t>
            </a:r>
            <a:r>
              <a:rPr lang="en-US" altLang="zh-TW" sz="2800" dirty="0">
                <a:solidFill>
                  <a:srgbClr val="FF0000"/>
                </a:solidFill>
              </a:rPr>
              <a:t>minimum covering problem </a:t>
            </a:r>
            <a:r>
              <a:rPr lang="en-US" altLang="zh-TW" sz="2800" dirty="0"/>
              <a:t>of </a:t>
            </a:r>
            <a:r>
              <a:rPr lang="en-US" altLang="zh-TW" sz="2800" i="1" dirty="0"/>
              <a:t>H</a:t>
            </a:r>
            <a:r>
              <a:rPr lang="en-US" altLang="zh-TW" sz="2800" dirty="0"/>
              <a:t> with </a:t>
            </a:r>
            <a:r>
              <a:rPr lang="en-US" altLang="zh-TW" sz="2800" i="1" dirty="0"/>
              <a:t>F</a:t>
            </a:r>
            <a:r>
              <a:rPr lang="en-US" altLang="zh-TW" sz="2800" dirty="0"/>
              <a:t> and G.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1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40000" y="360000"/>
            <a:ext cx="828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Let </a:t>
            </a:r>
            <a:r>
              <a:rPr lang="en-US" altLang="zh-TW" sz="2800" i="1" dirty="0"/>
              <a:t>F</a:t>
            </a:r>
            <a:r>
              <a:rPr lang="en-US" altLang="zh-TW" sz="2800" dirty="0"/>
              <a:t>, </a:t>
            </a:r>
            <a:r>
              <a:rPr lang="en-US" altLang="zh-TW" sz="2800" i="1" dirty="0"/>
              <a:t>G</a:t>
            </a:r>
            <a:r>
              <a:rPr lang="en-US" altLang="zh-TW" sz="2800" dirty="0"/>
              <a:t>, and </a:t>
            </a:r>
            <a:r>
              <a:rPr lang="en-US" altLang="zh-TW" sz="2800" i="1" dirty="0"/>
              <a:t>H </a:t>
            </a:r>
            <a:r>
              <a:rPr lang="en-US" altLang="zh-TW" sz="2800" dirty="0"/>
              <a:t>be </a:t>
            </a:r>
            <a:r>
              <a:rPr lang="en-US" altLang="zh-TW" sz="2800" dirty="0" err="1"/>
              <a:t>multigraphs</a:t>
            </a:r>
            <a:r>
              <a:rPr lang="en-US" altLang="zh-TW" sz="2800" dirty="0"/>
              <a:t>. For </a:t>
            </a:r>
            <a:r>
              <a:rPr lang="en-US" altLang="zh-TW" sz="2800" dirty="0" err="1"/>
              <a:t>subgraphs</a:t>
            </a:r>
            <a:r>
              <a:rPr lang="en-US" altLang="zh-TW" sz="2800" dirty="0"/>
              <a:t> </a:t>
            </a:r>
            <a:r>
              <a:rPr lang="en-US" altLang="zh-TW" sz="2800" i="1" dirty="0"/>
              <a:t>L </a:t>
            </a:r>
            <a:r>
              <a:rPr lang="en-US" altLang="zh-TW" sz="2800" dirty="0"/>
              <a:t>and </a:t>
            </a:r>
            <a:r>
              <a:rPr lang="en-US" altLang="zh-TW" sz="2800" i="1" dirty="0"/>
              <a:t>R </a:t>
            </a:r>
            <a:r>
              <a:rPr lang="en-US" altLang="zh-TW" sz="2800" dirty="0"/>
              <a:t>of </a:t>
            </a:r>
            <a:r>
              <a:rPr lang="en-US" altLang="zh-TW" sz="2800" i="1" dirty="0" smtClean="0"/>
              <a:t>H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180000" y="1188000"/>
            <a:ext cx="8640000" cy="1384995"/>
            <a:chOff x="180000" y="1188000"/>
            <a:chExt cx="8640000" cy="1384995"/>
          </a:xfrm>
        </p:grpSpPr>
        <p:sp>
          <p:nvSpPr>
            <p:cNvPr id="9" name="甜甜圈 8"/>
            <p:cNvSpPr/>
            <p:nvPr/>
          </p:nvSpPr>
          <p:spPr>
            <a:xfrm>
              <a:off x="180000" y="1332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40000" y="1188000"/>
              <a:ext cx="8280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solidFill>
                    <a:srgbClr val="FF0000"/>
                  </a:solidFill>
                </a:rPr>
                <a:t>An </a:t>
              </a:r>
              <a:r>
                <a:rPr lang="en-US" altLang="zh-TW" sz="2800" dirty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F,G</a:t>
              </a:r>
              <a:r>
                <a:rPr lang="en-US" altLang="zh-TW" sz="2800" dirty="0">
                  <a:solidFill>
                    <a:srgbClr val="FF0000"/>
                  </a:solidFill>
                </a:rPr>
                <a:t>)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-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packing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((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F,G</a:t>
              </a:r>
              <a:r>
                <a:rPr lang="en-US" altLang="zh-TW" sz="2800" dirty="0">
                  <a:solidFill>
                    <a:srgbClr val="00B050"/>
                  </a:solidFill>
                </a:rPr>
                <a:t>)</a:t>
              </a:r>
              <a:r>
                <a:rPr lang="en-US" altLang="zh-TW" sz="2800" i="1" dirty="0">
                  <a:solidFill>
                    <a:srgbClr val="00B050"/>
                  </a:solidFill>
                </a:rPr>
                <a:t>-covering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)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>
                  <a:solidFill>
                    <a:srgbClr val="FF0000"/>
                  </a:solidFill>
                </a:rPr>
                <a:t>of 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H 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with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leave 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L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00B050"/>
                  </a:solidFill>
                </a:rPr>
                <a:t>padding 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R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)</a:t>
              </a:r>
              <a:r>
                <a:rPr lang="en-US" altLang="zh-TW" sz="2800" i="1" dirty="0" smtClean="0"/>
                <a:t> </a:t>
              </a:r>
              <a:r>
                <a:rPr lang="en-US" altLang="zh-TW" sz="2800" dirty="0"/>
                <a:t>is an (</a:t>
              </a:r>
              <a:r>
                <a:rPr lang="en-US" altLang="zh-TW" sz="2800" i="1" dirty="0" smtClean="0"/>
                <a:t>F,G</a:t>
              </a:r>
              <a:r>
                <a:rPr lang="en-US" altLang="zh-TW" sz="2800" dirty="0"/>
                <a:t>)-decomposition of </a:t>
              </a:r>
              <a:r>
                <a:rPr lang="en-US" altLang="zh-TW" sz="2800" i="1" dirty="0" smtClean="0"/>
                <a:t>H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−</a:t>
              </a:r>
              <a:r>
                <a:rPr lang="en-US" altLang="zh-TW" sz="2800" i="1" dirty="0" smtClean="0"/>
                <a:t>E</a:t>
              </a:r>
              <a:r>
                <a:rPr lang="en-US" altLang="zh-TW" sz="2800" dirty="0" smtClean="0"/>
                <a:t>(</a:t>
              </a:r>
              <a:r>
                <a:rPr lang="en-US" altLang="zh-TW" sz="2800" i="1" dirty="0" smtClean="0"/>
                <a:t>L</a:t>
              </a:r>
              <a:r>
                <a:rPr lang="en-US" altLang="zh-TW" sz="2800" dirty="0" smtClean="0"/>
                <a:t>)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00B050"/>
                  </a:solidFill>
                </a:rPr>
                <a:t>H</a:t>
              </a:r>
              <a:r>
                <a:rPr lang="en-US" altLang="zh-TW" sz="2800" dirty="0">
                  <a:solidFill>
                    <a:srgbClr val="00B050"/>
                  </a:solidFill>
                </a:rPr>
                <a:t>+</a:t>
              </a:r>
              <a:r>
                <a:rPr lang="en-US" altLang="zh-TW" sz="2800" i="1" dirty="0">
                  <a:solidFill>
                    <a:srgbClr val="00B050"/>
                  </a:solidFill>
                </a:rPr>
                <a:t>E</a:t>
              </a:r>
              <a:r>
                <a:rPr lang="en-US" altLang="zh-TW" sz="2800" dirty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00B050"/>
                  </a:solidFill>
                </a:rPr>
                <a:t>R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))</a:t>
              </a:r>
              <a:r>
                <a:rPr lang="en-US" altLang="zh-TW" sz="2800" dirty="0" smtClean="0"/>
                <a:t>.</a:t>
              </a:r>
              <a:endParaRPr lang="zh-TW" altLang="en-US" sz="2800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80000" y="2520000"/>
            <a:ext cx="8964000" cy="2246769"/>
            <a:chOff x="180000" y="2520000"/>
            <a:chExt cx="8964000" cy="2246769"/>
          </a:xfrm>
        </p:grpSpPr>
        <p:sp>
          <p:nvSpPr>
            <p:cNvPr id="15" name="甜甜圈 14"/>
            <p:cNvSpPr/>
            <p:nvPr/>
          </p:nvSpPr>
          <p:spPr>
            <a:xfrm>
              <a:off x="180000" y="2664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40000" y="2520000"/>
              <a:ext cx="8604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An (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F,G</a:t>
              </a:r>
              <a:r>
                <a:rPr lang="en-US" altLang="zh-TW" sz="2800" dirty="0">
                  <a:solidFill>
                    <a:srgbClr val="FF0000"/>
                  </a:solidFill>
                </a:rPr>
                <a:t>)-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packing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((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F,G</a:t>
              </a:r>
              <a:r>
                <a:rPr lang="en-US" altLang="zh-TW" sz="2800" dirty="0">
                  <a:solidFill>
                    <a:srgbClr val="00B050"/>
                  </a:solidFill>
                </a:rPr>
                <a:t>)-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covering)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>
                  <a:solidFill>
                    <a:srgbClr val="FF0000"/>
                  </a:solidFill>
                </a:rPr>
                <a:t>of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H </a:t>
              </a:r>
              <a:r>
                <a:rPr lang="en-US" altLang="zh-TW" sz="2800" dirty="0">
                  <a:solidFill>
                    <a:srgbClr val="FF0000"/>
                  </a:solidFill>
                </a:rPr>
                <a:t>with the 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largest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(smallest)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 cardinality</a:t>
              </a:r>
              <a:r>
                <a:rPr lang="en-US" altLang="zh-TW" sz="2800" dirty="0" smtClean="0"/>
                <a:t> is </a:t>
              </a:r>
              <a:r>
                <a:rPr lang="en-US" altLang="zh-TW" sz="2800" dirty="0"/>
                <a:t>a </a:t>
              </a:r>
              <a:r>
                <a:rPr lang="en-US" altLang="zh-TW" sz="2800" i="1" dirty="0"/>
                <a:t>maximum </a:t>
              </a:r>
              <a:r>
                <a:rPr lang="en-US" altLang="zh-TW" sz="2800" dirty="0"/>
                <a:t>(</a:t>
              </a:r>
              <a:r>
                <a:rPr lang="en-US" altLang="zh-TW" sz="2800" i="1" dirty="0" smtClean="0"/>
                <a:t>F,G</a:t>
              </a:r>
              <a:r>
                <a:rPr lang="en-US" altLang="zh-TW" sz="2800" dirty="0" smtClean="0"/>
                <a:t>)</a:t>
              </a:r>
              <a:r>
                <a:rPr lang="en-US" altLang="zh-TW" sz="2800" i="1" dirty="0"/>
                <a:t>-</a:t>
              </a:r>
              <a:r>
                <a:rPr lang="en-US" altLang="zh-TW" sz="2800" i="1" dirty="0" smtClean="0"/>
                <a:t>packing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minimum </a:t>
              </a:r>
              <a:r>
                <a:rPr lang="en-US" altLang="zh-TW" sz="2800" dirty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00B050"/>
                  </a:solidFill>
                </a:rPr>
                <a:t>F,G</a:t>
              </a:r>
              <a:r>
                <a:rPr lang="en-US" altLang="zh-TW" sz="2800" dirty="0">
                  <a:solidFill>
                    <a:srgbClr val="00B050"/>
                  </a:solidFill>
                </a:rPr>
                <a:t>)-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covering)</a:t>
              </a:r>
              <a:r>
                <a:rPr lang="en-US" altLang="zh-TW" sz="2800" i="1" dirty="0" smtClean="0"/>
                <a:t> </a:t>
              </a:r>
              <a:r>
                <a:rPr lang="en-US" altLang="zh-TW" sz="2800" dirty="0"/>
                <a:t>of 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, and 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its cardinality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is the (</a:t>
              </a:r>
              <a:r>
                <a:rPr lang="en-US" altLang="zh-TW" sz="2800" i="1" dirty="0" smtClean="0"/>
                <a:t>F,G</a:t>
              </a:r>
              <a:r>
                <a:rPr lang="en-US" altLang="zh-TW" sz="2800" dirty="0"/>
                <a:t>)</a:t>
              </a:r>
              <a:r>
                <a:rPr lang="en-US" altLang="zh-TW" sz="2800" i="1" dirty="0"/>
                <a:t>-packing </a:t>
              </a:r>
              <a:r>
                <a:rPr lang="en-US" altLang="zh-TW" sz="2800" i="1" dirty="0" smtClean="0"/>
                <a:t>number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((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F,G</a:t>
              </a:r>
              <a:r>
                <a:rPr lang="en-US" altLang="zh-TW" sz="2800" dirty="0">
                  <a:solidFill>
                    <a:srgbClr val="00B050"/>
                  </a:solidFill>
                </a:rPr>
                <a:t>)</a:t>
              </a:r>
              <a:r>
                <a:rPr lang="en-US" altLang="zh-TW" sz="2800" i="1" dirty="0">
                  <a:solidFill>
                    <a:srgbClr val="00B050"/>
                  </a:solidFill>
                </a:rPr>
                <a:t>-covering number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)</a:t>
              </a:r>
              <a:r>
                <a:rPr lang="en-US" altLang="zh-TW" sz="2800" i="1" dirty="0" smtClean="0"/>
                <a:t> </a:t>
              </a:r>
              <a:r>
                <a:rPr lang="en-US" altLang="zh-TW" sz="2800" dirty="0"/>
                <a:t>of </a:t>
              </a:r>
              <a:r>
                <a:rPr lang="en-US" altLang="zh-TW" sz="2800" i="1" dirty="0" smtClean="0"/>
                <a:t>H</a:t>
              </a:r>
              <a:r>
                <a:rPr lang="en-US" altLang="zh-TW" sz="2800" dirty="0" smtClean="0"/>
                <a:t>, denoted </a:t>
              </a:r>
              <a:r>
                <a:rPr lang="en-US" altLang="zh-TW" sz="2800" dirty="0"/>
                <a:t>by 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p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;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F,G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)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c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H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;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F,G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))</a:t>
              </a:r>
              <a:r>
                <a:rPr lang="en-US" altLang="zh-TW" sz="2800" dirty="0" smtClean="0"/>
                <a:t>.</a:t>
              </a:r>
              <a:endParaRPr lang="zh-TW" altLang="en-US" sz="28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80000" y="4752000"/>
            <a:ext cx="8964000" cy="1384995"/>
            <a:chOff x="180000" y="4752000"/>
            <a:chExt cx="8827495" cy="1384995"/>
          </a:xfrm>
        </p:grpSpPr>
        <p:sp>
          <p:nvSpPr>
            <p:cNvPr id="17" name="甜甜圈 16"/>
            <p:cNvSpPr/>
            <p:nvPr/>
          </p:nvSpPr>
          <p:spPr>
            <a:xfrm>
              <a:off x="180000" y="4896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39999" y="4752000"/>
              <a:ext cx="846749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 smtClean="0"/>
                <a:t>An </a:t>
              </a:r>
              <a:r>
                <a:rPr lang="en-US" altLang="zh-TW" sz="2800" dirty="0"/>
                <a:t>(</a:t>
              </a:r>
              <a:r>
                <a:rPr lang="en-US" altLang="zh-TW" sz="2800" i="1" dirty="0" smtClean="0"/>
                <a:t>F,G</a:t>
              </a:r>
              <a:r>
                <a:rPr lang="en-US" altLang="zh-TW" sz="2800" dirty="0"/>
                <a:t>)</a:t>
              </a:r>
              <a:r>
                <a:rPr lang="en-US" altLang="zh-TW" sz="2800" i="1" dirty="0"/>
                <a:t>-decomposition of H is a maximum </a:t>
              </a:r>
              <a:r>
                <a:rPr lang="en-US" altLang="zh-TW" sz="2800" dirty="0"/>
                <a:t>(</a:t>
              </a:r>
              <a:r>
                <a:rPr lang="en-US" altLang="zh-TW" sz="2800" i="1" dirty="0" smtClean="0"/>
                <a:t>F,G)-packing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00B050"/>
                  </a:solidFill>
                </a:rPr>
                <a:t>minimum </a:t>
              </a:r>
              <a:r>
                <a:rPr lang="en-US" altLang="zh-TW" sz="2800" dirty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F,G</a:t>
              </a:r>
              <a:r>
                <a:rPr lang="en-US" altLang="zh-TW" sz="2800" dirty="0">
                  <a:solidFill>
                    <a:srgbClr val="00B050"/>
                  </a:solidFill>
                </a:rPr>
                <a:t>)</a:t>
              </a:r>
              <a:r>
                <a:rPr lang="en-US" altLang="zh-TW" sz="2800" i="1" dirty="0">
                  <a:solidFill>
                    <a:srgbClr val="00B050"/>
                  </a:solidFill>
                </a:rPr>
                <a:t>-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covering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)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with </a:t>
              </a:r>
              <a:r>
                <a:rPr lang="en-US" altLang="zh-TW" sz="2800" i="1" dirty="0" smtClean="0"/>
                <a:t>leave 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00B050"/>
                  </a:solidFill>
                </a:rPr>
                <a:t>padding</a:t>
              </a:r>
              <a:r>
                <a:rPr lang="en-US" altLang="zh-TW" sz="2800" dirty="0" smtClean="0">
                  <a:solidFill>
                    <a:srgbClr val="00B050"/>
                  </a:solidFill>
                </a:rPr>
                <a:t>)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the </a:t>
              </a:r>
              <a:r>
                <a:rPr lang="en-US" altLang="zh-TW" sz="2800" i="1" dirty="0" smtClean="0"/>
                <a:t>empty graph.</a:t>
              </a:r>
              <a:endParaRPr lang="zh-TW" altLang="en-US" sz="2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849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21" name="圓角化對角線角落矩形 20"/>
          <p:cNvSpPr/>
          <p:nvPr/>
        </p:nvSpPr>
        <p:spPr>
          <a:xfrm>
            <a:off x="481261" y="726893"/>
            <a:ext cx="1457478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Example.</a:t>
            </a:r>
            <a:endParaRPr lang="zh-TW" altLang="en-US" sz="2400" dirty="0"/>
          </a:p>
        </p:txBody>
      </p:sp>
      <p:grpSp>
        <p:nvGrpSpPr>
          <p:cNvPr id="102" name="群組 101"/>
          <p:cNvGrpSpPr/>
          <p:nvPr/>
        </p:nvGrpSpPr>
        <p:grpSpPr>
          <a:xfrm>
            <a:off x="766910" y="2689891"/>
            <a:ext cx="2376352" cy="2124236"/>
            <a:chOff x="1421656" y="2366882"/>
            <a:chExt cx="2376352" cy="2124236"/>
          </a:xfrm>
        </p:grpSpPr>
        <p:sp>
          <p:nvSpPr>
            <p:cNvPr id="15" name="橢圓 14"/>
            <p:cNvSpPr/>
            <p:nvPr/>
          </p:nvSpPr>
          <p:spPr>
            <a:xfrm>
              <a:off x="1936027" y="2383017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3203848" y="2366882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1421656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3690008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1936027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3203848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接點 28"/>
            <p:cNvCxnSpPr>
              <a:stCxn id="15" idx="4"/>
              <a:endCxn id="24" idx="6"/>
            </p:cNvCxnSpPr>
            <p:nvPr/>
          </p:nvCxnSpPr>
          <p:spPr>
            <a:xfrm flipH="1">
              <a:off x="1529656" y="2491029"/>
              <a:ext cx="46037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5" idx="4"/>
              <a:endCxn id="23" idx="4"/>
            </p:cNvCxnSpPr>
            <p:nvPr/>
          </p:nvCxnSpPr>
          <p:spPr>
            <a:xfrm flipV="1">
              <a:off x="1990027" y="2474894"/>
              <a:ext cx="1267821" cy="1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23" idx="4"/>
              <a:endCxn id="25" idx="2"/>
            </p:cNvCxnSpPr>
            <p:nvPr/>
          </p:nvCxnSpPr>
          <p:spPr>
            <a:xfrm>
              <a:off x="3257848" y="2474894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endCxn id="26" idx="0"/>
            </p:cNvCxnSpPr>
            <p:nvPr/>
          </p:nvCxnSpPr>
          <p:spPr>
            <a:xfrm>
              <a:off x="1529656" y="3437067"/>
              <a:ext cx="460371" cy="946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25" idx="2"/>
              <a:endCxn id="27" idx="0"/>
            </p:cNvCxnSpPr>
            <p:nvPr/>
          </p:nvCxnSpPr>
          <p:spPr>
            <a:xfrm flipH="1">
              <a:off x="3257848" y="3429000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6" idx="0"/>
              <a:endCxn id="27" idx="0"/>
            </p:cNvCxnSpPr>
            <p:nvPr/>
          </p:nvCxnSpPr>
          <p:spPr>
            <a:xfrm>
              <a:off x="1990027" y="4383106"/>
              <a:ext cx="1267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15" idx="4"/>
              <a:endCxn id="27" idx="0"/>
            </p:cNvCxnSpPr>
            <p:nvPr/>
          </p:nvCxnSpPr>
          <p:spPr>
            <a:xfrm>
              <a:off x="1990027" y="2491029"/>
              <a:ext cx="1267821" cy="1892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3" idx="4"/>
              <a:endCxn id="26" idx="0"/>
            </p:cNvCxnSpPr>
            <p:nvPr/>
          </p:nvCxnSpPr>
          <p:spPr>
            <a:xfrm flipH="1">
              <a:off x="1990027" y="2474894"/>
              <a:ext cx="1267821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24" idx="6"/>
              <a:endCxn id="25" idx="2"/>
            </p:cNvCxnSpPr>
            <p:nvPr/>
          </p:nvCxnSpPr>
          <p:spPr>
            <a:xfrm>
              <a:off x="1529656" y="3429000"/>
              <a:ext cx="21603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15" idx="4"/>
              <a:endCxn id="26" idx="0"/>
            </p:cNvCxnSpPr>
            <p:nvPr/>
          </p:nvCxnSpPr>
          <p:spPr>
            <a:xfrm>
              <a:off x="1990027" y="2491029"/>
              <a:ext cx="0" cy="1892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23" idx="4"/>
              <a:endCxn id="27" idx="0"/>
            </p:cNvCxnSpPr>
            <p:nvPr/>
          </p:nvCxnSpPr>
          <p:spPr>
            <a:xfrm>
              <a:off x="3257848" y="2474894"/>
              <a:ext cx="0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24" idx="6"/>
              <a:endCxn id="23" idx="4"/>
            </p:cNvCxnSpPr>
            <p:nvPr/>
          </p:nvCxnSpPr>
          <p:spPr>
            <a:xfrm flipV="1">
              <a:off x="1529656" y="2474894"/>
              <a:ext cx="1728192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>
              <a:stCxn id="24" idx="6"/>
              <a:endCxn id="27" idx="0"/>
            </p:cNvCxnSpPr>
            <p:nvPr/>
          </p:nvCxnSpPr>
          <p:spPr>
            <a:xfrm>
              <a:off x="1529656" y="3429000"/>
              <a:ext cx="1728192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15" idx="4"/>
              <a:endCxn id="25" idx="2"/>
            </p:cNvCxnSpPr>
            <p:nvPr/>
          </p:nvCxnSpPr>
          <p:spPr>
            <a:xfrm>
              <a:off x="1990027" y="2491029"/>
              <a:ext cx="169998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flipV="1">
              <a:off x="1990027" y="3437067"/>
              <a:ext cx="1699981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矩形 169"/>
          <p:cNvSpPr/>
          <p:nvPr/>
        </p:nvSpPr>
        <p:spPr>
          <a:xfrm>
            <a:off x="6696000" y="2117461"/>
            <a:ext cx="1785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(P</a:t>
            </a:r>
            <a:r>
              <a:rPr lang="en-US" altLang="zh-TW" sz="1100" dirty="0" smtClean="0"/>
              <a:t>5</a:t>
            </a:r>
            <a:r>
              <a:rPr lang="en-US" altLang="zh-TW" dirty="0" smtClean="0"/>
              <a:t>, S</a:t>
            </a:r>
            <a:r>
              <a:rPr lang="en-US" altLang="zh-TW" sz="1100" dirty="0" smtClean="0"/>
              <a:t>4</a:t>
            </a:r>
            <a:r>
              <a:rPr lang="en-US" altLang="zh-TW" dirty="0" smtClean="0"/>
              <a:t>)|K</a:t>
            </a:r>
            <a:r>
              <a:rPr lang="en-US" altLang="zh-TW" sz="1100" dirty="0" smtClean="0"/>
              <a:t>6</a:t>
            </a:r>
            <a:r>
              <a:rPr lang="en-US" altLang="zh-TW" sz="1100" dirty="0"/>
              <a:t> </a:t>
            </a:r>
            <a:r>
              <a:rPr lang="en-US" altLang="zh-TW" dirty="0"/>
              <a:t>–E(P</a:t>
            </a:r>
            <a:r>
              <a:rPr lang="en-US" altLang="zh-TW" sz="800" dirty="0"/>
              <a:t>4</a:t>
            </a:r>
            <a:r>
              <a:rPr lang="en-US" altLang="zh-TW" dirty="0" smtClean="0"/>
              <a:t>)</a:t>
            </a:r>
            <a:endParaRPr lang="zh-TW" altLang="en-US" sz="1100" dirty="0"/>
          </a:p>
        </p:txBody>
      </p:sp>
      <p:sp>
        <p:nvSpPr>
          <p:cNvPr id="172" name="矩形 171"/>
          <p:cNvSpPr/>
          <p:nvPr/>
        </p:nvSpPr>
        <p:spPr>
          <a:xfrm>
            <a:off x="1776185" y="212821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K</a:t>
            </a:r>
            <a:r>
              <a:rPr lang="en-US" altLang="zh-TW" sz="1100" dirty="0" smtClean="0"/>
              <a:t>6</a:t>
            </a:r>
            <a:endParaRPr lang="zh-TW" altLang="en-US" sz="1100" dirty="0"/>
          </a:p>
        </p:txBody>
      </p:sp>
      <p:grpSp>
        <p:nvGrpSpPr>
          <p:cNvPr id="115" name="群組 114"/>
          <p:cNvGrpSpPr/>
          <p:nvPr/>
        </p:nvGrpSpPr>
        <p:grpSpPr>
          <a:xfrm>
            <a:off x="4037575" y="1250758"/>
            <a:ext cx="2376352" cy="2124236"/>
            <a:chOff x="1421656" y="2366882"/>
            <a:chExt cx="2376352" cy="2124236"/>
          </a:xfrm>
        </p:grpSpPr>
        <p:sp>
          <p:nvSpPr>
            <p:cNvPr id="116" name="橢圓 115"/>
            <p:cNvSpPr/>
            <p:nvPr/>
          </p:nvSpPr>
          <p:spPr>
            <a:xfrm>
              <a:off x="1936027" y="2383017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7" name="橢圓 116"/>
            <p:cNvSpPr/>
            <p:nvPr/>
          </p:nvSpPr>
          <p:spPr>
            <a:xfrm>
              <a:off x="3203848" y="2366882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8" name="橢圓 117"/>
            <p:cNvSpPr/>
            <p:nvPr/>
          </p:nvSpPr>
          <p:spPr>
            <a:xfrm>
              <a:off x="1421656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9" name="橢圓 118"/>
            <p:cNvSpPr/>
            <p:nvPr/>
          </p:nvSpPr>
          <p:spPr>
            <a:xfrm>
              <a:off x="3690008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0" name="橢圓 119"/>
            <p:cNvSpPr/>
            <p:nvPr/>
          </p:nvSpPr>
          <p:spPr>
            <a:xfrm>
              <a:off x="1936027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1" name="橢圓 120"/>
            <p:cNvSpPr/>
            <p:nvPr/>
          </p:nvSpPr>
          <p:spPr>
            <a:xfrm>
              <a:off x="3203848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2" name="直線接點 121"/>
            <p:cNvCxnSpPr>
              <a:stCxn id="116" idx="4"/>
              <a:endCxn id="118" idx="6"/>
            </p:cNvCxnSpPr>
            <p:nvPr/>
          </p:nvCxnSpPr>
          <p:spPr>
            <a:xfrm flipH="1">
              <a:off x="1529656" y="2491029"/>
              <a:ext cx="46037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接點 122"/>
            <p:cNvCxnSpPr>
              <a:stCxn id="116" idx="4"/>
              <a:endCxn id="117" idx="4"/>
            </p:cNvCxnSpPr>
            <p:nvPr/>
          </p:nvCxnSpPr>
          <p:spPr>
            <a:xfrm flipV="1">
              <a:off x="1990027" y="2474894"/>
              <a:ext cx="1267821" cy="1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>
              <a:stCxn id="117" idx="4"/>
              <a:endCxn id="119" idx="2"/>
            </p:cNvCxnSpPr>
            <p:nvPr/>
          </p:nvCxnSpPr>
          <p:spPr>
            <a:xfrm>
              <a:off x="3257848" y="2474894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接點 146"/>
            <p:cNvCxnSpPr>
              <a:endCxn id="120" idx="0"/>
            </p:cNvCxnSpPr>
            <p:nvPr/>
          </p:nvCxnSpPr>
          <p:spPr>
            <a:xfrm>
              <a:off x="1529656" y="3437067"/>
              <a:ext cx="460371" cy="946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>
              <a:stCxn id="119" idx="2"/>
              <a:endCxn id="121" idx="0"/>
            </p:cNvCxnSpPr>
            <p:nvPr/>
          </p:nvCxnSpPr>
          <p:spPr>
            <a:xfrm flipH="1">
              <a:off x="3257848" y="3429000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接點 148"/>
            <p:cNvCxnSpPr>
              <a:stCxn id="120" idx="0"/>
              <a:endCxn id="121" idx="0"/>
            </p:cNvCxnSpPr>
            <p:nvPr/>
          </p:nvCxnSpPr>
          <p:spPr>
            <a:xfrm>
              <a:off x="1990027" y="4383106"/>
              <a:ext cx="1267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接點 149"/>
            <p:cNvCxnSpPr>
              <a:stCxn id="116" idx="4"/>
              <a:endCxn id="121" idx="0"/>
            </p:cNvCxnSpPr>
            <p:nvPr/>
          </p:nvCxnSpPr>
          <p:spPr>
            <a:xfrm>
              <a:off x="1990027" y="2491029"/>
              <a:ext cx="1267821" cy="189207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接點 150"/>
            <p:cNvCxnSpPr>
              <a:stCxn id="117" idx="4"/>
              <a:endCxn id="120" idx="0"/>
            </p:cNvCxnSpPr>
            <p:nvPr/>
          </p:nvCxnSpPr>
          <p:spPr>
            <a:xfrm flipH="1">
              <a:off x="1990027" y="2474894"/>
              <a:ext cx="1267821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接點 151"/>
            <p:cNvCxnSpPr>
              <a:stCxn id="118" idx="6"/>
              <a:endCxn id="119" idx="2"/>
            </p:cNvCxnSpPr>
            <p:nvPr/>
          </p:nvCxnSpPr>
          <p:spPr>
            <a:xfrm>
              <a:off x="1529656" y="3429000"/>
              <a:ext cx="21603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接點 152"/>
            <p:cNvCxnSpPr>
              <a:stCxn id="116" idx="4"/>
              <a:endCxn id="120" idx="0"/>
            </p:cNvCxnSpPr>
            <p:nvPr/>
          </p:nvCxnSpPr>
          <p:spPr>
            <a:xfrm>
              <a:off x="1990027" y="2491029"/>
              <a:ext cx="0" cy="189207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接點 153"/>
            <p:cNvCxnSpPr>
              <a:stCxn id="117" idx="4"/>
              <a:endCxn id="121" idx="0"/>
            </p:cNvCxnSpPr>
            <p:nvPr/>
          </p:nvCxnSpPr>
          <p:spPr>
            <a:xfrm>
              <a:off x="3257848" y="2474894"/>
              <a:ext cx="0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接點 154"/>
            <p:cNvCxnSpPr>
              <a:stCxn id="118" idx="6"/>
              <a:endCxn id="117" idx="4"/>
            </p:cNvCxnSpPr>
            <p:nvPr/>
          </p:nvCxnSpPr>
          <p:spPr>
            <a:xfrm flipV="1">
              <a:off x="1529656" y="2474894"/>
              <a:ext cx="1728192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接點 155"/>
            <p:cNvCxnSpPr>
              <a:stCxn id="118" idx="6"/>
              <a:endCxn id="121" idx="0"/>
            </p:cNvCxnSpPr>
            <p:nvPr/>
          </p:nvCxnSpPr>
          <p:spPr>
            <a:xfrm>
              <a:off x="1529656" y="3429000"/>
              <a:ext cx="1728192" cy="95410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>
              <a:stCxn id="116" idx="4"/>
              <a:endCxn id="119" idx="2"/>
            </p:cNvCxnSpPr>
            <p:nvPr/>
          </p:nvCxnSpPr>
          <p:spPr>
            <a:xfrm>
              <a:off x="1990027" y="2491029"/>
              <a:ext cx="169998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/>
            <p:nvPr/>
          </p:nvCxnSpPr>
          <p:spPr>
            <a:xfrm flipV="1">
              <a:off x="1990027" y="3437067"/>
              <a:ext cx="1699981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群組 158"/>
          <p:cNvGrpSpPr/>
          <p:nvPr/>
        </p:nvGrpSpPr>
        <p:grpSpPr>
          <a:xfrm>
            <a:off x="4037575" y="1250758"/>
            <a:ext cx="2376352" cy="2124236"/>
            <a:chOff x="1421656" y="2366882"/>
            <a:chExt cx="2376352" cy="2124236"/>
          </a:xfrm>
        </p:grpSpPr>
        <p:sp>
          <p:nvSpPr>
            <p:cNvPr id="160" name="橢圓 159"/>
            <p:cNvSpPr/>
            <p:nvPr/>
          </p:nvSpPr>
          <p:spPr>
            <a:xfrm>
              <a:off x="1936027" y="2383017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1" name="橢圓 160"/>
            <p:cNvSpPr/>
            <p:nvPr/>
          </p:nvSpPr>
          <p:spPr>
            <a:xfrm>
              <a:off x="3203848" y="2366882"/>
              <a:ext cx="108000" cy="10801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2" name="橢圓 161"/>
            <p:cNvSpPr/>
            <p:nvPr/>
          </p:nvSpPr>
          <p:spPr>
            <a:xfrm>
              <a:off x="1421656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" name="橢圓 162"/>
            <p:cNvSpPr/>
            <p:nvPr/>
          </p:nvSpPr>
          <p:spPr>
            <a:xfrm>
              <a:off x="3690008" y="3374994"/>
              <a:ext cx="108000" cy="1080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4" name="橢圓 163"/>
            <p:cNvSpPr/>
            <p:nvPr/>
          </p:nvSpPr>
          <p:spPr>
            <a:xfrm>
              <a:off x="1936027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5" name="橢圓 164"/>
            <p:cNvSpPr/>
            <p:nvPr/>
          </p:nvSpPr>
          <p:spPr>
            <a:xfrm>
              <a:off x="3203848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6" name="直線接點 165"/>
            <p:cNvCxnSpPr>
              <a:stCxn id="160" idx="4"/>
              <a:endCxn id="162" idx="6"/>
            </p:cNvCxnSpPr>
            <p:nvPr/>
          </p:nvCxnSpPr>
          <p:spPr>
            <a:xfrm flipH="1">
              <a:off x="1529656" y="2491029"/>
              <a:ext cx="460371" cy="93797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接點 166"/>
            <p:cNvCxnSpPr>
              <a:stCxn id="160" idx="4"/>
              <a:endCxn id="161" idx="4"/>
            </p:cNvCxnSpPr>
            <p:nvPr/>
          </p:nvCxnSpPr>
          <p:spPr>
            <a:xfrm flipV="1">
              <a:off x="1990027" y="2474894"/>
              <a:ext cx="1267821" cy="1613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接點 167"/>
            <p:cNvCxnSpPr>
              <a:stCxn id="161" idx="4"/>
              <a:endCxn id="163" idx="2"/>
            </p:cNvCxnSpPr>
            <p:nvPr/>
          </p:nvCxnSpPr>
          <p:spPr>
            <a:xfrm>
              <a:off x="3257848" y="2474894"/>
              <a:ext cx="432160" cy="9541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接點 168"/>
            <p:cNvCxnSpPr>
              <a:endCxn id="164" idx="0"/>
            </p:cNvCxnSpPr>
            <p:nvPr/>
          </p:nvCxnSpPr>
          <p:spPr>
            <a:xfrm>
              <a:off x="1529656" y="3437067"/>
              <a:ext cx="460371" cy="94603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接點 170"/>
            <p:cNvCxnSpPr>
              <a:stCxn id="163" idx="2"/>
              <a:endCxn id="165" idx="0"/>
            </p:cNvCxnSpPr>
            <p:nvPr/>
          </p:nvCxnSpPr>
          <p:spPr>
            <a:xfrm flipH="1">
              <a:off x="3257848" y="3429000"/>
              <a:ext cx="432160" cy="954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>
              <a:stCxn id="164" idx="0"/>
              <a:endCxn id="165" idx="0"/>
            </p:cNvCxnSpPr>
            <p:nvPr/>
          </p:nvCxnSpPr>
          <p:spPr>
            <a:xfrm>
              <a:off x="1990027" y="4383106"/>
              <a:ext cx="126782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>
              <a:stCxn id="160" idx="4"/>
              <a:endCxn id="165" idx="0"/>
            </p:cNvCxnSpPr>
            <p:nvPr/>
          </p:nvCxnSpPr>
          <p:spPr>
            <a:xfrm>
              <a:off x="1990027" y="2491029"/>
              <a:ext cx="1267821" cy="189207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接點 174"/>
            <p:cNvCxnSpPr>
              <a:stCxn id="161" idx="4"/>
              <a:endCxn id="164" idx="0"/>
            </p:cNvCxnSpPr>
            <p:nvPr/>
          </p:nvCxnSpPr>
          <p:spPr>
            <a:xfrm flipH="1">
              <a:off x="1990027" y="2474894"/>
              <a:ext cx="1267821" cy="19082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接點 175"/>
            <p:cNvCxnSpPr>
              <a:stCxn id="162" idx="6"/>
              <a:endCxn id="163" idx="2"/>
            </p:cNvCxnSpPr>
            <p:nvPr/>
          </p:nvCxnSpPr>
          <p:spPr>
            <a:xfrm>
              <a:off x="1529656" y="3429000"/>
              <a:ext cx="21603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接點 176"/>
            <p:cNvCxnSpPr>
              <a:stCxn id="160" idx="4"/>
              <a:endCxn id="164" idx="0"/>
            </p:cNvCxnSpPr>
            <p:nvPr/>
          </p:nvCxnSpPr>
          <p:spPr>
            <a:xfrm>
              <a:off x="1990027" y="2491029"/>
              <a:ext cx="0" cy="1892077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接點 177"/>
            <p:cNvCxnSpPr>
              <a:stCxn id="161" idx="4"/>
              <a:endCxn id="165" idx="0"/>
            </p:cNvCxnSpPr>
            <p:nvPr/>
          </p:nvCxnSpPr>
          <p:spPr>
            <a:xfrm>
              <a:off x="3257848" y="2474894"/>
              <a:ext cx="0" cy="19082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線接點 178"/>
            <p:cNvCxnSpPr>
              <a:stCxn id="162" idx="6"/>
              <a:endCxn id="161" idx="4"/>
            </p:cNvCxnSpPr>
            <p:nvPr/>
          </p:nvCxnSpPr>
          <p:spPr>
            <a:xfrm flipV="1">
              <a:off x="1529656" y="2474894"/>
              <a:ext cx="1728192" cy="9541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線接點 179"/>
            <p:cNvCxnSpPr>
              <a:stCxn id="162" idx="6"/>
              <a:endCxn id="165" idx="0"/>
            </p:cNvCxnSpPr>
            <p:nvPr/>
          </p:nvCxnSpPr>
          <p:spPr>
            <a:xfrm>
              <a:off x="1529656" y="3429000"/>
              <a:ext cx="1728192" cy="95410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線接點 180"/>
            <p:cNvCxnSpPr>
              <a:stCxn id="160" idx="4"/>
              <a:endCxn id="163" idx="2"/>
            </p:cNvCxnSpPr>
            <p:nvPr/>
          </p:nvCxnSpPr>
          <p:spPr>
            <a:xfrm>
              <a:off x="1990027" y="2491029"/>
              <a:ext cx="1699981" cy="9379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線接點 181"/>
            <p:cNvCxnSpPr/>
            <p:nvPr/>
          </p:nvCxnSpPr>
          <p:spPr>
            <a:xfrm flipV="1">
              <a:off x="1990027" y="3437067"/>
              <a:ext cx="1699981" cy="954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" name="群組 232"/>
          <p:cNvGrpSpPr/>
          <p:nvPr/>
        </p:nvGrpSpPr>
        <p:grpSpPr>
          <a:xfrm>
            <a:off x="4051680" y="3914120"/>
            <a:ext cx="2376352" cy="2124236"/>
            <a:chOff x="6200969" y="1035214"/>
            <a:chExt cx="2376352" cy="2124236"/>
          </a:xfrm>
        </p:grpSpPr>
        <p:sp>
          <p:nvSpPr>
            <p:cNvPr id="212" name="橢圓 211"/>
            <p:cNvSpPr/>
            <p:nvPr/>
          </p:nvSpPr>
          <p:spPr>
            <a:xfrm>
              <a:off x="6715340" y="1051349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3" name="橢圓 212"/>
            <p:cNvSpPr/>
            <p:nvPr/>
          </p:nvSpPr>
          <p:spPr>
            <a:xfrm>
              <a:off x="7983161" y="103521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4" name="橢圓 213"/>
            <p:cNvSpPr/>
            <p:nvPr/>
          </p:nvSpPr>
          <p:spPr>
            <a:xfrm>
              <a:off x="6200969" y="204332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5" name="橢圓 214"/>
            <p:cNvSpPr/>
            <p:nvPr/>
          </p:nvSpPr>
          <p:spPr>
            <a:xfrm>
              <a:off x="8469321" y="204332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6" name="橢圓 215"/>
            <p:cNvSpPr/>
            <p:nvPr/>
          </p:nvSpPr>
          <p:spPr>
            <a:xfrm>
              <a:off x="6715340" y="3051438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7" name="橢圓 216"/>
            <p:cNvSpPr/>
            <p:nvPr/>
          </p:nvSpPr>
          <p:spPr>
            <a:xfrm>
              <a:off x="7983161" y="3051438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18" name="直線接點 217"/>
            <p:cNvCxnSpPr>
              <a:stCxn id="212" idx="4"/>
              <a:endCxn id="214" idx="6"/>
            </p:cNvCxnSpPr>
            <p:nvPr/>
          </p:nvCxnSpPr>
          <p:spPr>
            <a:xfrm flipH="1">
              <a:off x="6308969" y="1159361"/>
              <a:ext cx="46037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接點 218"/>
            <p:cNvCxnSpPr>
              <a:stCxn id="212" idx="4"/>
              <a:endCxn id="213" idx="4"/>
            </p:cNvCxnSpPr>
            <p:nvPr/>
          </p:nvCxnSpPr>
          <p:spPr>
            <a:xfrm flipV="1">
              <a:off x="6769340" y="1143226"/>
              <a:ext cx="1267821" cy="1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接點 219"/>
            <p:cNvCxnSpPr>
              <a:stCxn id="213" idx="4"/>
              <a:endCxn id="215" idx="2"/>
            </p:cNvCxnSpPr>
            <p:nvPr/>
          </p:nvCxnSpPr>
          <p:spPr>
            <a:xfrm>
              <a:off x="8037161" y="1143226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接點 220"/>
            <p:cNvCxnSpPr>
              <a:endCxn id="216" idx="0"/>
            </p:cNvCxnSpPr>
            <p:nvPr/>
          </p:nvCxnSpPr>
          <p:spPr>
            <a:xfrm>
              <a:off x="6308969" y="2105399"/>
              <a:ext cx="460371" cy="946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接點 222"/>
            <p:cNvCxnSpPr>
              <a:stCxn id="216" idx="0"/>
              <a:endCxn id="217" idx="0"/>
            </p:cNvCxnSpPr>
            <p:nvPr/>
          </p:nvCxnSpPr>
          <p:spPr>
            <a:xfrm>
              <a:off x="6769340" y="3051438"/>
              <a:ext cx="1267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接點 223"/>
            <p:cNvCxnSpPr>
              <a:stCxn id="212" idx="4"/>
              <a:endCxn id="217" idx="0"/>
            </p:cNvCxnSpPr>
            <p:nvPr/>
          </p:nvCxnSpPr>
          <p:spPr>
            <a:xfrm>
              <a:off x="6769340" y="1159361"/>
              <a:ext cx="1267821" cy="1892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接點 224"/>
            <p:cNvCxnSpPr>
              <a:stCxn id="213" idx="4"/>
              <a:endCxn id="216" idx="0"/>
            </p:cNvCxnSpPr>
            <p:nvPr/>
          </p:nvCxnSpPr>
          <p:spPr>
            <a:xfrm flipH="1">
              <a:off x="6769340" y="1143226"/>
              <a:ext cx="1267821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接點 225"/>
            <p:cNvCxnSpPr>
              <a:stCxn id="214" idx="6"/>
              <a:endCxn id="215" idx="2"/>
            </p:cNvCxnSpPr>
            <p:nvPr/>
          </p:nvCxnSpPr>
          <p:spPr>
            <a:xfrm>
              <a:off x="6308969" y="2097332"/>
              <a:ext cx="21603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接點 226"/>
            <p:cNvCxnSpPr>
              <a:stCxn id="212" idx="4"/>
              <a:endCxn id="216" idx="0"/>
            </p:cNvCxnSpPr>
            <p:nvPr/>
          </p:nvCxnSpPr>
          <p:spPr>
            <a:xfrm>
              <a:off x="6769340" y="1159361"/>
              <a:ext cx="0" cy="1892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接點 227"/>
            <p:cNvCxnSpPr>
              <a:stCxn id="213" idx="4"/>
              <a:endCxn id="217" idx="0"/>
            </p:cNvCxnSpPr>
            <p:nvPr/>
          </p:nvCxnSpPr>
          <p:spPr>
            <a:xfrm>
              <a:off x="8037161" y="1143226"/>
              <a:ext cx="0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接點 228"/>
            <p:cNvCxnSpPr>
              <a:stCxn id="214" idx="6"/>
              <a:endCxn id="213" idx="4"/>
            </p:cNvCxnSpPr>
            <p:nvPr/>
          </p:nvCxnSpPr>
          <p:spPr>
            <a:xfrm flipV="1">
              <a:off x="6308969" y="1143226"/>
              <a:ext cx="1728192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接點 229"/>
            <p:cNvCxnSpPr>
              <a:stCxn id="214" idx="6"/>
              <a:endCxn id="217" idx="0"/>
            </p:cNvCxnSpPr>
            <p:nvPr/>
          </p:nvCxnSpPr>
          <p:spPr>
            <a:xfrm>
              <a:off x="6308969" y="2097332"/>
              <a:ext cx="1728192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接點 230"/>
            <p:cNvCxnSpPr>
              <a:stCxn id="212" idx="4"/>
              <a:endCxn id="215" idx="2"/>
            </p:cNvCxnSpPr>
            <p:nvPr/>
          </p:nvCxnSpPr>
          <p:spPr>
            <a:xfrm>
              <a:off x="6769340" y="1159361"/>
              <a:ext cx="169998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接點 231"/>
            <p:cNvCxnSpPr/>
            <p:nvPr/>
          </p:nvCxnSpPr>
          <p:spPr>
            <a:xfrm flipV="1">
              <a:off x="6769340" y="2105399"/>
              <a:ext cx="1699981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217" idx="0"/>
              <a:endCxn id="215" idx="2"/>
            </p:cNvCxnSpPr>
            <p:nvPr/>
          </p:nvCxnSpPr>
          <p:spPr>
            <a:xfrm flipV="1">
              <a:off x="8037161" y="2097332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手繪多邊形 29"/>
            <p:cNvSpPr/>
            <p:nvPr/>
          </p:nvSpPr>
          <p:spPr>
            <a:xfrm>
              <a:off x="8050924" y="2112579"/>
              <a:ext cx="457582" cy="903890"/>
            </a:xfrm>
            <a:custGeom>
              <a:avLst/>
              <a:gdLst>
                <a:gd name="connsiteX0" fmla="*/ 0 w 457582"/>
                <a:gd name="connsiteY0" fmla="*/ 903890 h 903890"/>
                <a:gd name="connsiteX1" fmla="*/ 420414 w 457582"/>
                <a:gd name="connsiteY1" fmla="*/ 662152 h 903890"/>
                <a:gd name="connsiteX2" fmla="*/ 409904 w 457582"/>
                <a:gd name="connsiteY2" fmla="*/ 0 h 90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582" h="903890">
                  <a:moveTo>
                    <a:pt x="0" y="903890"/>
                  </a:moveTo>
                  <a:cubicBezTo>
                    <a:pt x="176048" y="858345"/>
                    <a:pt x="352097" y="812800"/>
                    <a:pt x="420414" y="662152"/>
                  </a:cubicBezTo>
                  <a:cubicBezTo>
                    <a:pt x="488731" y="511504"/>
                    <a:pt x="449317" y="255752"/>
                    <a:pt x="409904" y="0"/>
                  </a:cubicBezTo>
                </a:path>
              </a:pathLst>
            </a:cu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34" name="群組 233"/>
          <p:cNvGrpSpPr/>
          <p:nvPr/>
        </p:nvGrpSpPr>
        <p:grpSpPr>
          <a:xfrm>
            <a:off x="4057224" y="3912305"/>
            <a:ext cx="2376352" cy="2124236"/>
            <a:chOff x="6200969" y="1035214"/>
            <a:chExt cx="2376352" cy="2124236"/>
          </a:xfrm>
        </p:grpSpPr>
        <p:sp>
          <p:nvSpPr>
            <p:cNvPr id="235" name="橢圓 234"/>
            <p:cNvSpPr/>
            <p:nvPr/>
          </p:nvSpPr>
          <p:spPr>
            <a:xfrm>
              <a:off x="6715340" y="1051349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6" name="橢圓 235"/>
            <p:cNvSpPr/>
            <p:nvPr/>
          </p:nvSpPr>
          <p:spPr>
            <a:xfrm>
              <a:off x="7983161" y="1035214"/>
              <a:ext cx="108000" cy="10801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7" name="橢圓 236"/>
            <p:cNvSpPr/>
            <p:nvPr/>
          </p:nvSpPr>
          <p:spPr>
            <a:xfrm>
              <a:off x="6200969" y="204332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8" name="橢圓 237"/>
            <p:cNvSpPr/>
            <p:nvPr/>
          </p:nvSpPr>
          <p:spPr>
            <a:xfrm>
              <a:off x="8469321" y="2043326"/>
              <a:ext cx="108000" cy="1080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9" name="橢圓 238"/>
            <p:cNvSpPr/>
            <p:nvPr/>
          </p:nvSpPr>
          <p:spPr>
            <a:xfrm>
              <a:off x="6715340" y="3051438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0" name="橢圓 239"/>
            <p:cNvSpPr/>
            <p:nvPr/>
          </p:nvSpPr>
          <p:spPr>
            <a:xfrm>
              <a:off x="7983161" y="3051438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1" name="直線接點 240"/>
            <p:cNvCxnSpPr>
              <a:stCxn id="235" idx="4"/>
              <a:endCxn id="237" idx="6"/>
            </p:cNvCxnSpPr>
            <p:nvPr/>
          </p:nvCxnSpPr>
          <p:spPr>
            <a:xfrm flipH="1">
              <a:off x="6308969" y="1159361"/>
              <a:ext cx="460371" cy="93797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線接點 241"/>
            <p:cNvCxnSpPr>
              <a:stCxn id="235" idx="4"/>
              <a:endCxn id="236" idx="4"/>
            </p:cNvCxnSpPr>
            <p:nvPr/>
          </p:nvCxnSpPr>
          <p:spPr>
            <a:xfrm flipV="1">
              <a:off x="6769340" y="1143226"/>
              <a:ext cx="1267821" cy="1613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接點 242"/>
            <p:cNvCxnSpPr>
              <a:stCxn id="236" idx="4"/>
              <a:endCxn id="238" idx="2"/>
            </p:cNvCxnSpPr>
            <p:nvPr/>
          </p:nvCxnSpPr>
          <p:spPr>
            <a:xfrm>
              <a:off x="8037161" y="1143226"/>
              <a:ext cx="432160" cy="9541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接點 243"/>
            <p:cNvCxnSpPr>
              <a:endCxn id="239" idx="0"/>
            </p:cNvCxnSpPr>
            <p:nvPr/>
          </p:nvCxnSpPr>
          <p:spPr>
            <a:xfrm>
              <a:off x="6308969" y="2105399"/>
              <a:ext cx="460371" cy="946039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線接點 244"/>
            <p:cNvCxnSpPr>
              <a:stCxn id="239" idx="0"/>
              <a:endCxn id="240" idx="0"/>
            </p:cNvCxnSpPr>
            <p:nvPr/>
          </p:nvCxnSpPr>
          <p:spPr>
            <a:xfrm>
              <a:off x="6769340" y="3051438"/>
              <a:ext cx="1267821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線接點 245"/>
            <p:cNvCxnSpPr>
              <a:stCxn id="235" idx="4"/>
              <a:endCxn id="240" idx="0"/>
            </p:cNvCxnSpPr>
            <p:nvPr/>
          </p:nvCxnSpPr>
          <p:spPr>
            <a:xfrm>
              <a:off x="6769340" y="1159361"/>
              <a:ext cx="1267821" cy="189207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線接點 246"/>
            <p:cNvCxnSpPr>
              <a:stCxn id="236" idx="4"/>
              <a:endCxn id="239" idx="0"/>
            </p:cNvCxnSpPr>
            <p:nvPr/>
          </p:nvCxnSpPr>
          <p:spPr>
            <a:xfrm flipH="1">
              <a:off x="6769340" y="1143226"/>
              <a:ext cx="1267821" cy="19082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線接點 247"/>
            <p:cNvCxnSpPr>
              <a:stCxn id="237" idx="6"/>
              <a:endCxn id="238" idx="2"/>
            </p:cNvCxnSpPr>
            <p:nvPr/>
          </p:nvCxnSpPr>
          <p:spPr>
            <a:xfrm>
              <a:off x="6308969" y="2097332"/>
              <a:ext cx="21603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線接點 248"/>
            <p:cNvCxnSpPr>
              <a:stCxn id="235" idx="4"/>
              <a:endCxn id="239" idx="0"/>
            </p:cNvCxnSpPr>
            <p:nvPr/>
          </p:nvCxnSpPr>
          <p:spPr>
            <a:xfrm>
              <a:off x="6769340" y="1159361"/>
              <a:ext cx="0" cy="1892077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線接點 249"/>
            <p:cNvCxnSpPr>
              <a:stCxn id="236" idx="4"/>
              <a:endCxn id="240" idx="0"/>
            </p:cNvCxnSpPr>
            <p:nvPr/>
          </p:nvCxnSpPr>
          <p:spPr>
            <a:xfrm>
              <a:off x="8037161" y="1143226"/>
              <a:ext cx="0" cy="19082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線接點 250"/>
            <p:cNvCxnSpPr>
              <a:stCxn id="237" idx="6"/>
              <a:endCxn id="236" idx="4"/>
            </p:cNvCxnSpPr>
            <p:nvPr/>
          </p:nvCxnSpPr>
          <p:spPr>
            <a:xfrm flipV="1">
              <a:off x="6308969" y="1143226"/>
              <a:ext cx="1728192" cy="9541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線接點 251"/>
            <p:cNvCxnSpPr>
              <a:stCxn id="237" idx="6"/>
              <a:endCxn id="240" idx="0"/>
            </p:cNvCxnSpPr>
            <p:nvPr/>
          </p:nvCxnSpPr>
          <p:spPr>
            <a:xfrm>
              <a:off x="6308969" y="2097332"/>
              <a:ext cx="1728192" cy="95410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線接點 252"/>
            <p:cNvCxnSpPr>
              <a:stCxn id="235" idx="4"/>
              <a:endCxn id="238" idx="2"/>
            </p:cNvCxnSpPr>
            <p:nvPr/>
          </p:nvCxnSpPr>
          <p:spPr>
            <a:xfrm>
              <a:off x="6769340" y="1159361"/>
              <a:ext cx="1699981" cy="9379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線接點 253"/>
            <p:cNvCxnSpPr/>
            <p:nvPr/>
          </p:nvCxnSpPr>
          <p:spPr>
            <a:xfrm flipV="1">
              <a:off x="6769340" y="2105399"/>
              <a:ext cx="1699981" cy="954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線接點 255"/>
            <p:cNvCxnSpPr>
              <a:stCxn id="240" idx="0"/>
              <a:endCxn id="238" idx="2"/>
            </p:cNvCxnSpPr>
            <p:nvPr/>
          </p:nvCxnSpPr>
          <p:spPr>
            <a:xfrm flipV="1">
              <a:off x="8037161" y="2097332"/>
              <a:ext cx="432160" cy="954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手繪多邊形 257"/>
            <p:cNvSpPr/>
            <p:nvPr/>
          </p:nvSpPr>
          <p:spPr>
            <a:xfrm>
              <a:off x="8050924" y="2112579"/>
              <a:ext cx="457582" cy="903890"/>
            </a:xfrm>
            <a:custGeom>
              <a:avLst/>
              <a:gdLst>
                <a:gd name="connsiteX0" fmla="*/ 0 w 457582"/>
                <a:gd name="connsiteY0" fmla="*/ 903890 h 903890"/>
                <a:gd name="connsiteX1" fmla="*/ 420414 w 457582"/>
                <a:gd name="connsiteY1" fmla="*/ 662152 h 903890"/>
                <a:gd name="connsiteX2" fmla="*/ 409904 w 457582"/>
                <a:gd name="connsiteY2" fmla="*/ 0 h 90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7582" h="903890">
                  <a:moveTo>
                    <a:pt x="0" y="903890"/>
                  </a:moveTo>
                  <a:cubicBezTo>
                    <a:pt x="176048" y="858345"/>
                    <a:pt x="352097" y="812800"/>
                    <a:pt x="420414" y="662152"/>
                  </a:cubicBezTo>
                  <a:cubicBezTo>
                    <a:pt x="488731" y="511504"/>
                    <a:pt x="449317" y="255752"/>
                    <a:pt x="409904" y="0"/>
                  </a:cubicBezTo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60" name="矩形 259"/>
          <p:cNvSpPr/>
          <p:nvPr/>
        </p:nvSpPr>
        <p:spPr>
          <a:xfrm>
            <a:off x="6696000" y="4753701"/>
            <a:ext cx="1785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(P</a:t>
            </a:r>
            <a:r>
              <a:rPr lang="en-US" altLang="zh-TW" sz="1100" dirty="0" smtClean="0"/>
              <a:t>5</a:t>
            </a:r>
            <a:r>
              <a:rPr lang="en-US" altLang="zh-TW" dirty="0" smtClean="0"/>
              <a:t>, S</a:t>
            </a:r>
            <a:r>
              <a:rPr lang="en-US" altLang="zh-TW" sz="1100" dirty="0" smtClean="0"/>
              <a:t>4</a:t>
            </a:r>
            <a:r>
              <a:rPr lang="en-US" altLang="zh-TW" dirty="0" smtClean="0"/>
              <a:t>)|K</a:t>
            </a:r>
            <a:r>
              <a:rPr lang="en-US" altLang="zh-TW" sz="1100" dirty="0" smtClean="0"/>
              <a:t>6</a:t>
            </a:r>
            <a:r>
              <a:rPr lang="en-US" altLang="zh-TW" sz="1100" dirty="0"/>
              <a:t> </a:t>
            </a:r>
            <a:r>
              <a:rPr lang="en-US" altLang="zh-TW" dirty="0"/>
              <a:t>+E(P</a:t>
            </a:r>
            <a:r>
              <a:rPr lang="en-US" altLang="zh-TW" sz="800" dirty="0"/>
              <a:t>2</a:t>
            </a:r>
            <a:r>
              <a:rPr lang="en-US" altLang="zh-TW" dirty="0" smtClean="0"/>
              <a:t>)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7983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2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602655" y="6356556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180000" y="2852936"/>
            <a:ext cx="8854604" cy="3600400"/>
            <a:chOff x="180000" y="2852936"/>
            <a:chExt cx="8854604" cy="3600400"/>
          </a:xfrm>
        </p:grpSpPr>
        <p:sp>
          <p:nvSpPr>
            <p:cNvPr id="4" name="矩形 3"/>
            <p:cNvSpPr/>
            <p:nvPr/>
          </p:nvSpPr>
          <p:spPr>
            <a:xfrm>
              <a:off x="540000" y="2988000"/>
              <a:ext cx="849460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 and </a:t>
              </a:r>
              <a:r>
                <a:rPr lang="en-US" altLang="zh-TW" sz="2800" dirty="0" err="1"/>
                <a:t>Daven</a:t>
              </a:r>
              <a:r>
                <a:rPr lang="en-US" altLang="zh-TW" sz="2800" dirty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[2]</a:t>
              </a:r>
              <a:r>
                <a:rPr lang="en-US" altLang="zh-TW" sz="2800" dirty="0"/>
                <a:t> 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,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Daven</a:t>
              </a:r>
              <a:r>
                <a:rPr lang="en-US" altLang="zh-TW" sz="2800" dirty="0"/>
                <a:t> 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Roblee</a:t>
              </a:r>
              <a:r>
                <a:rPr lang="en-US" altLang="zh-TW" sz="2800" dirty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[5] </a:t>
              </a:r>
              <a:r>
                <a:rPr lang="en-US" altLang="zh-TW" sz="2800" dirty="0"/>
                <a:t>gave the maximum packing and the minimum covering of </a:t>
              </a:r>
              <a:r>
                <a:rPr lang="en-US" altLang="zh-TW" sz="2800" dirty="0" err="1"/>
                <a:t>K</a:t>
              </a:r>
              <a:r>
                <a:rPr lang="en-US" altLang="zh-TW" sz="1400" i="1" dirty="0" err="1"/>
                <a:t>n</a:t>
              </a:r>
              <a:r>
                <a:rPr lang="en-US" altLang="zh-TW" sz="2800" dirty="0"/>
                <a:t> and </a:t>
              </a:r>
              <a:r>
                <a:rPr lang="el-GR" altLang="zh-TW" sz="2800" dirty="0"/>
                <a:t>λ</a:t>
              </a:r>
              <a:r>
                <a:rPr lang="en-US" altLang="zh-TW" sz="2800" dirty="0" err="1"/>
                <a:t>K</a:t>
              </a:r>
              <a:r>
                <a:rPr lang="en-US" altLang="zh-TW" sz="1400" i="1" dirty="0" err="1"/>
                <a:t>n</a:t>
              </a:r>
              <a:r>
                <a:rPr lang="en-US" altLang="zh-TW" sz="2800" dirty="0"/>
                <a:t> with </a:t>
              </a:r>
              <a:r>
                <a:rPr lang="en-US" altLang="zh-TW" sz="2800" i="1" dirty="0"/>
                <a:t>G</a:t>
              </a:r>
              <a:r>
                <a:rPr lang="en-US" altLang="zh-TW" sz="2800" dirty="0"/>
                <a:t> and 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, respectively, where (</a:t>
              </a:r>
              <a:r>
                <a:rPr lang="en-US" altLang="zh-TW" sz="2800" i="1" dirty="0" smtClean="0"/>
                <a:t>G</a:t>
              </a:r>
              <a:r>
                <a:rPr lang="en-US" altLang="zh-TW" sz="2800" dirty="0" smtClean="0"/>
                <a:t>,</a:t>
              </a:r>
              <a:r>
                <a:rPr lang="en-US" altLang="zh-TW" sz="2800" i="1" dirty="0" smtClean="0"/>
                <a:t>H</a:t>
              </a:r>
              <a:r>
                <a:rPr lang="en-US" altLang="zh-TW" sz="2800" dirty="0"/>
                <a:t>) is a graph-pair of order 4 or 5.</a:t>
              </a:r>
              <a:endParaRPr lang="zh-TW" altLang="en-US" sz="2800" dirty="0"/>
            </a:p>
          </p:txBody>
        </p:sp>
        <p:sp>
          <p:nvSpPr>
            <p:cNvPr id="5" name="矩形 4"/>
            <p:cNvSpPr/>
            <p:nvPr/>
          </p:nvSpPr>
          <p:spPr>
            <a:xfrm>
              <a:off x="540000" y="4803977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[2]</a:t>
              </a:r>
              <a:r>
                <a:rPr lang="en-US" altLang="zh-TW" dirty="0"/>
                <a:t> 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 and M. </a:t>
              </a:r>
              <a:r>
                <a:rPr lang="en-US" altLang="zh-TW" dirty="0" err="1"/>
                <a:t>Daven</a:t>
              </a:r>
              <a:r>
                <a:rPr lang="en-US" altLang="zh-TW" dirty="0"/>
                <a:t>, </a:t>
              </a:r>
              <a:r>
                <a:rPr lang="en-US" altLang="zh-TW" dirty="0" err="1"/>
                <a:t>Multidesigns</a:t>
              </a:r>
              <a:r>
                <a:rPr lang="en-US" altLang="zh-TW" dirty="0"/>
                <a:t> for graph-pairs of order 4 and 5, </a:t>
              </a:r>
              <a:r>
                <a:rPr lang="en-US" altLang="zh-TW" i="1" dirty="0"/>
                <a:t>Graphs </a:t>
              </a:r>
              <a:r>
                <a:rPr lang="en-US" altLang="zh-TW" i="1" dirty="0" smtClean="0"/>
                <a:t>Com-bin</a:t>
              </a:r>
              <a:r>
                <a:rPr lang="en-US" altLang="zh-TW" i="1" dirty="0"/>
                <a:t>. </a:t>
              </a:r>
              <a:r>
                <a:rPr lang="en-US" altLang="zh-TW" dirty="0"/>
                <a:t>19 (2003), </a:t>
              </a:r>
              <a:r>
                <a:rPr lang="en-US" altLang="zh-TW" dirty="0" smtClean="0"/>
                <a:t>433-447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540000" y="5450308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[5] </a:t>
              </a:r>
              <a:r>
                <a:rPr lang="en-US" altLang="zh-TW" dirty="0"/>
                <a:t>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, M. </a:t>
              </a:r>
              <a:r>
                <a:rPr lang="en-US" altLang="zh-TW" dirty="0" err="1"/>
                <a:t>Daven</a:t>
              </a:r>
              <a:r>
                <a:rPr lang="en-US" altLang="zh-TW" dirty="0"/>
                <a:t>, and K. J. </a:t>
              </a:r>
              <a:r>
                <a:rPr lang="en-US" altLang="zh-TW" dirty="0" err="1"/>
                <a:t>Roblee</a:t>
              </a:r>
              <a:r>
                <a:rPr lang="en-US" altLang="zh-TW" dirty="0"/>
                <a:t>, </a:t>
              </a:r>
              <a:r>
                <a:rPr lang="en-US" altLang="zh-TW" dirty="0" err="1"/>
                <a:t>Multidesigns</a:t>
              </a:r>
              <a:r>
                <a:rPr lang="en-US" altLang="zh-TW" dirty="0"/>
                <a:t> of the </a:t>
              </a:r>
              <a:r>
                <a:rPr lang="el-GR" altLang="zh-TW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dirty="0" smtClean="0"/>
                <a:t>-fold </a:t>
              </a:r>
              <a:r>
                <a:rPr lang="en-US" altLang="zh-TW" dirty="0"/>
                <a:t>complete graph </a:t>
              </a:r>
              <a:r>
                <a:rPr lang="en-US" altLang="zh-TW" dirty="0" smtClean="0"/>
                <a:t>for graph-pairs </a:t>
              </a:r>
              <a:r>
                <a:rPr lang="en-US" altLang="zh-TW" dirty="0"/>
                <a:t>of order 4 and 5, </a:t>
              </a:r>
              <a:r>
                <a:rPr lang="en-US" altLang="zh-TW" i="1" dirty="0" err="1"/>
                <a:t>Australas</a:t>
              </a:r>
              <a:r>
                <a:rPr lang="en-US" altLang="zh-TW" i="1" dirty="0"/>
                <a:t> J. </a:t>
              </a:r>
              <a:r>
                <a:rPr lang="en-US" altLang="zh-TW" i="1" dirty="0" err="1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/>
                <a:t>32 (2005), </a:t>
              </a:r>
              <a:r>
                <a:rPr lang="en-US" altLang="zh-TW" dirty="0" smtClean="0"/>
                <a:t>125-136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9" name="甜甜圈 8"/>
            <p:cNvSpPr/>
            <p:nvPr/>
          </p:nvSpPr>
          <p:spPr>
            <a:xfrm>
              <a:off x="180000" y="3132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40000" y="2852936"/>
              <a:ext cx="8460000" cy="3600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80000" y="576000"/>
            <a:ext cx="8820000" cy="2204928"/>
            <a:chOff x="180000" y="576000"/>
            <a:chExt cx="8820000" cy="2204928"/>
          </a:xfrm>
        </p:grpSpPr>
        <p:sp>
          <p:nvSpPr>
            <p:cNvPr id="3" name="矩形 2"/>
            <p:cNvSpPr/>
            <p:nvPr/>
          </p:nvSpPr>
          <p:spPr>
            <a:xfrm>
              <a:off x="540000" y="576000"/>
              <a:ext cx="8280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 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Daven</a:t>
              </a:r>
              <a:r>
                <a:rPr lang="en-US" altLang="zh-TW" sz="2800" dirty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[3]</a:t>
              </a:r>
              <a:r>
                <a:rPr lang="en-US" altLang="zh-TW" sz="2800" dirty="0"/>
                <a:t> obtained the maximum packing and the minimum covering of the complete graph </a:t>
              </a:r>
              <a:r>
                <a:rPr lang="en-US" altLang="zh-TW" sz="2800" dirty="0" err="1"/>
                <a:t>K</a:t>
              </a:r>
              <a:r>
                <a:rPr lang="en-US" altLang="zh-TW" sz="1400" i="1" dirty="0" err="1"/>
                <a:t>n</a:t>
              </a:r>
              <a:r>
                <a:rPr lang="en-US" altLang="zh-TW" sz="2800" dirty="0"/>
                <a:t> with (</a:t>
              </a:r>
              <a:r>
                <a:rPr lang="en-US" altLang="zh-TW" sz="2800" dirty="0" err="1" smtClean="0"/>
                <a:t>K</a:t>
              </a:r>
              <a:r>
                <a:rPr lang="en-US" altLang="zh-TW" sz="1400" i="1" dirty="0" err="1"/>
                <a:t>k</a:t>
              </a:r>
              <a:r>
                <a:rPr lang="en-US" altLang="zh-TW" sz="2800" dirty="0" err="1" smtClean="0"/>
                <a:t>,S</a:t>
              </a:r>
              <a:r>
                <a:rPr lang="en-US" altLang="zh-TW" sz="1400" i="1" dirty="0" err="1"/>
                <a:t>k</a:t>
              </a:r>
              <a:r>
                <a:rPr lang="en-US" altLang="zh-TW" sz="2800" dirty="0"/>
                <a:t>).</a:t>
              </a:r>
              <a:endParaRPr lang="zh-TW" altLang="en-US" sz="28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540000" y="2003808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[3] </a:t>
              </a:r>
              <a:r>
                <a:rPr lang="en-US" altLang="zh-TW" dirty="0"/>
                <a:t>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 and M. </a:t>
              </a:r>
              <a:r>
                <a:rPr lang="en-US" altLang="zh-TW" dirty="0" err="1"/>
                <a:t>Daven</a:t>
              </a:r>
              <a:r>
                <a:rPr lang="en-US" altLang="zh-TW" dirty="0"/>
                <a:t>, </a:t>
              </a:r>
              <a:r>
                <a:rPr lang="en-US" altLang="zh-TW" dirty="0" err="1"/>
                <a:t>Multidecompositons</a:t>
              </a:r>
              <a:r>
                <a:rPr lang="en-US" altLang="zh-TW" dirty="0"/>
                <a:t> of the complete graph, </a:t>
              </a:r>
              <a:r>
                <a:rPr lang="en-US" altLang="zh-TW" i="1" dirty="0" err="1"/>
                <a:t>Ars</a:t>
              </a:r>
              <a:r>
                <a:rPr lang="en-US" altLang="zh-TW" i="1" dirty="0"/>
                <a:t> </a:t>
              </a:r>
              <a:r>
                <a:rPr lang="en-US" altLang="zh-TW" i="1" dirty="0" err="1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 smtClean="0"/>
                <a:t>72(2004</a:t>
              </a:r>
              <a:r>
                <a:rPr lang="en-US" altLang="zh-TW" dirty="0"/>
                <a:t>), </a:t>
              </a:r>
              <a:r>
                <a:rPr lang="en-US" altLang="zh-TW" dirty="0" smtClean="0"/>
                <a:t>17-22 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0" name="甜甜圈 9"/>
            <p:cNvSpPr/>
            <p:nvPr/>
          </p:nvSpPr>
          <p:spPr>
            <a:xfrm>
              <a:off x="180000" y="720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540000" y="576000"/>
              <a:ext cx="8460000" cy="220492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71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78138" y="1556792"/>
            <a:ext cx="6372818" cy="7191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Packing and covering 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of </a:t>
            </a:r>
            <a:r>
              <a:rPr lang="el-GR" altLang="zh-TW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K</a:t>
            </a:r>
            <a:r>
              <a:rPr lang="en-US" altLang="zh-TW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n</a:t>
            </a:r>
            <a:endParaRPr lang="zh-TW" altLang="en-US" sz="2000" i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486298" y="2700064"/>
            <a:ext cx="8640000" cy="954107"/>
            <a:chOff x="180000" y="3780000"/>
            <a:chExt cx="8640000" cy="954107"/>
          </a:xfrm>
        </p:grpSpPr>
        <p:sp>
          <p:nvSpPr>
            <p:cNvPr id="12" name="矩形 11"/>
            <p:cNvSpPr/>
            <p:nvPr/>
          </p:nvSpPr>
          <p:spPr>
            <a:xfrm>
              <a:off x="540000" y="3780000"/>
              <a:ext cx="828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solidFill>
                    <a:srgbClr val="FF0000"/>
                  </a:solidFill>
                </a:rPr>
                <a:t>The </a:t>
              </a:r>
              <a:r>
                <a:rPr lang="en-US" altLang="zh-TW" sz="2800" dirty="0">
                  <a:solidFill>
                    <a:srgbClr val="FF0000"/>
                  </a:solidFill>
                </a:rPr>
                <a:t>existence problem </a:t>
              </a:r>
              <a:r>
                <a:rPr lang="en-US" altLang="zh-TW" sz="2800" dirty="0"/>
                <a:t>for (</a:t>
              </a:r>
              <a:r>
                <a:rPr lang="en-US" altLang="zh-TW" sz="2800" dirty="0" smtClean="0"/>
                <a:t>P</a:t>
              </a:r>
              <a:r>
                <a:rPr lang="en-US" altLang="zh-TW" sz="1200" i="1" dirty="0"/>
                <a:t>k</a:t>
              </a:r>
              <a:r>
                <a:rPr lang="en-US" altLang="zh-TW" sz="1200" dirty="0"/>
                <a:t>+1</a:t>
              </a:r>
              <a:r>
                <a:rPr lang="en-US" altLang="zh-TW" sz="2800" dirty="0"/>
                <a:t>,</a:t>
              </a:r>
              <a:r>
                <a:rPr lang="en-US" altLang="zh-TW" sz="2800" dirty="0" smtClean="0"/>
                <a:t> </a:t>
              </a:r>
              <a:r>
                <a:rPr lang="en-US" altLang="zh-TW" sz="2800" dirty="0" err="1"/>
                <a:t>S</a:t>
              </a:r>
              <a:r>
                <a:rPr lang="en-US" altLang="zh-TW" sz="1200" i="1" dirty="0" err="1"/>
                <a:t>k</a:t>
              </a:r>
              <a:r>
                <a:rPr lang="en-US" altLang="zh-TW" sz="2800" dirty="0"/>
                <a:t>)-decomposition of </a:t>
              </a:r>
              <a:r>
                <a:rPr lang="zh-TW" altLang="en-US" sz="2800" dirty="0"/>
                <a:t> </a:t>
              </a:r>
              <a:r>
                <a:rPr lang="el-GR" altLang="zh-TW" sz="2800" dirty="0"/>
                <a:t>λ</a:t>
              </a:r>
              <a:r>
                <a:rPr lang="en-US" altLang="zh-TW" sz="2800" dirty="0" err="1"/>
                <a:t>K</a:t>
              </a:r>
              <a:r>
                <a:rPr lang="en-US" altLang="zh-TW" sz="1200" i="1" dirty="0" err="1"/>
                <a:t>n</a:t>
              </a:r>
              <a:r>
                <a:rPr lang="en-US" altLang="zh-TW" sz="2800" dirty="0"/>
                <a:t> are investigated.</a:t>
              </a:r>
              <a:endParaRPr lang="zh-TW" altLang="en-US" sz="2800" dirty="0"/>
            </a:p>
          </p:txBody>
        </p:sp>
        <p:sp>
          <p:nvSpPr>
            <p:cNvPr id="15" name="甜甜圈 14"/>
            <p:cNvSpPr/>
            <p:nvPr/>
          </p:nvSpPr>
          <p:spPr>
            <a:xfrm>
              <a:off x="180000" y="3924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74579" y="3825084"/>
            <a:ext cx="8640000" cy="954107"/>
            <a:chOff x="180000" y="2520000"/>
            <a:chExt cx="8640000" cy="954107"/>
          </a:xfrm>
        </p:grpSpPr>
        <p:sp>
          <p:nvSpPr>
            <p:cNvPr id="13" name="矩形 12"/>
            <p:cNvSpPr/>
            <p:nvPr/>
          </p:nvSpPr>
          <p:spPr>
            <a:xfrm>
              <a:off x="540000" y="2520000"/>
              <a:ext cx="828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/>
                <a:t>Determining </a:t>
              </a:r>
              <a:r>
                <a:rPr lang="en-US" altLang="zh-TW" sz="2800" dirty="0">
                  <a:solidFill>
                    <a:srgbClr val="FF0000"/>
                  </a:solidFill>
                </a:rPr>
                <a:t>the packing number </a:t>
              </a:r>
              <a:r>
                <a:rPr lang="en-US" altLang="zh-TW" sz="2800" dirty="0"/>
                <a:t>and </a:t>
              </a:r>
              <a:r>
                <a:rPr lang="en-US" altLang="zh-TW" sz="2800" dirty="0">
                  <a:solidFill>
                    <a:srgbClr val="FF0000"/>
                  </a:solidFill>
                </a:rPr>
                <a:t>the covering number</a:t>
              </a:r>
              <a:r>
                <a:rPr lang="en-US" altLang="zh-TW" sz="2800" dirty="0"/>
                <a:t> </a:t>
              </a:r>
              <a:r>
                <a:rPr lang="en-US" altLang="zh-TW" sz="2800" dirty="0" smtClean="0"/>
                <a:t>of </a:t>
              </a:r>
              <a:r>
                <a:rPr lang="en-US" altLang="zh-TW" sz="2800" dirty="0" err="1" smtClean="0"/>
                <a:t>K</a:t>
              </a:r>
              <a:r>
                <a:rPr lang="en-US" altLang="zh-TW" sz="1200" i="1" dirty="0" err="1"/>
                <a:t>n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with </a:t>
              </a:r>
              <a:r>
                <a:rPr lang="en-US" altLang="zh-TW" sz="2800" dirty="0" smtClean="0"/>
                <a:t>P</a:t>
              </a:r>
              <a:r>
                <a:rPr lang="en-US" altLang="zh-TW" sz="1200" i="1" dirty="0"/>
                <a:t>k</a:t>
              </a:r>
              <a:r>
                <a:rPr lang="en-US" altLang="zh-TW" sz="1200" dirty="0"/>
                <a:t>+1</a:t>
              </a:r>
              <a:r>
                <a:rPr lang="en-US" altLang="zh-TW" sz="2000" dirty="0"/>
                <a:t> </a:t>
              </a:r>
              <a:r>
                <a:rPr lang="en-US" altLang="zh-TW" sz="2800" dirty="0" smtClean="0"/>
                <a:t>and S</a:t>
              </a:r>
              <a:r>
                <a:rPr lang="en-US" altLang="zh-TW" sz="1200" i="1" dirty="0"/>
                <a:t>k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14" name="甜甜圈 13"/>
            <p:cNvSpPr/>
            <p:nvPr/>
          </p:nvSpPr>
          <p:spPr>
            <a:xfrm>
              <a:off x="180000" y="2664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679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40000" y="1774306"/>
            <a:ext cx="3503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Let </a:t>
            </a:r>
            <a:r>
              <a:rPr lang="en-US" altLang="zh-TW" sz="2800" i="1" dirty="0"/>
              <a:t>G</a:t>
            </a:r>
            <a:r>
              <a:rPr lang="en-US" altLang="zh-TW" sz="2800" dirty="0"/>
              <a:t> be a </a:t>
            </a:r>
            <a:r>
              <a:rPr lang="en-US" altLang="zh-TW" sz="2800" dirty="0" err="1"/>
              <a:t>multigraph</a:t>
            </a:r>
            <a:r>
              <a:rPr lang="en-US" altLang="zh-TW" dirty="0"/>
              <a:t>.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180000" y="2402347"/>
            <a:ext cx="8640000" cy="954107"/>
            <a:chOff x="180000" y="2088000"/>
            <a:chExt cx="8640000" cy="954107"/>
          </a:xfrm>
        </p:grpSpPr>
        <p:sp>
          <p:nvSpPr>
            <p:cNvPr id="20" name="矩形 19"/>
            <p:cNvSpPr/>
            <p:nvPr/>
          </p:nvSpPr>
          <p:spPr>
            <a:xfrm>
              <a:off x="540000" y="2088000"/>
              <a:ext cx="828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The degree of a vertex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x</a:t>
              </a:r>
              <a:r>
                <a:rPr lang="en-US" altLang="zh-TW" sz="2800" dirty="0">
                  <a:solidFill>
                    <a:srgbClr val="FF0000"/>
                  </a:solidFill>
                </a:rPr>
                <a:t> of 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 (</a:t>
              </a:r>
              <a:r>
                <a:rPr lang="en-US" altLang="zh-TW" sz="2800" dirty="0" err="1" smtClean="0">
                  <a:solidFill>
                    <a:srgbClr val="FF0000"/>
                  </a:solidFill>
                </a:rPr>
                <a:t>deg</a:t>
              </a:r>
              <a:r>
                <a:rPr lang="en-US" altLang="zh-TW" sz="2000" i="1" dirty="0" err="1" smtClean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x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))</a:t>
              </a:r>
              <a:r>
                <a:rPr lang="en-US" altLang="zh-TW" sz="2800" dirty="0" smtClean="0"/>
                <a:t> : the </a:t>
              </a:r>
              <a:r>
                <a:rPr lang="en-US" altLang="zh-TW" sz="2800" dirty="0"/>
                <a:t>number of edges incident with x.</a:t>
              </a:r>
              <a:endParaRPr lang="zh-TW" altLang="en-US" sz="2800" dirty="0"/>
            </a:p>
          </p:txBody>
        </p:sp>
        <p:sp>
          <p:nvSpPr>
            <p:cNvPr id="23" name="甜甜圈 22"/>
            <p:cNvSpPr/>
            <p:nvPr/>
          </p:nvSpPr>
          <p:spPr>
            <a:xfrm>
              <a:off x="180000" y="2232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180000" y="3475565"/>
            <a:ext cx="8640000" cy="954107"/>
            <a:chOff x="180000" y="3276000"/>
            <a:chExt cx="8640000" cy="954107"/>
          </a:xfrm>
        </p:grpSpPr>
        <p:sp>
          <p:nvSpPr>
            <p:cNvPr id="21" name="矩形 20"/>
            <p:cNvSpPr/>
            <p:nvPr/>
          </p:nvSpPr>
          <p:spPr>
            <a:xfrm>
              <a:off x="540000" y="3276000"/>
              <a:ext cx="828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solidFill>
                    <a:srgbClr val="FF0000"/>
                  </a:solidFill>
                </a:rPr>
                <a:t>The </a:t>
              </a:r>
              <a:r>
                <a:rPr lang="en-US" altLang="zh-TW" sz="2800" dirty="0">
                  <a:solidFill>
                    <a:srgbClr val="FF0000"/>
                  </a:solidFill>
                </a:rPr>
                <a:t>center of </a:t>
              </a:r>
              <a:r>
                <a:rPr lang="en-US" altLang="zh-TW" sz="2800" dirty="0" err="1">
                  <a:solidFill>
                    <a:srgbClr val="FF0000"/>
                  </a:solidFill>
                </a:rPr>
                <a:t>S</a:t>
              </a:r>
              <a:r>
                <a:rPr lang="en-US" altLang="zh-TW" sz="2000" i="1" dirty="0" err="1">
                  <a:solidFill>
                    <a:srgbClr val="FF0000"/>
                  </a:solidFill>
                </a:rPr>
                <a:t>k</a:t>
              </a:r>
              <a:r>
                <a:rPr lang="en-US" altLang="zh-TW" sz="2800" dirty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/>
                <a:t>: the </a:t>
              </a:r>
              <a:r>
                <a:rPr lang="en-US" altLang="zh-TW" sz="2800" dirty="0"/>
                <a:t>vertex of degree k in </a:t>
              </a:r>
              <a:r>
                <a:rPr lang="en-US" altLang="zh-TW" sz="2800" dirty="0" smtClean="0"/>
                <a:t>S</a:t>
              </a:r>
              <a:r>
                <a:rPr lang="en-US" altLang="zh-TW" sz="1600" i="1" dirty="0"/>
                <a:t>k</a:t>
              </a:r>
              <a:r>
                <a:rPr lang="en-US" altLang="zh-TW" sz="2800" dirty="0" smtClean="0"/>
                <a:t>.</a:t>
              </a:r>
            </a:p>
            <a:p>
              <a:r>
                <a:rPr lang="en-US" altLang="zh-TW" sz="2800" dirty="0" smtClean="0">
                  <a:solidFill>
                    <a:srgbClr val="FF0000"/>
                  </a:solidFill>
                </a:rPr>
                <a:t>The </a:t>
              </a:r>
              <a:r>
                <a:rPr lang="en-US" altLang="zh-TW" sz="2800" dirty="0" err="1" smtClean="0">
                  <a:solidFill>
                    <a:srgbClr val="FF0000"/>
                  </a:solidFill>
                </a:rPr>
                <a:t>endvertex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>
                  <a:solidFill>
                    <a:srgbClr val="FF0000"/>
                  </a:solidFill>
                </a:rPr>
                <a:t>of </a:t>
              </a:r>
              <a:r>
                <a:rPr lang="en-US" altLang="zh-TW" sz="2800" dirty="0" err="1" smtClean="0">
                  <a:solidFill>
                    <a:srgbClr val="FF0000"/>
                  </a:solidFill>
                </a:rPr>
                <a:t>S</a:t>
              </a:r>
              <a:r>
                <a:rPr lang="en-US" altLang="zh-TW" sz="2000" i="1" dirty="0" err="1">
                  <a:solidFill>
                    <a:srgbClr val="FF0000"/>
                  </a:solidFill>
                </a:rPr>
                <a:t>k</a:t>
              </a:r>
              <a:r>
                <a:rPr lang="en-US" altLang="zh-TW" sz="2800" dirty="0" smtClean="0"/>
                <a:t> : the </a:t>
              </a:r>
              <a:r>
                <a:rPr lang="en-US" altLang="zh-TW" sz="2800" dirty="0"/>
                <a:t>vertex of degree 1 </a:t>
              </a:r>
              <a:r>
                <a:rPr lang="en-US" altLang="zh-TW" sz="2800" dirty="0" smtClean="0"/>
                <a:t>in S</a:t>
              </a:r>
              <a:r>
                <a:rPr lang="en-US" altLang="zh-TW" sz="1600" i="1" dirty="0"/>
                <a:t>k</a:t>
              </a:r>
              <a:r>
                <a:rPr lang="en-US" altLang="zh-TW" sz="2800" dirty="0" smtClean="0"/>
                <a:t>.</a:t>
              </a:r>
              <a:endParaRPr lang="zh-TW" altLang="en-US" sz="2800" dirty="0"/>
            </a:p>
          </p:txBody>
        </p:sp>
        <p:sp>
          <p:nvSpPr>
            <p:cNvPr id="25" name="甜甜圈 24"/>
            <p:cNvSpPr/>
            <p:nvPr/>
          </p:nvSpPr>
          <p:spPr>
            <a:xfrm>
              <a:off x="180000" y="3420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180000" y="4483549"/>
            <a:ext cx="8640000" cy="954107"/>
            <a:chOff x="180000" y="4428000"/>
            <a:chExt cx="8640000" cy="954107"/>
          </a:xfrm>
        </p:grpSpPr>
        <p:sp>
          <p:nvSpPr>
            <p:cNvPr id="22" name="矩形 21"/>
            <p:cNvSpPr/>
            <p:nvPr/>
          </p:nvSpPr>
          <p:spPr>
            <a:xfrm>
              <a:off x="540000" y="4428000"/>
              <a:ext cx="828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x</a:t>
              </a:r>
              <a:r>
                <a:rPr lang="en-US" altLang="zh-TW" sz="2800" dirty="0">
                  <a:solidFill>
                    <a:srgbClr val="FF0000"/>
                  </a:solidFill>
                </a:rPr>
                <a:t>;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y</a:t>
              </a:r>
              <a:r>
                <a:rPr lang="en-US" altLang="zh-TW" sz="1200" dirty="0">
                  <a:solidFill>
                    <a:srgbClr val="FF0000"/>
                  </a:solidFill>
                </a:rPr>
                <a:t>1</a:t>
              </a:r>
              <a:r>
                <a:rPr lang="en-US" altLang="zh-TW" sz="2800" dirty="0">
                  <a:solidFill>
                    <a:srgbClr val="FF0000"/>
                  </a:solidFill>
                </a:rPr>
                <a:t>,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y</a:t>
              </a:r>
              <a:r>
                <a:rPr lang="en-US" altLang="zh-TW" sz="1200" dirty="0">
                  <a:solidFill>
                    <a:srgbClr val="FF0000"/>
                  </a:solidFill>
                </a:rPr>
                <a:t>2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,</a:t>
              </a:r>
              <a:r>
                <a:rPr lang="el-GR" altLang="zh-TW" sz="2800" dirty="0" smtClean="0">
                  <a:solidFill>
                    <a:srgbClr val="FF0000"/>
                  </a:solidFill>
                </a:rPr>
                <a:t>…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,</a:t>
              </a:r>
              <a:r>
                <a:rPr lang="en-US" altLang="zh-TW" sz="2800" i="1" dirty="0" err="1">
                  <a:solidFill>
                    <a:srgbClr val="FF0000"/>
                  </a:solidFill>
                </a:rPr>
                <a:t>y</a:t>
              </a:r>
              <a:r>
                <a:rPr lang="en-US" altLang="zh-TW" sz="1200" i="1" dirty="0" err="1">
                  <a:solidFill>
                    <a:srgbClr val="FF0000"/>
                  </a:solidFill>
                </a:rPr>
                <a:t>k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) </a:t>
              </a:r>
              <a:r>
                <a:rPr lang="en-US" altLang="zh-TW" sz="2800" dirty="0"/>
                <a:t>: </a:t>
              </a:r>
              <a:r>
                <a:rPr lang="en-US" altLang="zh-TW" sz="2800" dirty="0" smtClean="0"/>
                <a:t>the </a:t>
              </a:r>
              <a:r>
                <a:rPr lang="en-US" altLang="zh-TW" sz="2800" dirty="0" err="1" smtClean="0"/>
                <a:t>S</a:t>
              </a:r>
              <a:r>
                <a:rPr lang="en-US" altLang="zh-TW" sz="1600" i="1" dirty="0" err="1"/>
                <a:t>k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with center </a:t>
              </a:r>
              <a:r>
                <a:rPr lang="en-US" altLang="zh-TW" sz="2800" i="1" dirty="0"/>
                <a:t>x</a:t>
              </a:r>
              <a:r>
                <a:rPr lang="en-US" altLang="zh-TW" sz="2800" dirty="0"/>
                <a:t> and </a:t>
              </a:r>
              <a:r>
                <a:rPr lang="en-US" altLang="zh-TW" sz="2800" dirty="0" err="1"/>
                <a:t>endvertices</a:t>
              </a:r>
              <a:r>
                <a:rPr lang="en-US" altLang="zh-TW" sz="2800" dirty="0"/>
                <a:t> </a:t>
              </a:r>
              <a:r>
                <a:rPr lang="en-US" altLang="zh-TW" sz="2800" i="1" dirty="0"/>
                <a:t>y</a:t>
              </a:r>
              <a:r>
                <a:rPr lang="en-US" altLang="zh-TW" sz="1200" dirty="0" smtClean="0"/>
                <a:t>1</a:t>
              </a:r>
              <a:r>
                <a:rPr lang="en-US" altLang="zh-TW" sz="2800" dirty="0" smtClean="0"/>
                <a:t>,</a:t>
              </a:r>
              <a:r>
                <a:rPr lang="en-US" altLang="zh-TW" sz="2800" i="1" dirty="0"/>
                <a:t>y</a:t>
              </a:r>
              <a:r>
                <a:rPr lang="en-US" altLang="zh-TW" sz="1200" dirty="0" smtClean="0"/>
                <a:t>2</a:t>
              </a:r>
              <a:r>
                <a:rPr lang="en-US" altLang="zh-TW" sz="2800" dirty="0" smtClean="0"/>
                <a:t>,</a:t>
              </a:r>
              <a:r>
                <a:rPr lang="el-GR" altLang="zh-TW" sz="2800" dirty="0" smtClean="0"/>
                <a:t>…</a:t>
              </a:r>
              <a:r>
                <a:rPr lang="en-US" altLang="zh-TW" sz="2800" dirty="0" smtClean="0"/>
                <a:t>,</a:t>
              </a:r>
              <a:r>
                <a:rPr lang="en-US" altLang="zh-TW" sz="2800" i="1" dirty="0" err="1"/>
                <a:t>y</a:t>
              </a:r>
              <a:r>
                <a:rPr lang="en-US" altLang="zh-TW" sz="1200" i="1" dirty="0" err="1" smtClean="0"/>
                <a:t>k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26" name="甜甜圈 25"/>
            <p:cNvSpPr/>
            <p:nvPr/>
          </p:nvSpPr>
          <p:spPr>
            <a:xfrm>
              <a:off x="180000" y="4572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53294" y="810582"/>
            <a:ext cx="6372818" cy="7191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Packing and covering 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of </a:t>
            </a:r>
            <a:r>
              <a:rPr lang="el-GR" altLang="zh-TW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K</a:t>
            </a:r>
            <a:r>
              <a:rPr lang="en-US" altLang="zh-TW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n</a:t>
            </a:r>
            <a:endParaRPr lang="zh-TW" altLang="en-US" sz="2000" i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99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539699" y="1268413"/>
            <a:ext cx="1872878" cy="7191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TW" sz="36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Outline</a:t>
            </a:r>
            <a:endParaRPr lang="en-US" altLang="zh-TW" sz="1800" b="0" dirty="0">
              <a:effectLst/>
              <a:latin typeface="Arial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619672" y="2560548"/>
            <a:ext cx="2924401" cy="584775"/>
            <a:chOff x="1619672" y="2560548"/>
            <a:chExt cx="2924401" cy="584775"/>
          </a:xfrm>
        </p:grpSpPr>
        <p:sp>
          <p:nvSpPr>
            <p:cNvPr id="4" name="甜甜圈 3"/>
            <p:cNvSpPr/>
            <p:nvPr/>
          </p:nvSpPr>
          <p:spPr>
            <a:xfrm>
              <a:off x="1619672" y="270892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281081" y="2560548"/>
              <a:ext cx="22629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dirty="0"/>
                <a:t>Introduction</a:t>
              </a:r>
              <a:endParaRPr lang="zh-TW" altLang="en-US" sz="3200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619672" y="3532365"/>
            <a:ext cx="6048672" cy="584775"/>
            <a:chOff x="1619672" y="3532365"/>
            <a:chExt cx="6048672" cy="584775"/>
          </a:xfrm>
        </p:grpSpPr>
        <p:sp>
          <p:nvSpPr>
            <p:cNvPr id="9" name="甜甜圈 8"/>
            <p:cNvSpPr/>
            <p:nvPr/>
          </p:nvSpPr>
          <p:spPr>
            <a:xfrm>
              <a:off x="1619672" y="3680737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265342" y="3532365"/>
              <a:ext cx="54030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/>
                <a:t>Packing and </a:t>
              </a:r>
              <a:r>
                <a:rPr lang="en-US" altLang="zh-TW" sz="3200" dirty="0" smtClean="0"/>
                <a:t>covering  of  </a:t>
              </a:r>
              <a:r>
                <a:rPr lang="el-GR" altLang="zh-TW" sz="3200" dirty="0" smtClean="0"/>
                <a:t>λ</a:t>
              </a:r>
              <a:r>
                <a:rPr lang="en-US" altLang="zh-TW" sz="3200" dirty="0" err="1" smtClean="0"/>
                <a:t>K</a:t>
              </a:r>
              <a:r>
                <a:rPr lang="en-US" altLang="zh-TW" i="1" dirty="0" err="1" smtClean="0"/>
                <a:t>n</a:t>
              </a:r>
              <a:endParaRPr lang="zh-TW" altLang="en-US" i="1" dirty="0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619672" y="4504832"/>
            <a:ext cx="6048672" cy="584775"/>
            <a:chOff x="1619672" y="4504832"/>
            <a:chExt cx="6048672" cy="584775"/>
          </a:xfrm>
        </p:grpSpPr>
        <p:sp>
          <p:nvSpPr>
            <p:cNvPr id="10" name="甜甜圈 9"/>
            <p:cNvSpPr/>
            <p:nvPr/>
          </p:nvSpPr>
          <p:spPr>
            <a:xfrm>
              <a:off x="1619672" y="4653204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43004" y="4504832"/>
              <a:ext cx="542534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3200" dirty="0"/>
                <a:t>Packing and </a:t>
              </a:r>
              <a:r>
                <a:rPr lang="en-US" altLang="zh-TW" sz="3200" dirty="0" smtClean="0"/>
                <a:t>covering  of  </a:t>
              </a:r>
              <a:r>
                <a:rPr lang="el-GR" altLang="zh-TW" sz="3200" dirty="0" smtClean="0"/>
                <a:t>λ</a:t>
              </a:r>
              <a:r>
                <a:rPr lang="en-US" altLang="zh-TW" sz="3200" dirty="0" err="1" smtClean="0"/>
                <a:t>K</a:t>
              </a:r>
              <a:r>
                <a:rPr lang="en-US" altLang="zh-TW" i="1" dirty="0" err="1" smtClean="0"/>
                <a:t>n</a:t>
              </a:r>
              <a:r>
                <a:rPr lang="en-US" altLang="zh-TW" dirty="0" err="1" smtClean="0"/>
                <a:t>,</a:t>
              </a:r>
              <a:r>
                <a:rPr lang="en-US" altLang="zh-TW" i="1" dirty="0" err="1" smtClean="0"/>
                <a:t>n</a:t>
              </a:r>
              <a:endParaRPr lang="zh-TW" altLang="en-US" sz="2400" i="1" dirty="0"/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795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180000" y="1404000"/>
            <a:ext cx="8640000" cy="1384995"/>
            <a:chOff x="180000" y="1404000"/>
            <a:chExt cx="8640000" cy="1384995"/>
          </a:xfrm>
        </p:grpSpPr>
        <p:sp>
          <p:nvSpPr>
            <p:cNvPr id="6" name="矩形 5"/>
            <p:cNvSpPr/>
            <p:nvPr/>
          </p:nvSpPr>
          <p:spPr>
            <a:xfrm>
              <a:off x="540000" y="1404000"/>
              <a:ext cx="8280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>
                  <a:solidFill>
                    <a:srgbClr val="FF0000"/>
                  </a:solidFill>
                </a:rPr>
                <a:t>v</a:t>
              </a:r>
              <a:r>
                <a:rPr lang="en-US" altLang="zh-TW" sz="1200" dirty="0">
                  <a:solidFill>
                    <a:srgbClr val="FF0000"/>
                  </a:solidFill>
                </a:rPr>
                <a:t>1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v</a:t>
              </a:r>
              <a:r>
                <a:rPr lang="en-US" altLang="zh-TW" sz="1200" dirty="0">
                  <a:solidFill>
                    <a:srgbClr val="FF0000"/>
                  </a:solidFill>
                </a:rPr>
                <a:t>2</a:t>
              </a:r>
              <a:r>
                <a:rPr lang="el-GR" altLang="zh-TW" sz="2800" dirty="0">
                  <a:solidFill>
                    <a:srgbClr val="FF0000"/>
                  </a:solidFill>
                </a:rPr>
                <a:t>… </a:t>
              </a:r>
              <a:r>
                <a:rPr lang="en-US" altLang="zh-TW" sz="2800" i="1" dirty="0" err="1">
                  <a:solidFill>
                    <a:srgbClr val="FF0000"/>
                  </a:solidFill>
                </a:rPr>
                <a:t>v</a:t>
              </a:r>
              <a:r>
                <a:rPr lang="en-US" altLang="zh-TW" sz="1200" i="1" dirty="0" err="1">
                  <a:solidFill>
                    <a:srgbClr val="FF0000"/>
                  </a:solidFill>
                </a:rPr>
                <a:t>k</a:t>
              </a:r>
              <a:r>
                <a:rPr lang="en-US" altLang="zh-TW" sz="2800" dirty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/>
                <a:t>: the </a:t>
              </a:r>
              <a:r>
                <a:rPr lang="en-US" altLang="zh-TW" sz="2800" dirty="0" err="1" smtClean="0"/>
                <a:t>P</a:t>
              </a:r>
              <a:r>
                <a:rPr lang="en-US" altLang="zh-TW" sz="1600" i="1" dirty="0" err="1"/>
                <a:t>k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through vertices </a:t>
              </a:r>
              <a:r>
                <a:rPr lang="en-US" altLang="zh-TW" sz="2800" i="1" dirty="0" smtClean="0"/>
                <a:t>v</a:t>
              </a:r>
              <a:r>
                <a:rPr lang="en-US" altLang="zh-TW" sz="1200" dirty="0" smtClean="0"/>
                <a:t>1</a:t>
              </a:r>
              <a:r>
                <a:rPr lang="en-US" altLang="zh-TW" sz="2800" dirty="0" smtClean="0"/>
                <a:t>,</a:t>
              </a:r>
              <a:r>
                <a:rPr lang="en-US" altLang="zh-TW" sz="2800" i="1" dirty="0"/>
                <a:t>v</a:t>
              </a:r>
              <a:r>
                <a:rPr lang="en-US" altLang="zh-TW" sz="1200" dirty="0" smtClean="0"/>
                <a:t>2</a:t>
              </a:r>
              <a:r>
                <a:rPr lang="en-US" altLang="zh-TW" sz="2800" dirty="0" smtClean="0"/>
                <a:t>,</a:t>
              </a:r>
              <a:r>
                <a:rPr lang="el-GR" altLang="zh-TW" sz="2800" dirty="0" smtClean="0"/>
                <a:t>…</a:t>
              </a:r>
              <a:r>
                <a:rPr lang="en-US" altLang="zh-TW" sz="2800" dirty="0" smtClean="0"/>
                <a:t>,</a:t>
              </a:r>
              <a:r>
                <a:rPr lang="en-US" altLang="zh-TW" sz="2800" i="1" dirty="0" err="1"/>
                <a:t>v</a:t>
              </a:r>
              <a:r>
                <a:rPr lang="en-US" altLang="zh-TW" sz="1200" i="1" dirty="0" err="1"/>
                <a:t>k</a:t>
              </a:r>
              <a:r>
                <a:rPr lang="en-US" altLang="zh-TW" sz="2800" dirty="0"/>
                <a:t> in </a:t>
              </a:r>
              <a:r>
                <a:rPr lang="en-US" altLang="zh-TW" sz="2800" dirty="0" smtClean="0"/>
                <a:t>order, and the </a:t>
              </a:r>
              <a:r>
                <a:rPr lang="en-US" altLang="zh-TW" sz="2800" dirty="0"/>
                <a:t>vertices </a:t>
              </a:r>
              <a:r>
                <a:rPr lang="en-US" altLang="zh-TW" sz="2800" i="1" dirty="0"/>
                <a:t>v</a:t>
              </a:r>
              <a:r>
                <a:rPr lang="en-US" altLang="zh-TW" sz="1200" dirty="0"/>
                <a:t>1</a:t>
              </a:r>
              <a:r>
                <a:rPr lang="en-US" altLang="zh-TW" sz="2800" dirty="0"/>
                <a:t> and </a:t>
              </a:r>
              <a:r>
                <a:rPr lang="en-US" altLang="zh-TW" sz="2800" i="1" dirty="0" err="1"/>
                <a:t>v</a:t>
              </a:r>
              <a:r>
                <a:rPr lang="en-US" altLang="zh-TW" sz="1200" i="1" dirty="0" err="1"/>
                <a:t>k</a:t>
              </a:r>
              <a:r>
                <a:rPr lang="en-US" altLang="zh-TW" sz="2800" dirty="0"/>
                <a:t> are referred to as its </a:t>
              </a:r>
              <a:r>
                <a:rPr lang="en-US" altLang="zh-TW" sz="2800" dirty="0">
                  <a:solidFill>
                    <a:srgbClr val="FF0000"/>
                  </a:solidFill>
                </a:rPr>
                <a:t>origin</a:t>
              </a:r>
              <a:r>
                <a:rPr lang="en-US" altLang="zh-TW" sz="2800" dirty="0"/>
                <a:t> and </a:t>
              </a:r>
              <a:r>
                <a:rPr lang="en-US" altLang="zh-TW" sz="2800" dirty="0">
                  <a:solidFill>
                    <a:srgbClr val="FF0000"/>
                  </a:solidFill>
                </a:rPr>
                <a:t>terminus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7" name="甜甜圈 6"/>
            <p:cNvSpPr/>
            <p:nvPr/>
          </p:nvSpPr>
          <p:spPr>
            <a:xfrm>
              <a:off x="180000" y="1548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80000" y="3132000"/>
            <a:ext cx="8640000" cy="954107"/>
            <a:chOff x="180000" y="3132000"/>
            <a:chExt cx="8640000" cy="954107"/>
          </a:xfrm>
        </p:grpSpPr>
        <p:sp>
          <p:nvSpPr>
            <p:cNvPr id="17" name="矩形 16"/>
            <p:cNvSpPr/>
            <p:nvPr/>
          </p:nvSpPr>
          <p:spPr>
            <a:xfrm>
              <a:off x="540000" y="3132000"/>
              <a:ext cx="828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/>
                <a:t>If P = </a:t>
              </a:r>
              <a:r>
                <a:rPr lang="en-US" altLang="zh-TW" sz="2800" i="1" dirty="0"/>
                <a:t>x</a:t>
              </a:r>
              <a:r>
                <a:rPr lang="en-US" altLang="zh-TW" sz="1200" dirty="0"/>
                <a:t>1</a:t>
              </a:r>
              <a:r>
                <a:rPr lang="en-US" altLang="zh-TW" sz="2800" i="1" dirty="0"/>
                <a:t>x</a:t>
              </a:r>
              <a:r>
                <a:rPr lang="en-US" altLang="zh-TW" sz="1200" dirty="0"/>
                <a:t>2</a:t>
              </a:r>
              <a:r>
                <a:rPr lang="el-GR" altLang="zh-TW" sz="2800" dirty="0"/>
                <a:t>…</a:t>
              </a:r>
              <a:r>
                <a:rPr lang="en-US" altLang="zh-TW" sz="2800" i="1" dirty="0" err="1"/>
                <a:t>x</a:t>
              </a:r>
              <a:r>
                <a:rPr lang="en-US" altLang="zh-TW" sz="1600" i="1" dirty="0" err="1"/>
                <a:t>t</a:t>
              </a:r>
              <a:r>
                <a:rPr lang="en-US" altLang="zh-TW" sz="2800" dirty="0"/>
                <a:t>, Q = </a:t>
              </a:r>
              <a:r>
                <a:rPr lang="en-US" altLang="zh-TW" sz="2800" i="1" dirty="0"/>
                <a:t>y</a:t>
              </a:r>
              <a:r>
                <a:rPr lang="en-US" altLang="zh-TW" sz="1200" dirty="0"/>
                <a:t>1</a:t>
              </a:r>
              <a:r>
                <a:rPr lang="en-US" altLang="zh-TW" sz="2800" i="1" dirty="0"/>
                <a:t>y</a:t>
              </a:r>
              <a:r>
                <a:rPr lang="en-US" altLang="zh-TW" sz="1200" dirty="0"/>
                <a:t>2</a:t>
              </a:r>
              <a:r>
                <a:rPr lang="el-GR" altLang="zh-TW" sz="2800" dirty="0"/>
                <a:t>…</a:t>
              </a:r>
              <a:r>
                <a:rPr lang="en-US" altLang="zh-TW" sz="2800" i="1" dirty="0" err="1"/>
                <a:t>y</a:t>
              </a:r>
              <a:r>
                <a:rPr lang="en-US" altLang="zh-TW" sz="1600" i="1" dirty="0" err="1"/>
                <a:t>s</a:t>
              </a:r>
              <a:r>
                <a:rPr lang="en-US" altLang="zh-TW" sz="2800" dirty="0"/>
                <a:t> and </a:t>
              </a:r>
              <a:r>
                <a:rPr lang="en-US" altLang="zh-TW" sz="2800" i="1" dirty="0" err="1"/>
                <a:t>x</a:t>
              </a:r>
              <a:r>
                <a:rPr lang="en-US" altLang="zh-TW" sz="1600" i="1" dirty="0" err="1"/>
                <a:t>t</a:t>
              </a:r>
              <a:r>
                <a:rPr lang="en-US" altLang="zh-TW" sz="2800" dirty="0"/>
                <a:t> = </a:t>
              </a:r>
              <a:r>
                <a:rPr lang="en-US" altLang="zh-TW" sz="2800" i="1" dirty="0"/>
                <a:t>y</a:t>
              </a:r>
              <a:r>
                <a:rPr lang="en-US" altLang="zh-TW" sz="1200" dirty="0"/>
                <a:t>1</a:t>
              </a:r>
              <a:r>
                <a:rPr lang="en-US" altLang="zh-TW" sz="2800" dirty="0"/>
                <a:t>, </a:t>
              </a:r>
              <a:r>
                <a:rPr lang="en-US" altLang="zh-TW" sz="2800" dirty="0" smtClean="0"/>
                <a:t>then </a:t>
              </a:r>
              <a:r>
                <a:rPr lang="en-US" altLang="zh-TW" sz="2800" dirty="0">
                  <a:solidFill>
                    <a:srgbClr val="FF0000"/>
                  </a:solidFill>
                </a:rPr>
                <a:t>P + 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Q = </a:t>
              </a:r>
              <a:r>
                <a:rPr lang="en-US" altLang="zh-TW" sz="2800" i="1" dirty="0"/>
                <a:t>x</a:t>
              </a:r>
              <a:r>
                <a:rPr lang="en-US" altLang="zh-TW" sz="1200" dirty="0"/>
                <a:t>1</a:t>
              </a:r>
              <a:r>
                <a:rPr lang="en-US" altLang="zh-TW" sz="2800" i="1" dirty="0"/>
                <a:t>x</a:t>
              </a:r>
              <a:r>
                <a:rPr lang="en-US" altLang="zh-TW" sz="1200" dirty="0"/>
                <a:t>2</a:t>
              </a:r>
              <a:r>
                <a:rPr lang="el-GR" altLang="zh-TW" sz="2800" dirty="0"/>
                <a:t>…</a:t>
              </a:r>
              <a:r>
                <a:rPr lang="en-US" altLang="zh-TW" sz="2800" i="1" dirty="0"/>
                <a:t>x</a:t>
              </a:r>
              <a:r>
                <a:rPr lang="en-US" altLang="zh-TW" sz="1600" i="1" dirty="0"/>
                <a:t>t</a:t>
              </a:r>
              <a:r>
                <a:rPr lang="en-US" altLang="zh-TW" sz="2800" i="1" dirty="0"/>
                <a:t>y</a:t>
              </a:r>
              <a:r>
                <a:rPr lang="en-US" altLang="zh-TW" sz="1200" dirty="0"/>
                <a:t>2</a:t>
              </a:r>
              <a:r>
                <a:rPr lang="el-GR" altLang="zh-TW" sz="2800" dirty="0"/>
                <a:t>…</a:t>
              </a:r>
              <a:r>
                <a:rPr lang="en-US" altLang="zh-TW" sz="2800" i="1" dirty="0" err="1"/>
                <a:t>y</a:t>
              </a:r>
              <a:r>
                <a:rPr lang="en-US" altLang="zh-TW" sz="1600" i="1" dirty="0" err="1"/>
                <a:t>s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8" name="甜甜圈 7"/>
            <p:cNvSpPr/>
            <p:nvPr/>
          </p:nvSpPr>
          <p:spPr>
            <a:xfrm>
              <a:off x="180000" y="3276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80000" y="4428000"/>
            <a:ext cx="8640000" cy="523220"/>
            <a:chOff x="180000" y="4428000"/>
            <a:chExt cx="8640000" cy="523220"/>
          </a:xfrm>
        </p:grpSpPr>
        <p:sp>
          <p:nvSpPr>
            <p:cNvPr id="2" name="矩形 1"/>
            <p:cNvSpPr/>
            <p:nvPr/>
          </p:nvSpPr>
          <p:spPr>
            <a:xfrm>
              <a:off x="540000" y="4428000"/>
              <a:ext cx="8280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FF0000"/>
                  </a:solidFill>
                </a:rPr>
                <a:t>P</a:t>
              </a:r>
              <a:r>
                <a:rPr lang="en-US" altLang="zh-TW" sz="1200" i="1" dirty="0" err="1">
                  <a:solidFill>
                    <a:srgbClr val="FF0000"/>
                  </a:solidFill>
                </a:rPr>
                <a:t>k</a:t>
              </a:r>
              <a:r>
                <a:rPr lang="en-US" altLang="zh-TW" sz="2800" dirty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v</a:t>
              </a:r>
              <a:r>
                <a:rPr lang="en-US" altLang="zh-TW" sz="1200" dirty="0">
                  <a:solidFill>
                    <a:srgbClr val="FF0000"/>
                  </a:solidFill>
                </a:rPr>
                <a:t>1</a:t>
              </a:r>
              <a:r>
                <a:rPr lang="en-US" altLang="zh-TW" sz="2800" dirty="0">
                  <a:solidFill>
                    <a:srgbClr val="FF0000"/>
                  </a:solidFill>
                </a:rPr>
                <a:t>,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v</a:t>
              </a:r>
              <a:r>
                <a:rPr lang="en-US" altLang="zh-TW" sz="1200" i="1" dirty="0">
                  <a:solidFill>
                    <a:srgbClr val="FF0000"/>
                  </a:solidFill>
                </a:rPr>
                <a:t>k</a:t>
              </a:r>
              <a:r>
                <a:rPr lang="en-US" altLang="zh-TW" sz="2800" dirty="0">
                  <a:solidFill>
                    <a:srgbClr val="FF0000"/>
                  </a:solidFill>
                </a:rPr>
                <a:t>) </a:t>
              </a:r>
              <a:r>
                <a:rPr lang="en-US" altLang="zh-TW" sz="2800" dirty="0" smtClean="0"/>
                <a:t>: a </a:t>
              </a:r>
              <a:r>
                <a:rPr lang="en-US" altLang="zh-TW" sz="2800" dirty="0" err="1" smtClean="0"/>
                <a:t>P</a:t>
              </a:r>
              <a:r>
                <a:rPr lang="en-US" altLang="zh-TW" sz="1200" i="1" dirty="0" err="1"/>
                <a:t>k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with origin </a:t>
              </a:r>
              <a:r>
                <a:rPr lang="en-US" altLang="zh-TW" sz="2800" i="1" dirty="0"/>
                <a:t>v</a:t>
              </a:r>
              <a:r>
                <a:rPr lang="en-US" altLang="zh-TW" sz="1200" dirty="0"/>
                <a:t>1</a:t>
              </a:r>
              <a:r>
                <a:rPr lang="en-US" altLang="zh-TW" sz="2800" dirty="0"/>
                <a:t> and terminus </a:t>
              </a:r>
              <a:r>
                <a:rPr lang="en-US" altLang="zh-TW" sz="2800" i="1" dirty="0" err="1"/>
                <a:t>v</a:t>
              </a:r>
              <a:r>
                <a:rPr lang="en-US" altLang="zh-TW" sz="1600" i="1" dirty="0" err="1"/>
                <a:t>k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9" name="甜甜圈 8"/>
            <p:cNvSpPr/>
            <p:nvPr/>
          </p:nvSpPr>
          <p:spPr>
            <a:xfrm>
              <a:off x="180000" y="4572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4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80000" y="1080000"/>
            <a:ext cx="8640000" cy="1384995"/>
            <a:chOff x="180000" y="1080000"/>
            <a:chExt cx="8640000" cy="1384995"/>
          </a:xfrm>
        </p:grpSpPr>
        <p:sp>
          <p:nvSpPr>
            <p:cNvPr id="6" name="矩形 5"/>
            <p:cNvSpPr/>
            <p:nvPr/>
          </p:nvSpPr>
          <p:spPr>
            <a:xfrm>
              <a:off x="540000" y="1080000"/>
              <a:ext cx="8280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>
                  <a:solidFill>
                    <a:srgbClr val="FF0000"/>
                  </a:solidFill>
                </a:rPr>
                <a:t>[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U</a:t>
              </a:r>
              <a:r>
                <a:rPr lang="en-US" altLang="zh-TW" sz="2800" dirty="0">
                  <a:solidFill>
                    <a:srgbClr val="FF0000"/>
                  </a:solidFill>
                </a:rPr>
                <a:t>] </a:t>
              </a:r>
              <a:r>
                <a:rPr lang="en-US" altLang="zh-TW" sz="2800" dirty="0" smtClean="0"/>
                <a:t>: </a:t>
              </a:r>
              <a:r>
                <a:rPr lang="en-US" altLang="zh-TW" sz="2800" dirty="0"/>
                <a:t>the </a:t>
              </a:r>
              <a:r>
                <a:rPr lang="en-US" altLang="zh-TW" sz="2800" dirty="0" err="1"/>
                <a:t>subgraph</a:t>
              </a:r>
              <a:r>
                <a:rPr lang="en-US" altLang="zh-TW" sz="2800" dirty="0"/>
                <a:t> of </a:t>
              </a:r>
              <a:r>
                <a:rPr lang="en-US" altLang="zh-TW" sz="2800" i="1" dirty="0"/>
                <a:t>G </a:t>
              </a:r>
              <a:r>
                <a:rPr lang="en-US" altLang="zh-TW" sz="2800" dirty="0"/>
                <a:t>induced by </a:t>
              </a:r>
              <a:r>
                <a:rPr lang="en-US" altLang="zh-TW" sz="2800" i="1" dirty="0" smtClean="0"/>
                <a:t>U.</a:t>
              </a:r>
              <a:endParaRPr lang="en-US" altLang="zh-TW" sz="2800" dirty="0" smtClean="0"/>
            </a:p>
            <a:p>
              <a:r>
                <a:rPr lang="en-US" altLang="zh-TW" sz="2800" i="1" dirty="0" smtClean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[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U,W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] </a:t>
              </a:r>
              <a:r>
                <a:rPr lang="en-US" altLang="zh-TW" sz="2800" dirty="0" smtClean="0"/>
                <a:t>: the </a:t>
              </a:r>
              <a:r>
                <a:rPr lang="en-US" altLang="zh-TW" sz="2800" dirty="0"/>
                <a:t>maximal bipartite </a:t>
              </a:r>
              <a:r>
                <a:rPr lang="en-US" altLang="zh-TW" sz="2800" dirty="0" err="1"/>
                <a:t>subgraph</a:t>
              </a:r>
              <a:r>
                <a:rPr lang="en-US" altLang="zh-TW" sz="2800" dirty="0"/>
                <a:t> of </a:t>
              </a:r>
              <a:r>
                <a:rPr lang="en-US" altLang="zh-TW" sz="2800" i="1" dirty="0"/>
                <a:t>G </a:t>
              </a:r>
              <a:r>
                <a:rPr lang="en-US" altLang="zh-TW" sz="2800" dirty="0"/>
                <a:t>with bipartition (</a:t>
              </a:r>
              <a:r>
                <a:rPr lang="en-US" altLang="zh-TW" sz="2800" i="1" dirty="0" smtClean="0"/>
                <a:t>U,W</a:t>
              </a:r>
              <a:r>
                <a:rPr lang="en-US" altLang="zh-TW" sz="2800" dirty="0" smtClean="0"/>
                <a:t>).</a:t>
              </a:r>
              <a:endParaRPr lang="zh-TW" altLang="en-US" dirty="0"/>
            </a:p>
          </p:txBody>
        </p:sp>
        <p:sp>
          <p:nvSpPr>
            <p:cNvPr id="7" name="甜甜圈 6"/>
            <p:cNvSpPr/>
            <p:nvPr/>
          </p:nvSpPr>
          <p:spPr>
            <a:xfrm>
              <a:off x="180000" y="1224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80000" y="3852000"/>
            <a:ext cx="8640000" cy="1112484"/>
            <a:chOff x="180000" y="3852000"/>
            <a:chExt cx="8640000" cy="1112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540000" y="3852000"/>
                  <a:ext cx="8280000" cy="11124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 smtClean="0">
                      <a:solidFill>
                        <a:srgbClr val="FF0000"/>
                      </a:solidFill>
                    </a:rPr>
                    <a:t>G</a:t>
                  </a:r>
                  <a:r>
                    <a:rPr lang="en-US" altLang="zh-TW" sz="1200" dirty="0">
                      <a:solidFill>
                        <a:srgbClr val="FF0000"/>
                      </a:solidFill>
                    </a:rPr>
                    <a:t>1</a:t>
                  </a:r>
                  <a14:m>
                    <m:oMath xmlns:m="http://schemas.openxmlformats.org/officeDocument/2006/math">
                      <m:r>
                        <a:rPr lang="zh-TW" alt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∪</m:t>
                      </m:r>
                    </m:oMath>
                  </a14:m>
                  <a:r>
                    <a:rPr lang="en-US" altLang="zh-TW" sz="2800" i="1" dirty="0">
                      <a:solidFill>
                        <a:srgbClr val="FF0000"/>
                      </a:solidFill>
                    </a:rPr>
                    <a:t>G</a:t>
                  </a:r>
                  <a:r>
                    <a:rPr lang="en-US" altLang="zh-TW" sz="1200" dirty="0">
                      <a:solidFill>
                        <a:srgbClr val="FF0000"/>
                      </a:solidFill>
                    </a:rPr>
                    <a:t>2</a:t>
                  </a:r>
                  <a14:m>
                    <m:oMath xmlns:m="http://schemas.openxmlformats.org/officeDocument/2006/math">
                      <m:r>
                        <a:rPr lang="zh-TW" alt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∪</m:t>
                      </m:r>
                    </m:oMath>
                  </a14:m>
                  <a:r>
                    <a:rPr lang="el-GR" altLang="zh-TW" sz="2800" dirty="0">
                      <a:solidFill>
                        <a:srgbClr val="FF0000"/>
                      </a:solidFill>
                    </a:rPr>
                    <a:t>…</a:t>
                  </a:r>
                  <a14:m>
                    <m:oMath xmlns:m="http://schemas.openxmlformats.org/officeDocument/2006/math">
                      <m:r>
                        <a:rPr lang="zh-TW" altLang="en-US" sz="2800" i="1">
                          <a:solidFill>
                            <a:srgbClr val="FF0000"/>
                          </a:solidFill>
                          <a:latin typeface="Cambria Math"/>
                        </a:rPr>
                        <m:t>∪</m:t>
                      </m:r>
                    </m:oMath>
                  </a14:m>
                  <a:r>
                    <a:rPr lang="en-US" altLang="zh-TW" sz="2800" i="1" dirty="0">
                      <a:solidFill>
                        <a:srgbClr val="FF0000"/>
                      </a:solidFill>
                    </a:rPr>
                    <a:t>G</a:t>
                  </a:r>
                  <a:r>
                    <a:rPr lang="en-US" altLang="zh-TW" sz="1200" i="1" dirty="0">
                      <a:solidFill>
                        <a:srgbClr val="FF0000"/>
                      </a:solidFill>
                    </a:rPr>
                    <a:t>t</a:t>
                  </a:r>
                  <a:r>
                    <a:rPr lang="en-US" altLang="zh-TW" sz="2800" i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altLang="zh-TW" sz="2800" dirty="0" smtClean="0">
                      <a:solidFill>
                        <a:srgbClr val="FF0000"/>
                      </a:solidFill>
                    </a:rPr>
                    <a:t>or </a:t>
                  </a:r>
                  <a14:m>
                    <m:oMath xmlns:m="http://schemas.openxmlformats.org/officeDocument/2006/math">
                      <m:nary>
                        <m:naryPr>
                          <m:chr m:val="⋃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altLang="zh-TW" sz="2800" i="1" dirty="0">
                              <a:solidFill>
                                <a:srgbClr val="FF000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altLang="zh-TW" sz="2800" dirty="0">
                              <a:solidFill>
                                <a:srgbClr val="FF0000"/>
                              </a:solidFill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altLang="zh-TW" sz="2800" i="1" dirty="0">
                              <a:solidFill>
                                <a:srgbClr val="FF0000"/>
                              </a:solidFill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altLang="zh-TW" sz="2000" i="1" dirty="0">
                              <a:solidFill>
                                <a:srgbClr val="FF0000"/>
                              </a:solidFill>
                            </a:rPr>
                            <m:t>i</m:t>
                          </m:r>
                        </m:e>
                      </m:nary>
                    </m:oMath>
                  </a14:m>
                  <a:r>
                    <a:rPr lang="en-US" altLang="zh-TW" sz="2800" i="1" dirty="0" smtClean="0"/>
                    <a:t> </a:t>
                  </a:r>
                  <a:r>
                    <a:rPr lang="en-US" altLang="zh-TW" sz="2800" dirty="0" smtClean="0"/>
                    <a:t>: the </a:t>
                  </a:r>
                  <a:r>
                    <a:rPr lang="en-US" altLang="zh-TW" sz="2800" dirty="0"/>
                    <a:t>graph with vertex </a:t>
                  </a:r>
                  <a:r>
                    <a:rPr lang="en-US" altLang="zh-TW" sz="2800" dirty="0" smtClean="0"/>
                    <a:t>set</a:t>
                  </a:r>
                  <a:r>
                    <a:rPr lang="en-US" altLang="zh-TW" sz="2800" dirty="0"/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⋃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altLang="zh-TW" sz="2800" i="1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altLang="zh-TW" sz="2800" dirty="0"/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altLang="zh-TW" sz="2800" i="1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TW" sz="28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TW" sz="2800" i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zh-TW" sz="2000" i="1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altLang="zh-TW" sz="2800" dirty="0"/>
                            <m:t>)</m:t>
                          </m:r>
                        </m:e>
                      </m:nary>
                    </m:oMath>
                  </a14:m>
                  <a:r>
                    <a:rPr lang="en-US" altLang="zh-TW" sz="2800" dirty="0"/>
                    <a:t> and edge </a:t>
                  </a:r>
                  <a:r>
                    <a:rPr lang="en-US" altLang="zh-TW" sz="2800" dirty="0" smtClean="0"/>
                    <a:t>set </a:t>
                  </a:r>
                  <a14:m>
                    <m:oMath xmlns:m="http://schemas.openxmlformats.org/officeDocument/2006/math">
                      <m:nary>
                        <m:naryPr>
                          <m:chr m:val="⋃"/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altLang="zh-TW" sz="2800" i="1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altLang="zh-TW" sz="2800" dirty="0"/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altLang="zh-TW" sz="2800" b="0" i="1" smtClean="0">
                              <a:latin typeface="Cambria Math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altLang="zh-TW" sz="2800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TW" sz="2800" i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zh-TW" sz="2000" i="1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altLang="zh-TW" sz="2800" dirty="0"/>
                            <m:t>)</m:t>
                          </m:r>
                        </m:e>
                      </m:nary>
                    </m:oMath>
                  </a14:m>
                  <a:r>
                    <a:rPr lang="en-US" altLang="zh-TW" sz="2800" dirty="0"/>
                    <a:t>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3852000"/>
                  <a:ext cx="8280000" cy="111248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46" t="-3297" b="-93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甜甜圈 7"/>
            <p:cNvSpPr/>
            <p:nvPr/>
          </p:nvSpPr>
          <p:spPr>
            <a:xfrm>
              <a:off x="180000" y="3996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180000" y="5040000"/>
            <a:ext cx="8640000" cy="1033296"/>
            <a:chOff x="180000" y="5040000"/>
            <a:chExt cx="8640000" cy="1033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540000" y="5040000"/>
                  <a:ext cx="8280000" cy="10332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dirty="0" smtClean="0"/>
                    <a:t>When the edge sets are </a:t>
                  </a:r>
                  <a:r>
                    <a:rPr lang="en-US" altLang="zh-TW" sz="2800" dirty="0" smtClean="0">
                      <a:solidFill>
                        <a:srgbClr val="00B050"/>
                      </a:solidFill>
                    </a:rPr>
                    <a:t>disjoint</a:t>
                  </a:r>
                  <a:r>
                    <a:rPr lang="en-US" altLang="zh-TW" sz="2800" dirty="0"/>
                    <a:t>, </a:t>
                  </a:r>
                  <a:r>
                    <a:rPr lang="en-US" altLang="zh-TW" sz="2800" i="1" dirty="0"/>
                    <a:t>G </a:t>
                  </a:r>
                  <a:r>
                    <a:rPr lang="en-US" altLang="zh-TW" sz="2800" dirty="0" smtClean="0"/>
                    <a:t>=</a:t>
                  </a:r>
                  <a14:m>
                    <m:oMath xmlns:m="http://schemas.openxmlformats.org/officeDocument/2006/math">
                      <m:nary>
                        <m:naryPr>
                          <m:chr m:val="⋃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altLang="zh-TW" sz="2800" i="1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altLang="zh-TW" sz="2800" dirty="0"/>
                            <m:t>=1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altLang="zh-TW" sz="2800" i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zh-TW" sz="2000" i="1" dirty="0"/>
                            <m:t>i</m:t>
                          </m:r>
                          <m:r>
                            <m:rPr>
                              <m:nor/>
                            </m:rPr>
                            <a:rPr lang="en-US" altLang="zh-TW" sz="2000" b="0" i="1" dirty="0" smtClean="0"/>
                            <m:t> </m:t>
                          </m:r>
                        </m:e>
                      </m:nary>
                    </m:oMath>
                  </a14:m>
                  <a:r>
                    <a:rPr lang="en-US" altLang="zh-TW" sz="2800" dirty="0" smtClean="0"/>
                    <a:t>expresses </a:t>
                  </a:r>
                  <a:r>
                    <a:rPr lang="en-US" altLang="zh-TW" sz="2800" dirty="0"/>
                    <a:t>the decomposition of </a:t>
                  </a:r>
                  <a:r>
                    <a:rPr lang="en-US" altLang="zh-TW" sz="2800" i="1" dirty="0"/>
                    <a:t>G </a:t>
                  </a:r>
                  <a:r>
                    <a:rPr lang="en-US" altLang="zh-TW" sz="2800" dirty="0"/>
                    <a:t>into </a:t>
                  </a:r>
                  <a:r>
                    <a:rPr lang="en-US" altLang="zh-TW" sz="2800" i="1" dirty="0"/>
                    <a:t>G</a:t>
                  </a:r>
                  <a:r>
                    <a:rPr lang="en-US" altLang="zh-TW" sz="1200" dirty="0"/>
                    <a:t>1</a:t>
                  </a:r>
                  <a:r>
                    <a:rPr lang="en-US" altLang="zh-TW" sz="2800" i="1" dirty="0"/>
                    <a:t>,G</a:t>
                  </a:r>
                  <a:r>
                    <a:rPr lang="en-US" altLang="zh-TW" sz="1200" dirty="0"/>
                    <a:t>2</a:t>
                  </a:r>
                  <a:r>
                    <a:rPr lang="en-US" altLang="zh-TW" sz="2800" i="1" dirty="0"/>
                    <a:t>,</a:t>
                  </a:r>
                  <a:r>
                    <a:rPr lang="el-GR" altLang="zh-TW" sz="2800" dirty="0"/>
                    <a:t>…</a:t>
                  </a:r>
                  <a:r>
                    <a:rPr lang="en-US" altLang="zh-TW" sz="2800" dirty="0"/>
                    <a:t>,</a:t>
                  </a:r>
                  <a:r>
                    <a:rPr lang="en-US" altLang="zh-TW" sz="2800" i="1" dirty="0" smtClean="0"/>
                    <a:t>G</a:t>
                  </a:r>
                  <a:r>
                    <a:rPr lang="en-US" altLang="zh-TW" sz="1200" i="1" dirty="0"/>
                    <a:t>t</a:t>
                  </a:r>
                  <a:r>
                    <a:rPr lang="en-US" altLang="zh-TW" sz="2000" dirty="0" smtClean="0"/>
                    <a:t>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000" y="5040000"/>
                  <a:ext cx="8280000" cy="103329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46" t="-3550" r="-1399" b="-159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甜甜圈 8"/>
            <p:cNvSpPr/>
            <p:nvPr/>
          </p:nvSpPr>
          <p:spPr>
            <a:xfrm>
              <a:off x="180000" y="5184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40000" y="2772000"/>
            <a:ext cx="828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When </a:t>
            </a:r>
            <a:r>
              <a:rPr lang="en-US" altLang="zh-TW" sz="2800" i="1" dirty="0"/>
              <a:t>G</a:t>
            </a:r>
            <a:r>
              <a:rPr lang="en-US" altLang="zh-TW" sz="1200" dirty="0"/>
              <a:t>1</a:t>
            </a:r>
            <a:r>
              <a:rPr lang="en-US" altLang="zh-TW" sz="2800" i="1" dirty="0"/>
              <a:t>,G</a:t>
            </a:r>
            <a:r>
              <a:rPr lang="en-US" altLang="zh-TW" sz="1200" dirty="0"/>
              <a:t>2</a:t>
            </a:r>
            <a:r>
              <a:rPr lang="en-US" altLang="zh-TW" sz="2800" i="1" dirty="0"/>
              <a:t>,</a:t>
            </a:r>
            <a:r>
              <a:rPr lang="el-GR" altLang="zh-TW" sz="2800" dirty="0"/>
              <a:t>…</a:t>
            </a:r>
            <a:r>
              <a:rPr lang="en-US" altLang="zh-TW" sz="2800" dirty="0"/>
              <a:t>,</a:t>
            </a:r>
            <a:r>
              <a:rPr lang="en-US" altLang="zh-TW" sz="2800" i="1" dirty="0"/>
              <a:t>G</a:t>
            </a:r>
            <a:r>
              <a:rPr lang="en-US" altLang="zh-TW" sz="1200" i="1" dirty="0"/>
              <a:t>t</a:t>
            </a:r>
            <a:r>
              <a:rPr lang="en-US" altLang="zh-TW" sz="2800" dirty="0" smtClean="0"/>
              <a:t> </a:t>
            </a:r>
            <a:r>
              <a:rPr lang="en-US" altLang="zh-TW" sz="2800" dirty="0"/>
              <a:t>are </a:t>
            </a:r>
            <a:r>
              <a:rPr lang="en-US" altLang="zh-TW" sz="2800" dirty="0" err="1"/>
              <a:t>multigraphs</a:t>
            </a:r>
            <a:r>
              <a:rPr lang="en-US" altLang="zh-TW" sz="2800" dirty="0"/>
              <a:t>, not necessarily disjoint.</a:t>
            </a:r>
          </a:p>
        </p:txBody>
      </p:sp>
    </p:spTree>
    <p:extLst>
      <p:ext uri="{BB962C8B-B14F-4D97-AF65-F5344CB8AC3E}">
        <p14:creationId xmlns:p14="http://schemas.microsoft.com/office/powerpoint/2010/main" val="27506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03438" y="4644456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[9] </a:t>
            </a:r>
            <a:r>
              <a:rPr lang="en-US" altLang="zh-TW" dirty="0" err="1"/>
              <a:t>Darryn</a:t>
            </a:r>
            <a:r>
              <a:rPr lang="en-US" altLang="zh-TW" dirty="0"/>
              <a:t> Bryant, Packing paths in complete graphs, </a:t>
            </a:r>
            <a:r>
              <a:rPr lang="en-US" altLang="zh-TW" i="1" dirty="0"/>
              <a:t>J. </a:t>
            </a:r>
            <a:r>
              <a:rPr lang="en-US" altLang="zh-TW" i="1" dirty="0" err="1"/>
              <a:t>Combin</a:t>
            </a:r>
            <a:r>
              <a:rPr lang="en-US" altLang="zh-TW" i="1" dirty="0"/>
              <a:t>. Theory Ser. B </a:t>
            </a:r>
            <a:r>
              <a:rPr lang="en-US" altLang="zh-TW" dirty="0"/>
              <a:t>100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(</a:t>
            </a:r>
            <a:r>
              <a:rPr lang="en-US" altLang="zh-TW" dirty="0"/>
              <a:t>2010), </a:t>
            </a:r>
            <a:r>
              <a:rPr lang="en-US" altLang="zh-TW" dirty="0" smtClean="0"/>
              <a:t>206-215</a:t>
            </a:r>
            <a:r>
              <a:rPr lang="en-US" altLang="zh-TW" dirty="0"/>
              <a:t>.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413438" y="908720"/>
            <a:ext cx="8460000" cy="3528392"/>
            <a:chOff x="413438" y="908720"/>
            <a:chExt cx="8460000" cy="3528392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503438" y="1277892"/>
              <a:ext cx="3312368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Proposition 2.1.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3438" y="2061506"/>
              <a:ext cx="81000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/>
                <a:t>For positive integers </a:t>
              </a:r>
              <a:r>
                <a:rPr lang="el-GR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smtClean="0"/>
                <a:t>, </a:t>
              </a:r>
              <a:r>
                <a:rPr lang="en-US" altLang="zh-TW" sz="2800" i="1" dirty="0"/>
                <a:t>n, and t, and any sequence </a:t>
              </a:r>
              <a:r>
                <a:rPr lang="en-US" altLang="zh-TW" sz="2800" i="1" dirty="0" smtClean="0"/>
                <a:t>m</a:t>
              </a:r>
              <a:r>
                <a:rPr lang="en-US" altLang="zh-TW" sz="1200" i="1" dirty="0" smtClean="0"/>
                <a:t>1</a:t>
              </a:r>
              <a:r>
                <a:rPr lang="en-US" altLang="zh-TW" sz="2800" i="1" dirty="0" smtClean="0"/>
                <a:t>,m</a:t>
              </a:r>
              <a:r>
                <a:rPr lang="en-US" altLang="zh-TW" sz="1200" i="1" dirty="0" smtClean="0"/>
                <a:t>2</a:t>
              </a:r>
              <a:r>
                <a:rPr lang="en-US" altLang="zh-TW" sz="2800" i="1" dirty="0" smtClean="0"/>
                <a:t>,</a:t>
              </a:r>
              <a:r>
                <a:rPr lang="el-GR" altLang="zh-TW" sz="2800" i="1" dirty="0"/>
                <a:t>…</a:t>
              </a:r>
              <a:r>
                <a:rPr lang="en-US" altLang="zh-TW" sz="2800" i="1" dirty="0" smtClean="0"/>
                <a:t>,</a:t>
              </a:r>
              <a:r>
                <a:rPr lang="en-US" altLang="zh-TW" sz="2800" i="1" dirty="0" err="1" smtClean="0"/>
                <a:t>m</a:t>
              </a:r>
              <a:r>
                <a:rPr lang="en-US" altLang="zh-TW" sz="1200" i="1" dirty="0" err="1" smtClean="0"/>
                <a:t>t</a:t>
              </a:r>
              <a:r>
                <a:rPr lang="en-US" altLang="zh-TW" sz="2800" i="1" dirty="0" smtClean="0"/>
                <a:t> of </a:t>
              </a:r>
              <a:r>
                <a:rPr lang="en-US" altLang="zh-TW" sz="2800" i="1" dirty="0"/>
                <a:t>positive integers, the complete </a:t>
              </a:r>
              <a:r>
                <a:rPr lang="en-US" altLang="zh-TW" sz="2800" i="1" dirty="0" err="1"/>
                <a:t>multigraph</a:t>
              </a:r>
              <a:r>
                <a:rPr lang="en-US" altLang="zh-TW" sz="2800" i="1" dirty="0"/>
                <a:t> </a:t>
              </a:r>
              <a:r>
                <a:rPr lang="el-GR" altLang="zh-TW" sz="280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err="1" smtClean="0"/>
                <a:t>K</a:t>
              </a:r>
              <a:r>
                <a:rPr lang="en-US" altLang="zh-TW" sz="1200" i="1" dirty="0" err="1"/>
                <a:t>n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can be decomposed into paths of </a:t>
              </a:r>
              <a:r>
                <a:rPr lang="en-US" altLang="zh-TW" sz="2800" i="1" dirty="0" smtClean="0"/>
                <a:t>lengths m</a:t>
              </a:r>
              <a:r>
                <a:rPr lang="en-US" altLang="zh-TW" sz="1200" i="1" dirty="0" smtClean="0"/>
                <a:t>1</a:t>
              </a:r>
              <a:r>
                <a:rPr lang="en-US" altLang="zh-TW" sz="2800" i="1" dirty="0" smtClean="0"/>
                <a:t>,m</a:t>
              </a:r>
              <a:r>
                <a:rPr lang="en-US" altLang="zh-TW" sz="1200" i="1" dirty="0" smtClean="0"/>
                <a:t>2</a:t>
              </a:r>
              <a:r>
                <a:rPr lang="en-US" altLang="zh-TW" sz="2800" i="1" dirty="0" smtClean="0"/>
                <a:t>,</a:t>
              </a:r>
              <a:r>
                <a:rPr lang="el-GR" altLang="zh-TW" sz="2800" i="1" dirty="0"/>
                <a:t>…</a:t>
              </a:r>
              <a:r>
                <a:rPr lang="en-US" altLang="zh-TW" sz="2800" i="1" dirty="0" smtClean="0"/>
                <a:t>,</a:t>
              </a:r>
              <a:r>
                <a:rPr lang="en-US" altLang="zh-TW" sz="2800" i="1" dirty="0" err="1" smtClean="0"/>
                <a:t>m</a:t>
              </a:r>
              <a:r>
                <a:rPr lang="en-US" altLang="zh-TW" sz="1200" i="1" dirty="0" err="1" smtClean="0"/>
                <a:t>t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if and only if </a:t>
              </a:r>
              <a:r>
                <a:rPr lang="en-US" altLang="zh-TW" sz="2800" i="1" dirty="0" smtClean="0"/>
                <a:t>m</a:t>
              </a:r>
              <a:r>
                <a:rPr lang="en-US" altLang="zh-TW" sz="1200" i="1" dirty="0"/>
                <a:t>i </a:t>
              </a:r>
              <a:r>
                <a:rPr lang="en-US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≤ </a:t>
              </a:r>
              <a:r>
                <a:rPr lang="en-US" altLang="zh-TW" sz="2800" i="1" dirty="0" smtClean="0"/>
                <a:t>n-1 and</a:t>
              </a:r>
            </a:p>
            <a:p>
              <a:r>
                <a:rPr lang="en-US" altLang="zh-TW" sz="2800" i="1" dirty="0" smtClean="0"/>
                <a:t>m</a:t>
              </a:r>
              <a:r>
                <a:rPr lang="en-US" altLang="zh-TW" sz="1200" i="1" dirty="0" smtClean="0"/>
                <a:t>1</a:t>
              </a:r>
              <a:r>
                <a:rPr lang="en-US" altLang="zh-TW" sz="2800" i="1" dirty="0" smtClean="0"/>
                <a:t>+m</a:t>
              </a:r>
              <a:r>
                <a:rPr lang="en-US" altLang="zh-TW" sz="1200" i="1" dirty="0" smtClean="0"/>
                <a:t>2</a:t>
              </a:r>
              <a:r>
                <a:rPr lang="en-US" altLang="zh-TW" sz="2800" i="1" dirty="0" smtClean="0"/>
                <a:t>+</a:t>
              </a:r>
              <a:r>
                <a:rPr lang="el-GR" altLang="zh-TW" sz="2800" i="1" dirty="0" smtClean="0"/>
                <a:t>…</a:t>
              </a:r>
              <a:r>
                <a:rPr lang="en-US" altLang="zh-TW" sz="2800" i="1" dirty="0" smtClean="0"/>
                <a:t>+</a:t>
              </a:r>
              <a:r>
                <a:rPr lang="en-US" altLang="zh-TW" sz="2800" i="1" dirty="0" err="1" smtClean="0"/>
                <a:t>m</a:t>
              </a:r>
              <a:r>
                <a:rPr lang="en-US" altLang="zh-TW" sz="1200" i="1" dirty="0" err="1"/>
                <a:t>t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= </a:t>
              </a:r>
              <a:r>
                <a:rPr lang="en-US" altLang="zh-TW" sz="2800" dirty="0"/>
                <a:t>|</a:t>
              </a:r>
              <a:r>
                <a:rPr lang="en-US" altLang="zh-TW" sz="2800" i="1" dirty="0" smtClean="0"/>
                <a:t>E</a:t>
              </a:r>
              <a:r>
                <a:rPr lang="en-US" altLang="zh-TW" sz="2800" dirty="0" smtClean="0"/>
                <a:t>(</a:t>
              </a:r>
              <a:r>
                <a:rPr lang="el-GR" altLang="zh-TW" sz="280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err="1" smtClean="0"/>
                <a:t>K</a:t>
              </a:r>
              <a:r>
                <a:rPr lang="en-US" altLang="zh-TW" sz="1200" i="1" dirty="0" err="1"/>
                <a:t>n</a:t>
              </a:r>
              <a:r>
                <a:rPr lang="en-US" altLang="zh-TW" sz="2800" dirty="0" smtClean="0"/>
                <a:t>)|</a:t>
              </a:r>
              <a:r>
                <a:rPr lang="en-US" altLang="zh-TW" sz="2800" i="1" dirty="0" smtClean="0"/>
                <a:t>.</a:t>
              </a:r>
              <a:endParaRPr lang="zh-TW" altLang="en-US" sz="2800" i="1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13438" y="908720"/>
              <a:ext cx="8460000" cy="352839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1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1358" y="4388698"/>
            <a:ext cx="82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[8] </a:t>
            </a:r>
            <a:r>
              <a:rPr lang="en-US" altLang="zh-TW" dirty="0"/>
              <a:t>J. </a:t>
            </a:r>
            <a:r>
              <a:rPr lang="en-US" altLang="zh-TW" dirty="0" err="1"/>
              <a:t>Bosák</a:t>
            </a:r>
            <a:r>
              <a:rPr lang="en-US" altLang="zh-TW" dirty="0"/>
              <a:t>, </a:t>
            </a:r>
            <a:r>
              <a:rPr lang="en-US" altLang="zh-TW" i="1" dirty="0"/>
              <a:t>Decompositions of Graphs</a:t>
            </a:r>
            <a:r>
              <a:rPr lang="en-US" altLang="zh-TW" dirty="0"/>
              <a:t>, Kluwer, Dordrecht, Netherlands, 1990.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1357" y="4825553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[10] </a:t>
            </a:r>
            <a:r>
              <a:rPr lang="en-US" altLang="zh-TW" dirty="0"/>
              <a:t>P. Hell and A. Rosa, Graph decompositions, </a:t>
            </a:r>
            <a:r>
              <a:rPr lang="en-US" altLang="zh-TW" dirty="0" smtClean="0"/>
              <a:t>handcuffed </a:t>
            </a:r>
            <a:r>
              <a:rPr lang="en-US" altLang="zh-TW" dirty="0"/>
              <a:t>prisoners and balanced </a:t>
            </a:r>
            <a:endParaRPr lang="en-US" altLang="zh-TW" dirty="0" smtClean="0"/>
          </a:p>
          <a:p>
            <a:r>
              <a:rPr lang="en-US" altLang="zh-TW" i="1" dirty="0"/>
              <a:t> </a:t>
            </a:r>
            <a:r>
              <a:rPr lang="en-US" altLang="zh-TW" i="1" dirty="0" smtClean="0"/>
              <a:t>         P</a:t>
            </a:r>
            <a:r>
              <a:rPr lang="en-US" altLang="zh-TW" dirty="0" smtClean="0"/>
              <a:t>-designs</a:t>
            </a:r>
            <a:r>
              <a:rPr lang="en-US" altLang="zh-TW" dirty="0"/>
              <a:t>, </a:t>
            </a:r>
            <a:r>
              <a:rPr lang="en-US" altLang="zh-TW" i="1" dirty="0"/>
              <a:t>Discrete Math. </a:t>
            </a:r>
            <a:r>
              <a:rPr lang="en-US" altLang="zh-TW" dirty="0"/>
              <a:t>2 (1972), </a:t>
            </a:r>
            <a:r>
              <a:rPr lang="en-US" altLang="zh-TW" dirty="0" smtClean="0"/>
              <a:t>229-252</a:t>
            </a:r>
            <a:r>
              <a:rPr lang="en-US" altLang="zh-TW" dirty="0"/>
              <a:t>.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324166" y="1315407"/>
            <a:ext cx="8730564" cy="2856408"/>
            <a:chOff x="233923" y="860624"/>
            <a:chExt cx="8730564" cy="2856408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23925" y="1277892"/>
              <a:ext cx="3312368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Proposition </a:t>
              </a:r>
              <a:r>
                <a:rPr lang="en-US" altLang="zh-TW" sz="3600" dirty="0" smtClean="0"/>
                <a:t>2.2.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413924" y="2055852"/>
                  <a:ext cx="8550563" cy="1528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 smtClean="0"/>
                    <a:t>For a positive </a:t>
                  </a:r>
                  <a:r>
                    <a:rPr lang="en-US" altLang="zh-TW" sz="2800" i="1" dirty="0" smtClean="0">
                      <a:solidFill>
                        <a:srgbClr val="FF0000"/>
                      </a:solidFill>
                    </a:rPr>
                    <a:t>even</a:t>
                  </a:r>
                  <a:r>
                    <a:rPr lang="en-US" altLang="zh-TW" sz="2800" i="1" dirty="0" smtClean="0"/>
                    <a:t> integer n and V </a:t>
                  </a:r>
                  <a:r>
                    <a:rPr lang="en-US" altLang="zh-TW" sz="2800" dirty="0"/>
                    <a:t>(</a:t>
                  </a:r>
                  <a:r>
                    <a:rPr lang="en-US" altLang="zh-TW" sz="2800" i="1" dirty="0" err="1"/>
                    <a:t>K</a:t>
                  </a:r>
                  <a:r>
                    <a:rPr lang="en-US" altLang="zh-TW" sz="1200" dirty="0" err="1"/>
                    <a:t>n</a:t>
                  </a:r>
                  <a:r>
                    <a:rPr lang="en-US" altLang="zh-TW" sz="2800" dirty="0"/>
                    <a:t>) = </a:t>
                  </a:r>
                  <a:r>
                    <a:rPr lang="en-US" altLang="zh-TW" sz="2800" dirty="0" smtClean="0"/>
                    <a:t>{</a:t>
                  </a:r>
                  <a:r>
                    <a:rPr lang="en-US" altLang="zh-TW" sz="2800" i="1" dirty="0" smtClean="0"/>
                    <a:t>x</a:t>
                  </a:r>
                  <a:r>
                    <a:rPr lang="en-US" altLang="zh-TW" sz="1000" dirty="0"/>
                    <a:t>0</a:t>
                  </a:r>
                  <a:r>
                    <a:rPr lang="en-US" altLang="zh-TW" sz="2800" i="1" dirty="0" smtClean="0"/>
                    <a:t>, x</a:t>
                  </a:r>
                  <a:r>
                    <a:rPr lang="en-US" altLang="zh-TW" sz="1000" dirty="0" smtClean="0"/>
                    <a:t>1</a:t>
                  </a:r>
                  <a:r>
                    <a:rPr lang="en-US" altLang="zh-TW" sz="2800" i="1" dirty="0" smtClean="0"/>
                    <a:t>,</a:t>
                  </a:r>
                  <a:r>
                    <a:rPr lang="el-GR" altLang="zh-TW" sz="2800" dirty="0"/>
                    <a:t>…</a:t>
                  </a:r>
                  <a:r>
                    <a:rPr lang="en-US" altLang="zh-TW" sz="2800" dirty="0"/>
                    <a:t>, </a:t>
                  </a:r>
                  <a:r>
                    <a:rPr lang="en-US" altLang="zh-TW" sz="2800" i="1" dirty="0" smtClean="0"/>
                    <a:t>x</a:t>
                  </a:r>
                  <a:r>
                    <a:rPr lang="en-US" altLang="zh-TW" sz="1000" dirty="0"/>
                    <a:t>n-1</a:t>
                  </a:r>
                  <a:r>
                    <a:rPr lang="en-US" altLang="zh-TW" sz="2800" dirty="0" smtClean="0"/>
                    <a:t>}</a:t>
                  </a:r>
                  <a:r>
                    <a:rPr lang="en-US" altLang="zh-TW" sz="2800" i="1" dirty="0" smtClean="0"/>
                    <a:t>, the </a:t>
                  </a:r>
                  <a:r>
                    <a:rPr lang="en-US" altLang="zh-TW" sz="2800" i="1" dirty="0"/>
                    <a:t>complete graph </a:t>
                  </a:r>
                  <a:r>
                    <a:rPr lang="en-US" altLang="zh-TW" sz="2800" i="1" dirty="0" err="1"/>
                    <a:t>K</a:t>
                  </a:r>
                  <a:r>
                    <a:rPr lang="en-US" altLang="zh-TW" sz="1200" dirty="0" err="1"/>
                    <a:t>n</a:t>
                  </a:r>
                  <a:r>
                    <a:rPr lang="en-US" altLang="zh-TW" sz="2800" i="1" dirty="0"/>
                    <a:t> can be decomposed into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2800" i="1" dirty="0" smtClean="0"/>
                    <a:t> copies </a:t>
                  </a:r>
                  <a:r>
                    <a:rPr lang="en-US" altLang="zh-TW" sz="2800" i="1" dirty="0"/>
                    <a:t>of </a:t>
                  </a:r>
                  <a:r>
                    <a:rPr lang="en-US" altLang="zh-TW" sz="2800" i="1" dirty="0" smtClean="0"/>
                    <a:t>n-paths </a:t>
                  </a:r>
                  <a:r>
                    <a:rPr lang="en-US" altLang="zh-TW" sz="2800" i="1" dirty="0" err="1" smtClean="0"/>
                    <a:t>P</a:t>
                  </a:r>
                  <a:r>
                    <a:rPr lang="en-US" altLang="zh-TW" sz="1200" dirty="0" err="1"/>
                    <a:t>n</a:t>
                  </a:r>
                  <a:r>
                    <a:rPr lang="en-US" altLang="zh-TW" sz="2800" dirty="0" smtClean="0"/>
                    <a:t>(</a:t>
                  </a:r>
                  <a:r>
                    <a:rPr lang="en-US" altLang="zh-TW" sz="2800" i="1" dirty="0" smtClean="0"/>
                    <a:t>x</a:t>
                  </a:r>
                  <a:r>
                    <a:rPr lang="en-US" altLang="zh-TW" sz="1050" dirty="0"/>
                    <a:t>0</a:t>
                  </a:r>
                  <a:r>
                    <a:rPr lang="en-US" altLang="zh-TW" sz="2800" i="1" dirty="0" smtClean="0"/>
                    <a:t>,x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0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10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2800" dirty="0" smtClean="0"/>
                    <a:t>)</a:t>
                  </a:r>
                  <a:r>
                    <a:rPr lang="en-US" altLang="zh-TW" sz="2800" i="1" dirty="0" smtClean="0"/>
                    <a:t>, </a:t>
                  </a:r>
                  <a:r>
                    <a:rPr lang="en-US" altLang="zh-TW" sz="2800" i="1" dirty="0" err="1" smtClean="0"/>
                    <a:t>P</a:t>
                  </a:r>
                  <a:r>
                    <a:rPr lang="en-US" altLang="zh-TW" sz="1200" dirty="0" err="1"/>
                    <a:t>n</a:t>
                  </a:r>
                  <a:r>
                    <a:rPr lang="en-US" altLang="zh-TW" sz="2800" dirty="0" smtClean="0"/>
                    <a:t>(</a:t>
                  </a:r>
                  <a:r>
                    <a:rPr lang="en-US" altLang="zh-TW" sz="2800" i="1" dirty="0" smtClean="0"/>
                    <a:t>x</a:t>
                  </a:r>
                  <a:r>
                    <a:rPr lang="en-US" altLang="zh-TW" sz="1000" dirty="0"/>
                    <a:t>1</a:t>
                  </a:r>
                  <a:r>
                    <a:rPr lang="en-US" altLang="zh-TW" sz="2800" i="1" dirty="0"/>
                    <a:t>,</a:t>
                  </a:r>
                  <a:r>
                    <a:rPr lang="en-US" altLang="zh-TW" sz="2800" i="1" dirty="0" smtClean="0"/>
                    <a:t>x</a:t>
                  </a:r>
                  <a:r>
                    <a:rPr lang="en-US" altLang="zh-TW" sz="1000" dirty="0"/>
                    <a:t>1+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0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10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2800" dirty="0"/>
                    <a:t>)</a:t>
                  </a:r>
                  <a:r>
                    <a:rPr lang="en-US" altLang="zh-TW" sz="2800" i="1" dirty="0"/>
                    <a:t> ,</a:t>
                  </a:r>
                  <a:r>
                    <a:rPr lang="el-GR" altLang="zh-TW" sz="2800" dirty="0"/>
                    <a:t>…</a:t>
                  </a:r>
                  <a:r>
                    <a:rPr lang="en-US" altLang="zh-TW" sz="2800" dirty="0"/>
                    <a:t>,</a:t>
                  </a:r>
                  <a:r>
                    <a:rPr lang="en-US" altLang="zh-TW" sz="2800" i="1" dirty="0"/>
                    <a:t> </a:t>
                  </a:r>
                  <a:r>
                    <a:rPr lang="en-US" altLang="zh-TW" sz="2800" i="1" dirty="0" err="1" smtClean="0"/>
                    <a:t>P</a:t>
                  </a:r>
                  <a:r>
                    <a:rPr lang="en-US" altLang="zh-TW" sz="1200" dirty="0" err="1"/>
                    <a:t>n</a:t>
                  </a:r>
                  <a:r>
                    <a:rPr lang="en-US" altLang="zh-TW" sz="2800" dirty="0" smtClean="0"/>
                    <a:t>(</a:t>
                  </a:r>
                  <a:r>
                    <a:rPr lang="en-US" altLang="zh-TW" sz="2800" i="1" dirty="0" smtClean="0"/>
                    <a:t>x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1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00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10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000"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altLang="zh-TW" sz="1000" dirty="0"/>
                    <a:t>1</a:t>
                  </a:r>
                  <a:r>
                    <a:rPr lang="en-US" altLang="zh-TW" sz="2800" i="1" dirty="0" smtClean="0"/>
                    <a:t>, x</a:t>
                  </a:r>
                  <a:r>
                    <a:rPr lang="en-US" altLang="zh-TW" sz="1000" dirty="0"/>
                    <a:t>n-1</a:t>
                  </a:r>
                  <a:r>
                    <a:rPr lang="en-US" altLang="zh-TW" sz="2800" dirty="0"/>
                    <a:t>)</a:t>
                  </a:r>
                  <a:r>
                    <a:rPr lang="en-US" altLang="zh-TW" sz="2800" i="1" dirty="0"/>
                    <a:t>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24" y="2055852"/>
                  <a:ext cx="8550563" cy="152830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98" t="-3984" b="-996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圓角矩形 7"/>
            <p:cNvSpPr/>
            <p:nvPr/>
          </p:nvSpPr>
          <p:spPr>
            <a:xfrm>
              <a:off x="233923" y="860624"/>
              <a:ext cx="8551051" cy="285640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224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413438" y="404664"/>
            <a:ext cx="8460000" cy="2520280"/>
            <a:chOff x="413438" y="404664"/>
            <a:chExt cx="8460000" cy="2520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593438" y="1393576"/>
                  <a:ext cx="8100000" cy="13887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 smtClean="0"/>
                    <a:t>For a positive </a:t>
                  </a:r>
                  <a:r>
                    <a:rPr lang="en-US" altLang="zh-TW" sz="2800" i="1" dirty="0" smtClean="0">
                      <a:solidFill>
                        <a:srgbClr val="FF0000"/>
                      </a:solidFill>
                    </a:rPr>
                    <a:t>odd</a:t>
                  </a:r>
                  <a:r>
                    <a:rPr lang="en-US" altLang="zh-TW" sz="2800" i="1" dirty="0" smtClean="0"/>
                    <a:t> integer n with n</a:t>
                  </a:r>
                  <a:r>
                    <a:rPr lang="en-US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 ≥ </a:t>
                  </a:r>
                  <a:r>
                    <a:rPr lang="en-US" altLang="zh-TW" sz="2800" i="1" dirty="0" smtClean="0"/>
                    <a:t>3</a:t>
                  </a:r>
                  <a:r>
                    <a:rPr lang="en-US" altLang="zh-TW" sz="2800" i="1" dirty="0"/>
                    <a:t>, the complete graph </a:t>
                  </a:r>
                  <a:r>
                    <a:rPr lang="en-US" altLang="zh-TW" sz="2800" i="1" dirty="0" err="1"/>
                    <a:t>K</a:t>
                  </a:r>
                  <a:r>
                    <a:rPr lang="en-US" altLang="zh-TW" sz="1200" i="1" dirty="0" err="1"/>
                    <a:t>n</a:t>
                  </a:r>
                  <a:r>
                    <a:rPr lang="en-US" altLang="zh-TW" sz="2800" i="1" dirty="0"/>
                    <a:t> can be </a:t>
                  </a:r>
                  <a:r>
                    <a:rPr lang="en-US" altLang="zh-TW" sz="2800" i="1" dirty="0" smtClean="0"/>
                    <a:t>decomposed </a:t>
                  </a:r>
                  <a:r>
                    <a:rPr lang="en-US" altLang="zh-TW" sz="2800" i="1" dirty="0"/>
                    <a:t>into n copies of </a:t>
                  </a:r>
                  <a:r>
                    <a:rPr lang="en-US" altLang="zh-TW" sz="2800" i="1" dirty="0" smtClean="0"/>
                    <a:t>P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1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1000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altLang="zh-TW" sz="1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/>
                    <a:t>whose origins are distinct to each other.</a:t>
                  </a:r>
                  <a:endParaRPr lang="zh-TW" altLang="en-US" sz="2800" i="1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38" y="1393576"/>
                  <a:ext cx="8100000" cy="138871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05" t="-4846" b="-114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40000" y="662542"/>
              <a:ext cx="2936986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 smtClean="0"/>
                <a:t>Lemma 2.3.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13438" y="404664"/>
              <a:ext cx="8460000" cy="252028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413438" y="3140968"/>
            <a:ext cx="8460000" cy="3240360"/>
            <a:chOff x="413438" y="3140968"/>
            <a:chExt cx="8460000" cy="324036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40000" y="3453872"/>
              <a:ext cx="2936986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 smtClean="0"/>
                <a:t>Lemma 2.4.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601755" y="4212000"/>
                  <a:ext cx="8100000" cy="20134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 smtClean="0"/>
                    <a:t>Let k, m, p, and s be positive integers and let t be a nonnegative integer </a:t>
                  </a:r>
                  <a:r>
                    <a:rPr lang="en-US" altLang="zh-TW" sz="2800" i="1" dirty="0"/>
                    <a:t>with </a:t>
                  </a:r>
                  <a:r>
                    <a:rPr lang="en-US" altLang="zh-TW" sz="2800" i="1" dirty="0" smtClean="0"/>
                    <a:t>max</a:t>
                  </a:r>
                  <a:r>
                    <a:rPr lang="en-US" altLang="zh-TW" sz="2800" dirty="0" smtClean="0"/>
                    <a:t>{</a:t>
                  </a:r>
                  <a:r>
                    <a:rPr lang="en-US" altLang="zh-TW" sz="2800" i="1" dirty="0" err="1" smtClean="0"/>
                    <a:t>m,t</a:t>
                  </a:r>
                  <a:r>
                    <a:rPr lang="en-US" altLang="zh-TW" sz="2800" dirty="0" smtClean="0"/>
                    <a:t>}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≤ </a:t>
                  </a:r>
                  <a:r>
                    <a:rPr lang="en-US" altLang="zh-TW" sz="2800" i="1" dirty="0" smtClean="0"/>
                    <a:t>k-1.</a:t>
                  </a:r>
                </a:p>
                <a:p>
                  <a:r>
                    <a:rPr lang="en-US" altLang="zh-TW" sz="2800" i="1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𝑝𝑘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</a:rPr>
                            <m:t>𝑠𝑘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28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𝑠𝑘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+1)</m:t>
                      </m:r>
                    </m:oMath>
                  </a14:m>
                  <a:r>
                    <a:rPr lang="en-US" altLang="zh-TW" sz="2800" i="1" dirty="0"/>
                    <a:t> </a:t>
                  </a:r>
                  <a:r>
                    <a:rPr lang="en-US" altLang="zh-TW" sz="2800" i="1" dirty="0" smtClean="0"/>
                    <a:t>then</a:t>
                  </a:r>
                </a:p>
                <a:p>
                  <a:r>
                    <a:rPr lang="en-US" altLang="zh-TW" sz="2800" i="1" dirty="0" smtClean="0"/>
                    <a:t>p-(</a:t>
                  </a:r>
                  <a:r>
                    <a:rPr lang="en-US" altLang="zh-TW" sz="2800" i="1" dirty="0"/>
                    <a:t>s+1)m &gt; 0.</a:t>
                  </a:r>
                  <a:endParaRPr lang="zh-TW" altLang="en-US" sz="2800" i="1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55" y="4212000"/>
                  <a:ext cx="8100000" cy="20134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81" t="-3030" b="-818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圓角矩形 10"/>
            <p:cNvSpPr/>
            <p:nvPr/>
          </p:nvSpPr>
          <p:spPr>
            <a:xfrm>
              <a:off x="413438" y="3140968"/>
              <a:ext cx="8460000" cy="324036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0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354630" y="404664"/>
            <a:ext cx="8460000" cy="3024336"/>
            <a:chOff x="413438" y="1844824"/>
            <a:chExt cx="8460000" cy="3024336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540000" y="2159970"/>
              <a:ext cx="2936986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 smtClean="0"/>
                <a:t>Theorem 2.5.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93438" y="2924944"/>
              <a:ext cx="8100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/>
                <a:t>Let n and k be positive integers and let t be a nonnegative integer with k </a:t>
              </a:r>
              <a:r>
                <a:rPr lang="en-US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≥ </a:t>
              </a:r>
              <a:r>
                <a:rPr lang="en-US" altLang="zh-TW" sz="2800" i="1" dirty="0" smtClean="0"/>
                <a:t>3,n</a:t>
              </a:r>
              <a:r>
                <a:rPr lang="en-US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≥ </a:t>
              </a:r>
              <a:r>
                <a:rPr lang="en-US" altLang="zh-TW" sz="2800" i="1" dirty="0" smtClean="0"/>
                <a:t>k </a:t>
              </a:r>
              <a:r>
                <a:rPr lang="en-US" altLang="zh-TW" sz="2800" i="1" dirty="0"/>
                <a:t>+ 2, and t</a:t>
              </a:r>
              <a:r>
                <a:rPr lang="en-US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≤ </a:t>
              </a:r>
              <a:r>
                <a:rPr lang="en-US" altLang="zh-TW" sz="2800" i="1" dirty="0"/>
                <a:t>k-1. If </a:t>
              </a:r>
              <a:r>
                <a:rPr lang="en-US" altLang="zh-TW" sz="2800" dirty="0"/>
                <a:t>|</a:t>
              </a:r>
              <a:r>
                <a:rPr lang="en-US" altLang="zh-TW" sz="2800" i="1" dirty="0" smtClean="0"/>
                <a:t>E</a:t>
              </a:r>
              <a:r>
                <a:rPr lang="en-US" altLang="zh-TW" sz="2800" dirty="0" smtClean="0"/>
                <a:t>(</a:t>
              </a:r>
              <a:r>
                <a:rPr lang="en-US" altLang="zh-TW" sz="2800" i="1" dirty="0" err="1" smtClean="0"/>
                <a:t>K</a:t>
              </a:r>
              <a:r>
                <a:rPr lang="en-US" altLang="zh-TW" sz="1200" i="1" dirty="0" err="1" smtClean="0"/>
                <a:t>n</a:t>
              </a:r>
              <a:r>
                <a:rPr lang="en-US" altLang="zh-TW" sz="2800" dirty="0"/>
                <a:t>)|</a:t>
              </a:r>
              <a:r>
                <a:rPr lang="el-GR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≡</a:t>
              </a:r>
              <a:r>
                <a:rPr lang="en-US" altLang="zh-TW" sz="2800" i="1" dirty="0"/>
                <a:t> t </a:t>
              </a:r>
              <a:r>
                <a:rPr lang="en-US" altLang="zh-TW" sz="2800" dirty="0"/>
                <a:t>(</a:t>
              </a:r>
              <a:r>
                <a:rPr lang="en-US" altLang="zh-TW" sz="2800" i="1" dirty="0"/>
                <a:t>mod k</a:t>
              </a:r>
              <a:r>
                <a:rPr lang="en-US" altLang="zh-TW" sz="2800" dirty="0"/>
                <a:t>)</a:t>
              </a:r>
              <a:r>
                <a:rPr lang="en-US" altLang="zh-TW" sz="2800" i="1" dirty="0"/>
                <a:t>, then </a:t>
              </a:r>
              <a:r>
                <a:rPr lang="en-US" altLang="zh-TW" sz="2800" i="1" dirty="0" err="1" smtClean="0"/>
                <a:t>K</a:t>
              </a:r>
              <a:r>
                <a:rPr lang="en-US" altLang="zh-TW" sz="1200" i="1" dirty="0" err="1"/>
                <a:t>n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has a </a:t>
              </a:r>
              <a:r>
                <a:rPr lang="en-US" altLang="zh-TW" sz="2800" dirty="0"/>
                <a:t>(</a:t>
              </a:r>
              <a:r>
                <a:rPr lang="en-US" altLang="zh-TW" sz="2800" i="1" dirty="0"/>
                <a:t>P</a:t>
              </a:r>
              <a:r>
                <a:rPr lang="en-US" altLang="zh-TW" sz="1200" i="1" dirty="0"/>
                <a:t>k+1</a:t>
              </a:r>
              <a:r>
                <a:rPr lang="en-US" altLang="zh-TW" sz="2800" i="1" dirty="0"/>
                <a:t>, </a:t>
              </a:r>
              <a:r>
                <a:rPr lang="en-US" altLang="zh-TW" sz="2800" i="1" dirty="0" err="1"/>
                <a:t>S</a:t>
              </a:r>
              <a:r>
                <a:rPr lang="en-US" altLang="zh-TW" sz="1200" i="1" dirty="0" err="1"/>
                <a:t>k</a:t>
              </a:r>
              <a:r>
                <a:rPr lang="en-US" altLang="zh-TW" sz="2800" dirty="0"/>
                <a:t>)</a:t>
              </a:r>
              <a:r>
                <a:rPr lang="en-US" altLang="zh-TW" sz="2800" i="1" dirty="0"/>
                <a:t>-packing with leave P</a:t>
              </a:r>
              <a:r>
                <a:rPr lang="en-US" altLang="zh-TW" sz="1200" i="1" dirty="0"/>
                <a:t>t+1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13438" y="1844824"/>
              <a:ext cx="8460000" cy="302433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圓角化對角線角落矩形 7"/>
          <p:cNvSpPr/>
          <p:nvPr/>
        </p:nvSpPr>
        <p:spPr>
          <a:xfrm>
            <a:off x="631748" y="3652431"/>
            <a:ext cx="1051339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Proof.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811748" y="4321248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Let </a:t>
            </a:r>
            <a:r>
              <a:rPr lang="en-US" altLang="zh-TW" sz="2000" i="1" dirty="0"/>
              <a:t>n</a:t>
            </a:r>
            <a:r>
              <a:rPr lang="en-US" altLang="zh-TW" sz="2000" dirty="0"/>
              <a:t> = </a:t>
            </a:r>
            <a:r>
              <a:rPr lang="en-US" altLang="zh-TW" sz="2000" i="1" dirty="0" err="1"/>
              <a:t>qk</a:t>
            </a:r>
            <a:r>
              <a:rPr lang="en-US" altLang="zh-TW" sz="2000" dirty="0" err="1" smtClean="0"/>
              <a:t>+</a:t>
            </a:r>
            <a:r>
              <a:rPr lang="en-US" altLang="zh-TW" sz="2000" i="1" dirty="0" err="1"/>
              <a:t>r</a:t>
            </a:r>
            <a:r>
              <a:rPr lang="en-US" altLang="zh-TW" sz="2000" dirty="0" smtClean="0"/>
              <a:t>  and |E(</a:t>
            </a:r>
            <a:r>
              <a:rPr lang="en-US" altLang="zh-TW" sz="2000" dirty="0" err="1" smtClean="0"/>
              <a:t>K</a:t>
            </a:r>
            <a:r>
              <a:rPr lang="en-US" altLang="zh-TW" sz="1200" i="1" dirty="0" err="1"/>
              <a:t>n</a:t>
            </a:r>
            <a:r>
              <a:rPr lang="en-US" altLang="zh-TW" sz="2000" dirty="0" smtClean="0"/>
              <a:t>)| </a:t>
            </a:r>
            <a:r>
              <a:rPr lang="en-US" altLang="zh-TW" sz="2000" dirty="0"/>
              <a:t>= </a:t>
            </a:r>
            <a:r>
              <a:rPr lang="en-US" altLang="zh-TW" sz="2000" i="1" dirty="0" err="1"/>
              <a:t>pk</a:t>
            </a:r>
            <a:r>
              <a:rPr lang="en-US" altLang="zh-TW" sz="2000" dirty="0" err="1" smtClean="0"/>
              <a:t>+</a:t>
            </a:r>
            <a:r>
              <a:rPr lang="en-US" altLang="zh-TW" sz="2000" i="1" dirty="0" err="1"/>
              <a:t>t</a:t>
            </a:r>
            <a:r>
              <a:rPr lang="en-US" altLang="zh-TW" sz="2000" dirty="0" smtClean="0"/>
              <a:t>  with </a:t>
            </a:r>
            <a:r>
              <a:rPr lang="en-US" altLang="zh-TW" sz="2000" dirty="0"/>
              <a:t>integers </a:t>
            </a:r>
            <a:r>
              <a:rPr lang="en-US" altLang="zh-TW" sz="2000" i="1" dirty="0" err="1"/>
              <a:t>q</a:t>
            </a:r>
            <a:r>
              <a:rPr lang="en-US" altLang="zh-TW" sz="2000" dirty="0" err="1" smtClean="0"/>
              <a:t>,</a:t>
            </a:r>
            <a:r>
              <a:rPr lang="en-US" altLang="zh-TW" sz="2000" i="1" dirty="0" err="1"/>
              <a:t>p</a:t>
            </a:r>
            <a:r>
              <a:rPr lang="en-US" altLang="zh-TW" sz="2000" dirty="0" err="1" smtClean="0"/>
              <a:t>,</a:t>
            </a:r>
            <a:r>
              <a:rPr lang="en-US" altLang="zh-TW" sz="2000" i="1" dirty="0" err="1"/>
              <a:t>r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0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 </a:t>
            </a:r>
            <a:r>
              <a:rPr lang="en-US" altLang="zh-TW" sz="2000" i="1" dirty="0"/>
              <a:t>r</a:t>
            </a:r>
            <a:r>
              <a:rPr lang="en-US" altLang="zh-TW" sz="2000" dirty="0" smtClean="0"/>
              <a:t> 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 </a:t>
            </a:r>
            <a:r>
              <a:rPr lang="en-US" altLang="zh-TW" sz="2000" i="1" dirty="0"/>
              <a:t>k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-</a:t>
            </a:r>
            <a:r>
              <a:rPr lang="en-US" altLang="zh-TW" sz="2000" dirty="0" smtClean="0"/>
              <a:t>1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811748" y="4745030"/>
            <a:ext cx="79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Now we consider the case </a:t>
            </a:r>
            <a:r>
              <a:rPr lang="en-US" altLang="zh-TW" sz="2000" i="1" dirty="0" smtClean="0"/>
              <a:t> r </a:t>
            </a:r>
            <a:r>
              <a:rPr lang="el-GR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≠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1, we set </a:t>
            </a:r>
            <a:r>
              <a:rPr lang="en-US" altLang="zh-TW" sz="2000" i="1" dirty="0"/>
              <a:t>n </a:t>
            </a:r>
            <a:r>
              <a:rPr lang="en-US" altLang="zh-TW" sz="2000" dirty="0"/>
              <a:t>= </a:t>
            </a:r>
            <a:r>
              <a:rPr lang="en-US" altLang="zh-TW" sz="2000" i="1" dirty="0"/>
              <a:t>m </a:t>
            </a:r>
            <a:r>
              <a:rPr lang="en-US" altLang="zh-TW" sz="2000" dirty="0"/>
              <a:t>+ </a:t>
            </a:r>
            <a:r>
              <a:rPr lang="en-US" altLang="zh-TW" sz="2000" i="1" dirty="0" err="1"/>
              <a:t>sk</a:t>
            </a:r>
            <a:r>
              <a:rPr lang="en-US" altLang="zh-TW" sz="2000" i="1" dirty="0"/>
              <a:t> </a:t>
            </a:r>
            <a:r>
              <a:rPr lang="en-US" altLang="zh-TW" sz="2000" dirty="0"/>
              <a:t>+ 1 where </a:t>
            </a:r>
            <a:r>
              <a:rPr lang="en-US" altLang="zh-TW" sz="2000" i="1" dirty="0"/>
              <a:t>m </a:t>
            </a:r>
            <a:r>
              <a:rPr lang="en-US" altLang="zh-TW" sz="2000" dirty="0"/>
              <a:t>and </a:t>
            </a:r>
            <a:r>
              <a:rPr lang="en-US" altLang="zh-TW" sz="2000" i="1" dirty="0"/>
              <a:t>s </a:t>
            </a:r>
            <a:r>
              <a:rPr lang="en-US" altLang="zh-TW" sz="2000" dirty="0"/>
              <a:t>are positive integers with 1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 </a:t>
            </a:r>
            <a:r>
              <a:rPr lang="en-US" altLang="zh-TW" sz="2000" i="1" dirty="0"/>
              <a:t>m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</a:t>
            </a:r>
            <a:r>
              <a:rPr lang="en-US" altLang="zh-TW" sz="2000" i="1" dirty="0"/>
              <a:t> k-</a:t>
            </a:r>
            <a:r>
              <a:rPr lang="en-US" altLang="zh-TW" sz="2000" dirty="0"/>
              <a:t>1.</a:t>
            </a:r>
            <a:endParaRPr lang="zh-TW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811748" y="5452916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Case 1. </a:t>
            </a:r>
            <a:r>
              <a:rPr lang="en-US" altLang="zh-TW" sz="2000" i="1" dirty="0"/>
              <a:t>m </a:t>
            </a:r>
            <a:r>
              <a:rPr lang="en-US" altLang="zh-TW" sz="2000" dirty="0"/>
              <a:t>is odd.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811748" y="5853666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Case </a:t>
            </a:r>
            <a:r>
              <a:rPr lang="en-US" altLang="zh-TW" sz="2000" dirty="0" smtClean="0"/>
              <a:t>2. </a:t>
            </a:r>
            <a:r>
              <a:rPr lang="en-US" altLang="zh-TW" sz="2000" i="1" dirty="0"/>
              <a:t>m </a:t>
            </a:r>
            <a:r>
              <a:rPr lang="en-US" altLang="zh-TW" sz="2000" dirty="0"/>
              <a:t>is </a:t>
            </a:r>
            <a:r>
              <a:rPr lang="en-US" altLang="zh-TW" sz="2000" dirty="0" smtClean="0"/>
              <a:t>even.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5989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4" name="圓角化對角線角落矩形 3"/>
          <p:cNvSpPr/>
          <p:nvPr/>
        </p:nvSpPr>
        <p:spPr>
          <a:xfrm>
            <a:off x="379602" y="848046"/>
            <a:ext cx="1051339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Proof.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59602" y="1516863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Let </a:t>
            </a:r>
            <a:r>
              <a:rPr lang="en-US" altLang="zh-TW" sz="2000" i="1" dirty="0"/>
              <a:t>n</a:t>
            </a:r>
            <a:r>
              <a:rPr lang="en-US" altLang="zh-TW" sz="2000" dirty="0"/>
              <a:t> = </a:t>
            </a:r>
            <a:r>
              <a:rPr lang="en-US" altLang="zh-TW" sz="2000" i="1" dirty="0" err="1"/>
              <a:t>qk</a:t>
            </a:r>
            <a:r>
              <a:rPr lang="en-US" altLang="zh-TW" sz="2000" dirty="0" err="1" smtClean="0"/>
              <a:t>+</a:t>
            </a:r>
            <a:r>
              <a:rPr lang="en-US" altLang="zh-TW" sz="2000" i="1" dirty="0" err="1"/>
              <a:t>r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</a:t>
            </a:r>
            <a:r>
              <a:rPr lang="en-US" altLang="zh-TW" sz="2000" dirty="0" smtClean="0"/>
              <a:t>|E(</a:t>
            </a:r>
            <a:r>
              <a:rPr lang="en-US" altLang="zh-TW" sz="2000" dirty="0" err="1" smtClean="0"/>
              <a:t>K</a:t>
            </a:r>
            <a:r>
              <a:rPr lang="en-US" altLang="zh-TW" sz="1200" i="1" dirty="0" err="1"/>
              <a:t>n</a:t>
            </a:r>
            <a:r>
              <a:rPr lang="en-US" altLang="zh-TW" sz="2000" dirty="0" smtClean="0"/>
              <a:t>)| </a:t>
            </a:r>
            <a:r>
              <a:rPr lang="en-US" altLang="zh-TW" sz="2000" dirty="0"/>
              <a:t>= </a:t>
            </a:r>
            <a:r>
              <a:rPr lang="en-US" altLang="zh-TW" sz="2000" i="1" dirty="0" err="1"/>
              <a:t>pk</a:t>
            </a:r>
            <a:r>
              <a:rPr lang="en-US" altLang="zh-TW" sz="2000" dirty="0" err="1" smtClean="0"/>
              <a:t>+</a:t>
            </a:r>
            <a:r>
              <a:rPr lang="en-US" altLang="zh-TW" sz="2000" i="1" dirty="0" err="1"/>
              <a:t>t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with integers </a:t>
            </a:r>
            <a:r>
              <a:rPr lang="en-US" altLang="zh-TW" sz="2000" i="1" dirty="0" err="1"/>
              <a:t>q</a:t>
            </a:r>
            <a:r>
              <a:rPr lang="en-US" altLang="zh-TW" sz="2000" dirty="0" err="1" smtClean="0"/>
              <a:t>,</a:t>
            </a:r>
            <a:r>
              <a:rPr lang="en-US" altLang="zh-TW" sz="2000" i="1" dirty="0" err="1"/>
              <a:t>p</a:t>
            </a:r>
            <a:r>
              <a:rPr lang="en-US" altLang="zh-TW" sz="2000" dirty="0" err="1" smtClean="0"/>
              <a:t>,</a:t>
            </a:r>
            <a:r>
              <a:rPr lang="en-US" altLang="zh-TW" sz="2000" i="1" dirty="0" err="1"/>
              <a:t>r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0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 </a:t>
            </a:r>
            <a:r>
              <a:rPr lang="en-US" altLang="zh-TW" sz="2000" i="1" dirty="0"/>
              <a:t>r</a:t>
            </a:r>
            <a:r>
              <a:rPr lang="en-US" altLang="zh-TW" sz="2000" dirty="0" smtClean="0"/>
              <a:t> 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 </a:t>
            </a:r>
            <a:r>
              <a:rPr lang="en-US" altLang="zh-TW" sz="2000" i="1" dirty="0"/>
              <a:t>k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-</a:t>
            </a:r>
            <a:r>
              <a:rPr lang="en-US" altLang="zh-TW" sz="2000" dirty="0" smtClean="0"/>
              <a:t>1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59602" y="2039816"/>
                <a:ext cx="7920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If </a:t>
                </a:r>
                <a:r>
                  <a:rPr lang="en-US" altLang="zh-TW" sz="2000" i="1" dirty="0"/>
                  <a:t>r </a:t>
                </a:r>
                <a:r>
                  <a:rPr lang="en-US" altLang="zh-TW" sz="2000" dirty="0"/>
                  <a:t>= </a:t>
                </a:r>
                <a:r>
                  <a:rPr lang="en-US" altLang="zh-TW" sz="2000" dirty="0" smtClean="0"/>
                  <a:t>1, then </a:t>
                </a:r>
                <a:r>
                  <a:rPr lang="en-US" altLang="zh-TW" sz="2000" dirty="0" err="1"/>
                  <a:t>K</a:t>
                </a:r>
                <a:r>
                  <a:rPr lang="en-US" altLang="zh-TW" sz="1200" i="1" dirty="0" err="1"/>
                  <a:t>n</a:t>
                </a:r>
                <a:r>
                  <a:rPr lang="en-US" altLang="zh-TW" sz="2000" i="1" dirty="0"/>
                  <a:t> </a:t>
                </a:r>
                <a:r>
                  <a:rPr lang="en-US" altLang="zh-TW" sz="2000" dirty="0"/>
                  <a:t>= K</a:t>
                </a:r>
                <a:r>
                  <a:rPr lang="en-US" altLang="zh-TW" sz="1200" i="1" dirty="0"/>
                  <a:t>qk</a:t>
                </a:r>
                <a:r>
                  <a:rPr lang="en-US" altLang="zh-TW" sz="1200" dirty="0"/>
                  <a:t>+1</a:t>
                </a:r>
                <a:r>
                  <a:rPr lang="en-US" altLang="zh-TW" sz="2000" dirty="0"/>
                  <a:t> = </a:t>
                </a:r>
                <a:r>
                  <a:rPr lang="en-US" altLang="zh-TW" sz="2000" dirty="0" err="1"/>
                  <a:t>K</a:t>
                </a:r>
                <a:r>
                  <a:rPr lang="en-US" altLang="zh-TW" sz="1200" i="1" dirty="0" err="1"/>
                  <a:t>qk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K</a:t>
                </a:r>
                <a:r>
                  <a:rPr lang="en-US" altLang="zh-TW" sz="1200" dirty="0"/>
                  <a:t>1,</a:t>
                </a:r>
                <a:r>
                  <a:rPr lang="en-US" altLang="zh-TW" sz="1200" i="1" dirty="0"/>
                  <a:t>qk</a:t>
                </a:r>
                <a:r>
                  <a:rPr lang="en-US" altLang="zh-TW" sz="2000" dirty="0" smtClean="0"/>
                  <a:t>. </a:t>
                </a:r>
                <a:r>
                  <a:rPr lang="en-US" altLang="zh-TW" sz="2000" dirty="0"/>
                  <a:t>Obviously</a:t>
                </a:r>
                <a:r>
                  <a:rPr lang="en-US" altLang="zh-TW" sz="2000" dirty="0" smtClean="0"/>
                  <a:t>, </a:t>
                </a:r>
                <a:r>
                  <a:rPr lang="en-US" altLang="zh-TW" sz="2000" dirty="0"/>
                  <a:t>K</a:t>
                </a:r>
                <a:r>
                  <a:rPr lang="en-US" altLang="zh-TW" sz="1200" dirty="0"/>
                  <a:t>1,</a:t>
                </a:r>
                <a:r>
                  <a:rPr lang="en-US" altLang="zh-TW" sz="1200" i="1" dirty="0"/>
                  <a:t>qk</a:t>
                </a:r>
                <a:r>
                  <a:rPr lang="en-US" altLang="zh-TW" sz="2000" i="1" dirty="0" smtClean="0"/>
                  <a:t> </a:t>
                </a:r>
                <a:r>
                  <a:rPr lang="en-US" altLang="zh-TW" sz="2000" dirty="0"/>
                  <a:t>is </a:t>
                </a:r>
                <a:r>
                  <a:rPr lang="en-US" altLang="zh-TW" sz="2000" dirty="0" err="1"/>
                  <a:t>S</a:t>
                </a:r>
                <a:r>
                  <a:rPr lang="en-US" altLang="zh-TW" sz="1200" i="1" dirty="0" err="1"/>
                  <a:t>k</a:t>
                </a:r>
                <a:r>
                  <a:rPr lang="en-US" altLang="zh-TW" sz="2000" dirty="0"/>
                  <a:t>-decomposable.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2" y="2039816"/>
                <a:ext cx="79200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47" t="-7692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559602" y="2555502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Note that |E(</a:t>
            </a:r>
            <a:r>
              <a:rPr lang="en-US" altLang="zh-TW" sz="2000" dirty="0" err="1"/>
              <a:t>K</a:t>
            </a:r>
            <a:r>
              <a:rPr lang="en-US" altLang="zh-TW" sz="1200" i="1" dirty="0" err="1"/>
              <a:t>qk</a:t>
            </a:r>
            <a:r>
              <a:rPr lang="en-US" altLang="zh-TW" sz="2000" dirty="0"/>
              <a:t>)| = (</a:t>
            </a:r>
            <a:r>
              <a:rPr lang="en-US" altLang="zh-TW" sz="2000" i="1" dirty="0"/>
              <a:t>p-q</a:t>
            </a:r>
            <a:r>
              <a:rPr lang="en-US" altLang="zh-TW" sz="2000" dirty="0"/>
              <a:t>)</a:t>
            </a:r>
            <a:r>
              <a:rPr lang="en-US" altLang="zh-TW" sz="2000" i="1" dirty="0" err="1"/>
              <a:t>k</a:t>
            </a:r>
            <a:r>
              <a:rPr lang="en-US" altLang="zh-TW" sz="2000" dirty="0" err="1"/>
              <a:t>+</a:t>
            </a:r>
            <a:r>
              <a:rPr lang="en-US" altLang="zh-TW" sz="2000" i="1" dirty="0" err="1"/>
              <a:t>t</a:t>
            </a:r>
            <a:r>
              <a:rPr lang="en-US" altLang="zh-TW" sz="2000" dirty="0" smtClean="0"/>
              <a:t>.</a:t>
            </a:r>
          </a:p>
        </p:txBody>
      </p:sp>
      <p:sp>
        <p:nvSpPr>
          <p:cNvPr id="11" name="矩形 10"/>
          <p:cNvSpPr/>
          <p:nvPr/>
        </p:nvSpPr>
        <p:spPr>
          <a:xfrm>
            <a:off x="559602" y="3601943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Hence, </a:t>
            </a:r>
            <a:r>
              <a:rPr lang="en-US" altLang="zh-TW" sz="2000" dirty="0" err="1"/>
              <a:t>K</a:t>
            </a:r>
            <a:r>
              <a:rPr lang="en-US" altLang="zh-TW" sz="1200" i="1" dirty="0" err="1"/>
              <a:t>n</a:t>
            </a:r>
            <a:r>
              <a:rPr lang="en-US" altLang="zh-TW" sz="2000" i="1" dirty="0"/>
              <a:t> </a:t>
            </a:r>
            <a:r>
              <a:rPr lang="en-US" altLang="zh-TW" sz="2000" dirty="0"/>
              <a:t>has a (P</a:t>
            </a:r>
            <a:r>
              <a:rPr lang="en-US" altLang="zh-TW" sz="1200" i="1" dirty="0"/>
              <a:t>k</a:t>
            </a:r>
            <a:r>
              <a:rPr lang="en-US" altLang="zh-TW" sz="1200" dirty="0"/>
              <a:t>+1</a:t>
            </a:r>
            <a:r>
              <a:rPr lang="en-US" altLang="zh-TW" sz="2000" i="1" dirty="0"/>
              <a:t>,</a:t>
            </a:r>
            <a:r>
              <a:rPr lang="en-US" altLang="zh-TW" sz="2000" dirty="0"/>
              <a:t>S</a:t>
            </a:r>
            <a:r>
              <a:rPr lang="en-US" altLang="zh-TW" sz="1200" i="1" dirty="0"/>
              <a:t>k</a:t>
            </a:r>
            <a:r>
              <a:rPr lang="en-US" altLang="zh-TW" sz="2000" dirty="0"/>
              <a:t>)-packing with leave P</a:t>
            </a:r>
            <a:r>
              <a:rPr lang="en-US" altLang="zh-TW" sz="1200" i="1" dirty="0"/>
              <a:t>t</a:t>
            </a:r>
            <a:r>
              <a:rPr lang="en-US" altLang="zh-TW" sz="1200" dirty="0"/>
              <a:t>+1</a:t>
            </a:r>
            <a:r>
              <a:rPr lang="en-US" altLang="zh-TW" sz="2000" dirty="0"/>
              <a:t> for </a:t>
            </a:r>
            <a:r>
              <a:rPr lang="en-US" altLang="zh-TW" sz="2000" i="1" dirty="0"/>
              <a:t>r </a:t>
            </a:r>
            <a:r>
              <a:rPr lang="en-US" altLang="zh-TW" sz="2000" dirty="0"/>
              <a:t>= 1.</a:t>
            </a:r>
            <a:endParaRPr lang="zh-TW" altLang="en-US" sz="2000" dirty="0"/>
          </a:p>
        </p:txBody>
      </p:sp>
      <p:grpSp>
        <p:nvGrpSpPr>
          <p:cNvPr id="6" name="群組 5"/>
          <p:cNvGrpSpPr/>
          <p:nvPr/>
        </p:nvGrpSpPr>
        <p:grpSpPr>
          <a:xfrm>
            <a:off x="407226" y="4123011"/>
            <a:ext cx="8460000" cy="1827343"/>
            <a:chOff x="284763" y="3573017"/>
            <a:chExt cx="8460000" cy="1827343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464763" y="3781509"/>
              <a:ext cx="2253021" cy="5388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2400" dirty="0"/>
                <a:t>Proposition 2.1.</a:t>
              </a:r>
              <a:endParaRPr lang="en-US" altLang="zh-TW" sz="2400" b="0" dirty="0">
                <a:effectLst/>
                <a:latin typeface="Arial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4763" y="4320360"/>
              <a:ext cx="8280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i="1" dirty="0"/>
                <a:t>For positive integers </a:t>
              </a:r>
              <a:r>
                <a:rPr lang="el-GR" altLang="zh-TW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000" i="1" dirty="0" smtClean="0"/>
                <a:t>, </a:t>
              </a:r>
              <a:r>
                <a:rPr lang="en-US" altLang="zh-TW" sz="2000" i="1" dirty="0"/>
                <a:t>n, and t, and any sequence </a:t>
              </a:r>
              <a:r>
                <a:rPr lang="en-US" altLang="zh-TW" sz="2000" i="1" dirty="0" smtClean="0"/>
                <a:t>m</a:t>
              </a:r>
              <a:r>
                <a:rPr lang="en-US" altLang="zh-TW" sz="1050" i="1" dirty="0" smtClean="0"/>
                <a:t>1</a:t>
              </a:r>
              <a:r>
                <a:rPr lang="en-US" altLang="zh-TW" sz="2000" i="1" dirty="0" smtClean="0"/>
                <a:t>,m</a:t>
              </a:r>
              <a:r>
                <a:rPr lang="en-US" altLang="zh-TW" sz="1050" i="1" dirty="0"/>
                <a:t>2</a:t>
              </a:r>
              <a:r>
                <a:rPr lang="en-US" altLang="zh-TW" sz="1200" i="1" dirty="0" smtClean="0"/>
                <a:t> </a:t>
              </a:r>
              <a:r>
                <a:rPr lang="en-US" altLang="zh-TW" sz="2000" i="1" dirty="0"/>
                <a:t>,</a:t>
              </a:r>
              <a:r>
                <a:rPr lang="el-GR" altLang="zh-TW" sz="2000" i="1" dirty="0"/>
                <a:t>…</a:t>
              </a:r>
              <a:r>
                <a:rPr lang="en-US" altLang="zh-TW" sz="2000" i="1" dirty="0"/>
                <a:t>, </a:t>
              </a:r>
              <a:r>
                <a:rPr lang="en-US" altLang="zh-TW" sz="2000" i="1" dirty="0" err="1" smtClean="0"/>
                <a:t>m</a:t>
              </a:r>
              <a:r>
                <a:rPr lang="en-US" altLang="zh-TW" sz="1050" i="1" dirty="0" err="1"/>
                <a:t>t</a:t>
              </a:r>
              <a:r>
                <a:rPr lang="en-US" altLang="zh-TW" sz="2000" i="1" dirty="0" smtClean="0"/>
                <a:t> of </a:t>
              </a:r>
              <a:r>
                <a:rPr lang="en-US" altLang="zh-TW" sz="2000" i="1" dirty="0"/>
                <a:t>positive integers, the complete </a:t>
              </a:r>
              <a:r>
                <a:rPr lang="en-US" altLang="zh-TW" sz="2000" i="1" dirty="0" err="1"/>
                <a:t>multigraph</a:t>
              </a:r>
              <a:r>
                <a:rPr lang="en-US" altLang="zh-TW" sz="2000" i="1" dirty="0"/>
                <a:t> </a:t>
              </a:r>
              <a:r>
                <a:rPr lang="el-GR" altLang="zh-TW" sz="200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000" i="1" dirty="0" err="1" smtClean="0"/>
                <a:t>K</a:t>
              </a:r>
              <a:r>
                <a:rPr lang="en-US" altLang="zh-TW" sz="1200" i="1" dirty="0" err="1"/>
                <a:t>n</a:t>
              </a:r>
              <a:r>
                <a:rPr lang="en-US" altLang="zh-TW" sz="2000" i="1" dirty="0" smtClean="0"/>
                <a:t> </a:t>
              </a:r>
              <a:r>
                <a:rPr lang="en-US" altLang="zh-TW" sz="2000" i="1" dirty="0"/>
                <a:t>can be decomposed into paths of </a:t>
              </a:r>
              <a:r>
                <a:rPr lang="en-US" altLang="zh-TW" sz="2000" i="1" dirty="0" smtClean="0"/>
                <a:t>lengths m</a:t>
              </a:r>
              <a:r>
                <a:rPr lang="en-US" altLang="zh-TW" sz="1050" i="1" dirty="0"/>
                <a:t>1</a:t>
              </a:r>
              <a:r>
                <a:rPr lang="en-US" altLang="zh-TW" sz="2000" i="1" dirty="0" smtClean="0"/>
                <a:t>,m</a:t>
              </a:r>
              <a:r>
                <a:rPr lang="en-US" altLang="zh-TW" sz="1050" i="1" dirty="0"/>
                <a:t>2</a:t>
              </a:r>
              <a:r>
                <a:rPr lang="en-US" altLang="zh-TW" sz="2000" i="1" dirty="0" smtClean="0"/>
                <a:t> </a:t>
              </a:r>
              <a:r>
                <a:rPr lang="en-US" altLang="zh-TW" sz="2000" i="1" dirty="0"/>
                <a:t>,</a:t>
              </a:r>
              <a:r>
                <a:rPr lang="el-GR" altLang="zh-TW" sz="2000" i="1" dirty="0"/>
                <a:t>…</a:t>
              </a:r>
              <a:r>
                <a:rPr lang="en-US" altLang="zh-TW" sz="2000" i="1" dirty="0" smtClean="0"/>
                <a:t>,</a:t>
              </a:r>
              <a:r>
                <a:rPr lang="en-US" altLang="zh-TW" sz="2000" i="1" dirty="0" err="1" smtClean="0"/>
                <a:t>m</a:t>
              </a:r>
              <a:r>
                <a:rPr lang="en-US" altLang="zh-TW" sz="1050" i="1" dirty="0" err="1"/>
                <a:t>t</a:t>
              </a:r>
              <a:r>
                <a:rPr lang="en-US" altLang="zh-TW" sz="2000" i="1" dirty="0" smtClean="0"/>
                <a:t> </a:t>
              </a:r>
              <a:r>
                <a:rPr lang="en-US" altLang="zh-TW" sz="2000" i="1" dirty="0"/>
                <a:t>if and only if </a:t>
              </a:r>
              <a:r>
                <a:rPr lang="en-US" altLang="zh-TW" sz="2000" i="1" dirty="0" smtClean="0"/>
                <a:t>m</a:t>
              </a:r>
              <a:r>
                <a:rPr lang="en-US" altLang="zh-TW" sz="1050" i="1" dirty="0"/>
                <a:t>i </a:t>
              </a:r>
              <a:r>
                <a:rPr lang="en-US" altLang="zh-TW" sz="20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≤ </a:t>
              </a:r>
              <a:r>
                <a:rPr lang="en-US" altLang="zh-TW" sz="2000" i="1" dirty="0" smtClean="0"/>
                <a:t>n-1 </a:t>
              </a:r>
              <a:r>
                <a:rPr lang="en-US" altLang="zh-TW" sz="2000" i="1" dirty="0"/>
                <a:t>and m</a:t>
              </a:r>
              <a:r>
                <a:rPr lang="en-US" altLang="zh-TW" sz="1050" i="1" dirty="0"/>
                <a:t>1</a:t>
              </a:r>
              <a:r>
                <a:rPr lang="en-US" altLang="zh-TW" sz="2000" i="1" dirty="0"/>
                <a:t> + m</a:t>
              </a:r>
              <a:r>
                <a:rPr lang="en-US" altLang="zh-TW" sz="1050" i="1" dirty="0"/>
                <a:t>2</a:t>
              </a:r>
              <a:r>
                <a:rPr lang="en-US" altLang="zh-TW" sz="2000" i="1" dirty="0"/>
                <a:t> </a:t>
              </a:r>
              <a:r>
                <a:rPr lang="en-US" altLang="zh-TW" sz="2000" i="1" dirty="0" smtClean="0"/>
                <a:t>+ </a:t>
              </a:r>
              <a:r>
                <a:rPr lang="el-GR" altLang="zh-TW" sz="2000" i="1" dirty="0" smtClean="0"/>
                <a:t>… </a:t>
              </a:r>
              <a:r>
                <a:rPr lang="en-US" altLang="zh-TW" sz="2000" i="1" dirty="0" smtClean="0"/>
                <a:t>+ </a:t>
              </a:r>
              <a:r>
                <a:rPr lang="en-US" altLang="zh-TW" sz="2000" i="1" dirty="0" err="1"/>
                <a:t>m</a:t>
              </a:r>
              <a:r>
                <a:rPr lang="en-US" altLang="zh-TW" sz="1050" i="1" dirty="0" err="1"/>
                <a:t>t</a:t>
              </a:r>
              <a:r>
                <a:rPr lang="en-US" altLang="zh-TW" sz="2000" i="1" dirty="0"/>
                <a:t> </a:t>
              </a:r>
              <a:r>
                <a:rPr lang="en-US" altLang="zh-TW" sz="2000" i="1" dirty="0" smtClean="0"/>
                <a:t>=|E(</a:t>
              </a:r>
              <a:r>
                <a:rPr lang="el-GR" altLang="zh-TW" sz="200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000" i="1" dirty="0" err="1" smtClean="0"/>
                <a:t>K</a:t>
              </a:r>
              <a:r>
                <a:rPr lang="en-US" altLang="zh-TW" sz="1200" i="1" dirty="0" err="1" smtClean="0"/>
                <a:t>n</a:t>
              </a:r>
              <a:r>
                <a:rPr lang="en-US" altLang="zh-TW" sz="2000" i="1" dirty="0" smtClean="0"/>
                <a:t>)|.</a:t>
              </a:r>
              <a:endParaRPr lang="zh-TW" altLang="en-US" sz="2000" i="1" dirty="0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84763" y="3573017"/>
              <a:ext cx="8460000" cy="1827343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59602" y="3113502"/>
                <a:ext cx="7920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/>
                  <a:t>Thus, by Proposition 2.1, </a:t>
                </a:r>
                <a:r>
                  <a:rPr lang="en-US" altLang="zh-TW" dirty="0" err="1"/>
                  <a:t>K</a:t>
                </a:r>
                <a:r>
                  <a:rPr lang="en-US" altLang="zh-TW" sz="1200" i="1" dirty="0" err="1"/>
                  <a:t>qk</a:t>
                </a:r>
                <a:r>
                  <a:rPr lang="en-US" altLang="zh-TW" sz="1400" dirty="0"/>
                  <a:t>=</a:t>
                </a:r>
                <a:r>
                  <a:rPr lang="en-US" altLang="zh-TW" dirty="0"/>
                  <a:t>(</a:t>
                </a:r>
                <a:r>
                  <a:rPr lang="en-US" altLang="zh-TW" dirty="0" smtClean="0"/>
                  <a:t>p-q)</a:t>
                </a:r>
                <a:r>
                  <a:rPr lang="en-US" altLang="zh-TW" dirty="0" err="1" smtClean="0"/>
                  <a:t>P</a:t>
                </a:r>
                <a:r>
                  <a:rPr lang="en-US" altLang="zh-TW" sz="1200" i="1" dirty="0" err="1"/>
                  <a:t>k</a:t>
                </a:r>
                <a:r>
                  <a:rPr lang="en-US" altLang="zh-TW" sz="1200" i="1" dirty="0"/>
                  <a:t> </a:t>
                </a:r>
                <a:r>
                  <a:rPr lang="en-US" altLang="zh-TW" sz="1200" dirty="0" smtClean="0"/>
                  <a:t>+1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dirty="0"/>
                  <a:t>P</a:t>
                </a:r>
                <a:r>
                  <a:rPr lang="en-US" altLang="zh-TW" sz="1200" i="1" dirty="0"/>
                  <a:t>t </a:t>
                </a:r>
                <a:r>
                  <a:rPr lang="en-US" altLang="zh-TW" sz="1200" dirty="0" smtClean="0"/>
                  <a:t>+1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02" y="3113502"/>
                <a:ext cx="7920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93" t="-10000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10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540000" y="1740590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Now we consider the case </a:t>
            </a:r>
            <a:r>
              <a:rPr lang="en-US" altLang="zh-TW" sz="2000" i="1" dirty="0" smtClean="0"/>
              <a:t> r </a:t>
            </a:r>
            <a:r>
              <a:rPr lang="el-GR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≠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1.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40000" y="2228528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If </a:t>
            </a:r>
            <a:r>
              <a:rPr lang="en-US" altLang="zh-TW" sz="2000" i="1" dirty="0"/>
              <a:t>r </a:t>
            </a:r>
            <a:r>
              <a:rPr lang="en-US" altLang="zh-TW" sz="2000" dirty="0"/>
              <a:t>= </a:t>
            </a:r>
            <a:r>
              <a:rPr lang="en-US" altLang="zh-TW" sz="2000" dirty="0" smtClean="0"/>
              <a:t>0, </a:t>
            </a:r>
            <a:r>
              <a:rPr lang="en-US" altLang="zh-TW" sz="2000" dirty="0"/>
              <a:t>s</a:t>
            </a:r>
            <a:r>
              <a:rPr lang="en-US" altLang="zh-TW" sz="2000" dirty="0" smtClean="0"/>
              <a:t>ince </a:t>
            </a:r>
            <a:r>
              <a:rPr lang="en-US" altLang="zh-TW" sz="2000" i="1" dirty="0" smtClean="0"/>
              <a:t>n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≥ </a:t>
            </a:r>
            <a:r>
              <a:rPr lang="en-US" altLang="zh-TW" sz="2000" i="1" dirty="0" smtClean="0"/>
              <a:t>k </a:t>
            </a:r>
            <a:r>
              <a:rPr lang="en-US" altLang="zh-TW" sz="2000" dirty="0"/>
              <a:t>+ 2</a:t>
            </a:r>
            <a:r>
              <a:rPr lang="en-US" altLang="zh-TW" sz="2000" dirty="0" smtClean="0"/>
              <a:t>, so q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≥ 2. </a:t>
            </a:r>
            <a:r>
              <a:rPr lang="en-US" altLang="zh-TW" sz="2000" dirty="0" smtClean="0"/>
              <a:t>Moreover, </a:t>
            </a:r>
            <a:r>
              <a:rPr lang="pt-BR" altLang="zh-TW" sz="2000" i="1" dirty="0" smtClean="0"/>
              <a:t>n </a:t>
            </a:r>
            <a:r>
              <a:rPr lang="pt-BR" altLang="zh-TW" sz="2000" dirty="0"/>
              <a:t>= </a:t>
            </a:r>
            <a:r>
              <a:rPr lang="pt-BR" altLang="zh-TW" sz="2000" i="1" dirty="0"/>
              <a:t>qk </a:t>
            </a:r>
            <a:r>
              <a:rPr lang="pt-BR" altLang="zh-TW" sz="2000" dirty="0"/>
              <a:t>= (</a:t>
            </a:r>
            <a:r>
              <a:rPr lang="pt-BR" altLang="zh-TW" sz="2000" i="1" dirty="0" smtClean="0"/>
              <a:t>k-</a:t>
            </a:r>
            <a:r>
              <a:rPr lang="pt-BR" altLang="zh-TW" sz="2000" dirty="0" smtClean="0"/>
              <a:t>1)+(</a:t>
            </a:r>
            <a:r>
              <a:rPr lang="pt-BR" altLang="zh-TW" sz="2000" i="1" dirty="0" smtClean="0"/>
              <a:t>q-</a:t>
            </a:r>
            <a:r>
              <a:rPr lang="pt-BR" altLang="zh-TW" sz="2000" dirty="0" smtClean="0"/>
              <a:t>1)</a:t>
            </a:r>
            <a:r>
              <a:rPr lang="pt-BR" altLang="zh-TW" sz="2000" i="1" dirty="0" smtClean="0"/>
              <a:t>k</a:t>
            </a:r>
            <a:r>
              <a:rPr lang="pt-BR" altLang="zh-TW" sz="2000" dirty="0" smtClean="0"/>
              <a:t>+1.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540000" y="1233572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Let n = </a:t>
            </a:r>
            <a:r>
              <a:rPr lang="en-US" altLang="zh-TW" sz="2000" dirty="0" err="1" smtClean="0"/>
              <a:t>qk+r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</a:t>
            </a:r>
            <a:r>
              <a:rPr lang="en-US" altLang="zh-TW" sz="2000" dirty="0" smtClean="0"/>
              <a:t>|E(</a:t>
            </a:r>
            <a:r>
              <a:rPr lang="en-US" altLang="zh-TW" sz="2000" dirty="0" err="1" smtClean="0"/>
              <a:t>K</a:t>
            </a:r>
            <a:r>
              <a:rPr lang="en-US" altLang="zh-TW" sz="1600" dirty="0" err="1" smtClean="0"/>
              <a:t>n</a:t>
            </a:r>
            <a:r>
              <a:rPr lang="en-US" altLang="zh-TW" sz="2000" dirty="0" smtClean="0"/>
              <a:t>)| </a:t>
            </a:r>
            <a:r>
              <a:rPr lang="en-US" altLang="zh-TW" sz="2000" dirty="0"/>
              <a:t>= </a:t>
            </a:r>
            <a:r>
              <a:rPr lang="en-US" altLang="zh-TW" sz="2000" dirty="0" err="1" smtClean="0"/>
              <a:t>pk+t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with integers </a:t>
            </a:r>
            <a:r>
              <a:rPr lang="en-US" altLang="zh-TW" sz="2000" dirty="0" err="1" smtClean="0"/>
              <a:t>q,p,r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0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 </a:t>
            </a:r>
            <a:r>
              <a:rPr lang="en-US" altLang="zh-TW" sz="2000" dirty="0" smtClean="0"/>
              <a:t>r 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 </a:t>
            </a:r>
            <a:r>
              <a:rPr lang="en-US" altLang="zh-TW" sz="2000" dirty="0" smtClean="0"/>
              <a:t>k </a:t>
            </a:r>
            <a:r>
              <a:rPr lang="en-US" altLang="zh-TW" sz="2000" dirty="0"/>
              <a:t>-</a:t>
            </a:r>
            <a:r>
              <a:rPr lang="en-US" altLang="zh-TW" sz="2000" dirty="0" smtClean="0"/>
              <a:t>1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540000" y="2730938"/>
            <a:ext cx="79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Thus, for </a:t>
            </a:r>
            <a:r>
              <a:rPr lang="en-US" altLang="zh-TW" sz="2000" i="1" dirty="0" smtClean="0"/>
              <a:t>r</a:t>
            </a:r>
            <a:r>
              <a:rPr lang="el-GR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≠ </a:t>
            </a:r>
            <a:r>
              <a:rPr lang="en-US" altLang="zh-TW" sz="2000" dirty="0" smtClean="0"/>
              <a:t>1 </a:t>
            </a:r>
            <a:r>
              <a:rPr lang="en-US" altLang="zh-TW" sz="2000" dirty="0"/>
              <a:t>we set </a:t>
            </a:r>
            <a:r>
              <a:rPr lang="en-US" altLang="zh-TW" sz="2000" i="1" dirty="0"/>
              <a:t>n </a:t>
            </a:r>
            <a:r>
              <a:rPr lang="en-US" altLang="zh-TW" sz="2000" dirty="0"/>
              <a:t>= </a:t>
            </a:r>
            <a:r>
              <a:rPr lang="en-US" altLang="zh-TW" sz="2000" i="1" dirty="0"/>
              <a:t>m </a:t>
            </a:r>
            <a:r>
              <a:rPr lang="en-US" altLang="zh-TW" sz="2000" dirty="0"/>
              <a:t>+ </a:t>
            </a:r>
            <a:r>
              <a:rPr lang="en-US" altLang="zh-TW" sz="2000" i="1" dirty="0" err="1"/>
              <a:t>sk</a:t>
            </a:r>
            <a:r>
              <a:rPr lang="en-US" altLang="zh-TW" sz="2000" i="1" dirty="0"/>
              <a:t> </a:t>
            </a:r>
            <a:r>
              <a:rPr lang="en-US" altLang="zh-TW" sz="2000" dirty="0"/>
              <a:t>+ </a:t>
            </a:r>
            <a:r>
              <a:rPr lang="en-US" altLang="zh-TW" sz="2000" dirty="0" smtClean="0"/>
              <a:t>1 where </a:t>
            </a:r>
            <a:r>
              <a:rPr lang="en-US" altLang="zh-TW" sz="2000" i="1" dirty="0"/>
              <a:t>m </a:t>
            </a:r>
            <a:r>
              <a:rPr lang="en-US" altLang="zh-TW" sz="2000" dirty="0"/>
              <a:t>and </a:t>
            </a:r>
            <a:r>
              <a:rPr lang="en-US" altLang="zh-TW" sz="2000" i="1" dirty="0"/>
              <a:t>s </a:t>
            </a:r>
            <a:r>
              <a:rPr lang="en-US" altLang="zh-TW" sz="2000" dirty="0"/>
              <a:t>are positive integers with 1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 </a:t>
            </a:r>
            <a:r>
              <a:rPr lang="en-US" altLang="zh-TW" sz="2000" i="1" dirty="0" smtClean="0"/>
              <a:t>m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</a:t>
            </a:r>
            <a:r>
              <a:rPr lang="en-US" altLang="zh-TW" sz="2000" i="1" dirty="0" smtClean="0"/>
              <a:t> k-</a:t>
            </a:r>
            <a:r>
              <a:rPr lang="en-US" altLang="zh-TW" sz="2000" dirty="0" smtClean="0"/>
              <a:t>1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540000" y="3521000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Let A = {</a:t>
            </a:r>
            <a:r>
              <a:rPr lang="en-US" altLang="zh-TW" sz="2000" dirty="0" smtClean="0"/>
              <a:t>x</a:t>
            </a:r>
            <a:r>
              <a:rPr lang="en-US" altLang="zh-TW" sz="1200" dirty="0" smtClean="0"/>
              <a:t>0</a:t>
            </a:r>
            <a:r>
              <a:rPr lang="en-US" altLang="zh-TW" sz="2000" dirty="0" smtClean="0"/>
              <a:t>, x</a:t>
            </a:r>
            <a:r>
              <a:rPr lang="en-US" altLang="zh-TW" sz="1200" dirty="0"/>
              <a:t>1</a:t>
            </a:r>
            <a:r>
              <a:rPr lang="en-US" altLang="zh-TW" sz="2000" dirty="0" smtClean="0"/>
              <a:t>,</a:t>
            </a:r>
            <a:r>
              <a:rPr lang="el-GR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…</a:t>
            </a:r>
            <a:r>
              <a:rPr lang="en-US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,</a:t>
            </a:r>
            <a:r>
              <a:rPr lang="en-US" altLang="zh-TW" sz="2000" dirty="0" smtClean="0"/>
              <a:t>x</a:t>
            </a:r>
            <a:r>
              <a:rPr lang="en-US" altLang="zh-TW" sz="1200" dirty="0" smtClean="0"/>
              <a:t>m-1</a:t>
            </a:r>
            <a:r>
              <a:rPr lang="en-US" altLang="zh-TW" sz="2000" dirty="0"/>
              <a:t>} and B = {</a:t>
            </a:r>
            <a:r>
              <a:rPr lang="en-US" altLang="zh-TW" sz="2000" dirty="0" smtClean="0"/>
              <a:t>y</a:t>
            </a:r>
            <a:r>
              <a:rPr lang="en-US" altLang="zh-TW" sz="1200" dirty="0"/>
              <a:t>0</a:t>
            </a:r>
            <a:r>
              <a:rPr lang="en-US" altLang="zh-TW" sz="2000" dirty="0" smtClean="0"/>
              <a:t>, y</a:t>
            </a:r>
            <a:r>
              <a:rPr lang="en-US" altLang="zh-TW" sz="1200" dirty="0"/>
              <a:t>1</a:t>
            </a:r>
            <a:r>
              <a:rPr lang="en-US" altLang="zh-TW" sz="2000" dirty="0"/>
              <a:t> ,</a:t>
            </a:r>
            <a:r>
              <a:rPr lang="el-GR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…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, </a:t>
            </a:r>
            <a:r>
              <a:rPr lang="en-US" altLang="zh-TW" sz="2000" dirty="0" err="1" smtClean="0"/>
              <a:t>y</a:t>
            </a:r>
            <a:r>
              <a:rPr lang="en-US" altLang="zh-TW" sz="1200" dirty="0" err="1" smtClean="0"/>
              <a:t>sk</a:t>
            </a:r>
            <a:r>
              <a:rPr lang="en-US" altLang="zh-TW" sz="2000" dirty="0"/>
              <a:t>}.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40000" y="4041884"/>
                <a:ext cx="7920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Note that </a:t>
                </a:r>
                <a:r>
                  <a:rPr lang="en-US" altLang="zh-TW" sz="2000" dirty="0" err="1"/>
                  <a:t>K</a:t>
                </a:r>
                <a:r>
                  <a:rPr lang="en-US" altLang="zh-TW" sz="1600" dirty="0" err="1"/>
                  <a:t>n</a:t>
                </a:r>
                <a:r>
                  <a:rPr lang="en-US" altLang="zh-TW" sz="2000" dirty="0"/>
                  <a:t> = K</a:t>
                </a:r>
                <a:r>
                  <a:rPr lang="en-US" altLang="zh-TW" sz="1600" dirty="0"/>
                  <a:t>m+sk+1</a:t>
                </a:r>
                <a:r>
                  <a:rPr lang="en-US" altLang="zh-TW" sz="2000" dirty="0"/>
                  <a:t> = K</a:t>
                </a:r>
                <a:r>
                  <a:rPr lang="en-US" altLang="zh-TW" sz="1600" dirty="0"/>
                  <a:t>m</a:t>
                </a:r>
                <a14:m>
                  <m:oMath xmlns:m="http://schemas.openxmlformats.org/officeDocument/2006/math">
                    <m:r>
                      <a:rPr lang="zh-TW" altLang="en-US" sz="2000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K</a:t>
                </a:r>
                <a:r>
                  <a:rPr lang="en-US" altLang="zh-TW" sz="1600" dirty="0"/>
                  <a:t>m,sk+1</a:t>
                </a:r>
                <a14:m>
                  <m:oMath xmlns:m="http://schemas.openxmlformats.org/officeDocument/2006/math">
                    <m:r>
                      <a:rPr lang="zh-TW" altLang="en-US" sz="2000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K</a:t>
                </a:r>
                <a:r>
                  <a:rPr lang="en-US" altLang="zh-TW" sz="1600" dirty="0"/>
                  <a:t>sk+1</a:t>
                </a:r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041884"/>
                <a:ext cx="79200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47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40000" y="4516656"/>
                <a:ext cx="7920000" cy="549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Thus,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𝑝𝑘</m:t>
                    </m:r>
                    <m:r>
                      <a:rPr lang="en-US" altLang="zh-TW" sz="2000" i="1">
                        <a:latin typeface="Cambria Math"/>
                      </a:rPr>
                      <m:t>+</m:t>
                    </m:r>
                    <m:r>
                      <a:rPr lang="en-US" altLang="zh-TW" sz="2000" i="1">
                        <a:latin typeface="Cambria Math"/>
                      </a:rPr>
                      <m:t>𝑡</m:t>
                    </m:r>
                    <m:r>
                      <a:rPr lang="en-US" altLang="zh-TW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/>
                          </a:rPr>
                          <m:t>𝑚</m:t>
                        </m:r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</a:rPr>
                          <m:t>𝑚</m:t>
                        </m:r>
                        <m:r>
                          <a:rPr lang="en-US" altLang="zh-TW" sz="2000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000" i="1">
                        <a:latin typeface="Cambria Math"/>
                      </a:rPr>
                      <m:t>+</m:t>
                    </m:r>
                    <m:r>
                      <a:rPr lang="en-US" altLang="zh-TW" sz="2000" i="1">
                        <a:latin typeface="Cambria Math"/>
                      </a:rPr>
                      <m:t>𝑚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en-US" altLang="zh-TW" sz="2000" i="1">
                        <a:latin typeface="Cambria Math"/>
                      </a:rPr>
                      <m:t>𝑠𝑘</m:t>
                    </m:r>
                    <m:r>
                      <a:rPr lang="en-US" altLang="zh-TW" sz="2000" i="1">
                        <a:latin typeface="Cambria Math"/>
                      </a:rPr>
                      <m:t>+1)+</m:t>
                    </m:r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𝑠𝑘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2000" i="1">
                            <a:latin typeface="Cambria Math"/>
                          </a:rPr>
                          <m:t>𝑠𝑘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n-NO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16656"/>
                <a:ext cx="7920000" cy="549381"/>
              </a:xfrm>
              <a:prstGeom prst="rect">
                <a:avLst/>
              </a:prstGeom>
              <a:blipFill rotWithShape="1">
                <a:blip r:embed="rId3"/>
                <a:stretch>
                  <a:fillRect l="-847"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40000" y="5125376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Case 1. </a:t>
            </a:r>
            <a:r>
              <a:rPr lang="en-US" altLang="zh-TW" sz="2000" i="1" dirty="0"/>
              <a:t>m </a:t>
            </a:r>
            <a:r>
              <a:rPr lang="en-US" altLang="zh-TW" sz="2000" dirty="0"/>
              <a:t>is odd.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540000" y="5613040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Case </a:t>
            </a:r>
            <a:r>
              <a:rPr lang="en-US" altLang="zh-TW" sz="2000" dirty="0" smtClean="0"/>
              <a:t>2. </a:t>
            </a:r>
            <a:r>
              <a:rPr lang="en-US" altLang="zh-TW" sz="2000" i="1" dirty="0"/>
              <a:t>m </a:t>
            </a:r>
            <a:r>
              <a:rPr lang="en-US" altLang="zh-TW" sz="2000" dirty="0"/>
              <a:t>is </a:t>
            </a:r>
            <a:r>
              <a:rPr lang="en-US" altLang="zh-TW" sz="2000" dirty="0" smtClean="0"/>
              <a:t>even.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584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>
            <a:off x="360000" y="540000"/>
            <a:ext cx="2319115" cy="5400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Case 1. </a:t>
            </a:r>
            <a:r>
              <a:rPr lang="en-US" altLang="zh-TW" sz="2400" i="1" dirty="0"/>
              <a:t>m </a:t>
            </a:r>
            <a:r>
              <a:rPr lang="en-US" altLang="zh-TW" sz="2400" dirty="0"/>
              <a:t>is odd.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40000" y="1459991"/>
                <a:ext cx="7920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If m = 1, then n = </a:t>
                </a:r>
                <a:r>
                  <a:rPr lang="en-US" altLang="zh-TW" sz="2000" dirty="0" err="1"/>
                  <a:t>sk</a:t>
                </a:r>
                <a:r>
                  <a:rPr lang="en-US" altLang="zh-TW" sz="2000" dirty="0"/>
                  <a:t> + </a:t>
                </a:r>
                <a:r>
                  <a:rPr lang="en-US" altLang="zh-TW" sz="2000" dirty="0" smtClean="0"/>
                  <a:t>2, </a:t>
                </a:r>
                <a:r>
                  <a:rPr lang="en-US" altLang="zh-TW" sz="2000" dirty="0"/>
                  <a:t>A </a:t>
                </a:r>
                <a:r>
                  <a:rPr lang="en-US" altLang="zh-TW" sz="2000" dirty="0" smtClean="0"/>
                  <a:t>=</a:t>
                </a:r>
                <a:r>
                  <a:rPr lang="en-US" altLang="zh-TW" sz="2000" dirty="0"/>
                  <a:t> {</a:t>
                </a:r>
                <a:r>
                  <a:rPr lang="en-US" altLang="zh-TW" sz="2000" dirty="0" smtClean="0"/>
                  <a:t>x</a:t>
                </a:r>
                <a:r>
                  <a:rPr lang="en-US" altLang="zh-TW" sz="1200" dirty="0" smtClean="0"/>
                  <a:t>0</a:t>
                </a:r>
                <a:r>
                  <a:rPr lang="en-US" altLang="zh-TW" sz="2000" dirty="0" smtClean="0"/>
                  <a:t>}, </a:t>
                </a:r>
                <a:r>
                  <a:rPr lang="en-US" altLang="zh-TW" sz="2000" dirty="0"/>
                  <a:t>and K</a:t>
                </a:r>
                <a:r>
                  <a:rPr lang="en-US" altLang="zh-TW" sz="1600" dirty="0"/>
                  <a:t>sk+1</a:t>
                </a:r>
                <a:r>
                  <a:rPr lang="en-US" altLang="zh-TW" sz="2000" dirty="0"/>
                  <a:t> = </a:t>
                </a:r>
                <a:r>
                  <a:rPr lang="en-US" altLang="zh-TW" sz="2000" dirty="0" err="1" smtClean="0"/>
                  <a:t>P</a:t>
                </a:r>
                <a:r>
                  <a:rPr lang="en-US" altLang="zh-TW" sz="1600" dirty="0" err="1" smtClean="0"/>
                  <a:t>k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(</a:t>
                </a:r>
                <a:r>
                  <a:rPr lang="en-US" altLang="zh-TW" sz="2000" dirty="0" smtClean="0"/>
                  <a:t>p-s-1)P</a:t>
                </a:r>
                <a:r>
                  <a:rPr lang="en-US" altLang="zh-TW" sz="1600" dirty="0" smtClean="0"/>
                  <a:t>k+1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P</a:t>
                </a:r>
                <a:r>
                  <a:rPr lang="en-US" altLang="zh-TW" sz="1600" dirty="0"/>
                  <a:t>t+1</a:t>
                </a:r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459991"/>
                <a:ext cx="79200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47" t="-6061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087115" y="3250663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altLang="zh-TW" sz="1400" dirty="0">
                <a:solidFill>
                  <a:schemeClr val="accent6">
                    <a:lumMod val="75000"/>
                  </a:schemeClr>
                </a:solidFill>
              </a:rPr>
              <a:t>sk+1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74267" y="534913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DB1DC4"/>
                </a:solidFill>
              </a:rPr>
              <a:t>x</a:t>
            </a:r>
            <a:r>
              <a:rPr lang="en-US" altLang="zh-TW" sz="1100" dirty="0">
                <a:solidFill>
                  <a:srgbClr val="DB1DC4"/>
                </a:solidFill>
              </a:rPr>
              <a:t>0</a:t>
            </a:r>
            <a:endParaRPr lang="zh-TW" altLang="en-US" dirty="0">
              <a:solidFill>
                <a:srgbClr val="DB1DC4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589437" y="5295132"/>
            <a:ext cx="108000" cy="108012"/>
          </a:xfrm>
          <a:prstGeom prst="ellipse">
            <a:avLst/>
          </a:prstGeom>
          <a:solidFill>
            <a:srgbClr val="DB1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1" name="群組 70"/>
          <p:cNvGrpSpPr/>
          <p:nvPr/>
        </p:nvGrpSpPr>
        <p:grpSpPr>
          <a:xfrm>
            <a:off x="3149437" y="3279132"/>
            <a:ext cx="2988000" cy="369332"/>
            <a:chOff x="3149437" y="3279132"/>
            <a:chExt cx="2988000" cy="369332"/>
          </a:xfrm>
        </p:grpSpPr>
        <p:sp>
          <p:nvSpPr>
            <p:cNvPr id="14" name="橢圓 13"/>
            <p:cNvSpPr/>
            <p:nvPr/>
          </p:nvSpPr>
          <p:spPr>
            <a:xfrm>
              <a:off x="3149437" y="3495132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3509437" y="3495132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3869437" y="3495132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4409437" y="3495132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4769437" y="3495132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5129437" y="3495132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5489589" y="3495132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6029437" y="3495132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977437" y="327913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5597437" y="3279132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dirty="0"/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3257437" y="3549138"/>
            <a:ext cx="1512000" cy="0"/>
            <a:chOff x="3708000" y="4590006"/>
            <a:chExt cx="1512000" cy="0"/>
          </a:xfrm>
        </p:grpSpPr>
        <p:cxnSp>
          <p:nvCxnSpPr>
            <p:cNvPr id="27" name="直線接點 26"/>
            <p:cNvCxnSpPr>
              <a:stCxn id="14" idx="6"/>
              <a:endCxn id="15" idx="2"/>
            </p:cNvCxnSpPr>
            <p:nvPr/>
          </p:nvCxnSpPr>
          <p:spPr>
            <a:xfrm>
              <a:off x="3708000" y="4590006"/>
              <a:ext cx="2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5" idx="6"/>
              <a:endCxn id="18" idx="2"/>
            </p:cNvCxnSpPr>
            <p:nvPr/>
          </p:nvCxnSpPr>
          <p:spPr>
            <a:xfrm>
              <a:off x="4068000" y="4590006"/>
              <a:ext cx="2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9" idx="6"/>
              <a:endCxn id="20" idx="2"/>
            </p:cNvCxnSpPr>
            <p:nvPr/>
          </p:nvCxnSpPr>
          <p:spPr>
            <a:xfrm>
              <a:off x="4968000" y="4590006"/>
              <a:ext cx="25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群組 68"/>
          <p:cNvGrpSpPr/>
          <p:nvPr/>
        </p:nvGrpSpPr>
        <p:grpSpPr>
          <a:xfrm>
            <a:off x="3181491" y="2817631"/>
            <a:ext cx="1641948" cy="621326"/>
            <a:chOff x="3181491" y="2817631"/>
            <a:chExt cx="1641948" cy="621326"/>
          </a:xfrm>
        </p:grpSpPr>
        <p:sp>
          <p:nvSpPr>
            <p:cNvPr id="34" name="右大括弧 33"/>
            <p:cNvSpPr/>
            <p:nvPr/>
          </p:nvSpPr>
          <p:spPr>
            <a:xfrm rot="16200000">
              <a:off x="3837092" y="2452611"/>
              <a:ext cx="330745" cy="164194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797119" y="2817631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P</a:t>
              </a:r>
              <a:r>
                <a:rPr lang="en-US" altLang="zh-TW" sz="1400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k</a:t>
              </a:r>
              <a:endPara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3177897" y="2515640"/>
            <a:ext cx="2959541" cy="948157"/>
            <a:chOff x="3177897" y="2515640"/>
            <a:chExt cx="2959541" cy="948157"/>
          </a:xfrm>
        </p:grpSpPr>
        <p:sp>
          <p:nvSpPr>
            <p:cNvPr id="36" name="右大括弧 35"/>
            <p:cNvSpPr/>
            <p:nvPr/>
          </p:nvSpPr>
          <p:spPr>
            <a:xfrm rot="16200000">
              <a:off x="4335858" y="1662217"/>
              <a:ext cx="643619" cy="2959541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326486" y="2515640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chemeClr val="accent6">
                      <a:lumMod val="75000"/>
                    </a:schemeClr>
                  </a:solidFill>
                </a:rPr>
                <a:t>sk+1</a:t>
              </a:r>
              <a:endParaRPr lang="zh-TW" alt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cxnSp>
        <p:nvCxnSpPr>
          <p:cNvPr id="40" name="直線接點 39"/>
          <p:cNvCxnSpPr>
            <a:stCxn id="14" idx="4"/>
            <a:endCxn id="12" idx="0"/>
          </p:cNvCxnSpPr>
          <p:nvPr/>
        </p:nvCxnSpPr>
        <p:spPr>
          <a:xfrm>
            <a:off x="3203437" y="3603144"/>
            <a:ext cx="1440000" cy="1691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群組 62"/>
          <p:cNvGrpSpPr/>
          <p:nvPr/>
        </p:nvGrpSpPr>
        <p:grpSpPr>
          <a:xfrm>
            <a:off x="3563437" y="3603144"/>
            <a:ext cx="2520000" cy="1691988"/>
            <a:chOff x="4014000" y="4644012"/>
            <a:chExt cx="2520000" cy="1691988"/>
          </a:xfrm>
        </p:grpSpPr>
        <p:cxnSp>
          <p:nvCxnSpPr>
            <p:cNvPr id="42" name="直線接點 41"/>
            <p:cNvCxnSpPr>
              <a:stCxn id="15" idx="4"/>
              <a:endCxn id="12" idx="0"/>
            </p:cNvCxnSpPr>
            <p:nvPr/>
          </p:nvCxnSpPr>
          <p:spPr>
            <a:xfrm>
              <a:off x="4014000" y="4644012"/>
              <a:ext cx="108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18" idx="4"/>
              <a:endCxn id="12" idx="0"/>
            </p:cNvCxnSpPr>
            <p:nvPr/>
          </p:nvCxnSpPr>
          <p:spPr>
            <a:xfrm>
              <a:off x="4374000" y="4644012"/>
              <a:ext cx="72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19" idx="4"/>
              <a:endCxn id="12" idx="0"/>
            </p:cNvCxnSpPr>
            <p:nvPr/>
          </p:nvCxnSpPr>
          <p:spPr>
            <a:xfrm>
              <a:off x="4914000" y="4644012"/>
              <a:ext cx="18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20" idx="4"/>
              <a:endCxn id="12" idx="0"/>
            </p:cNvCxnSpPr>
            <p:nvPr/>
          </p:nvCxnSpPr>
          <p:spPr>
            <a:xfrm flipH="1">
              <a:off x="5094000" y="4644012"/>
              <a:ext cx="18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21" idx="4"/>
              <a:endCxn id="12" idx="0"/>
            </p:cNvCxnSpPr>
            <p:nvPr/>
          </p:nvCxnSpPr>
          <p:spPr>
            <a:xfrm flipH="1">
              <a:off x="5094000" y="4644012"/>
              <a:ext cx="54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22" idx="4"/>
            </p:cNvCxnSpPr>
            <p:nvPr/>
          </p:nvCxnSpPr>
          <p:spPr>
            <a:xfrm flipH="1">
              <a:off x="5104366" y="4644012"/>
              <a:ext cx="889786" cy="168020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23" idx="4"/>
              <a:endCxn id="12" idx="0"/>
            </p:cNvCxnSpPr>
            <p:nvPr/>
          </p:nvCxnSpPr>
          <p:spPr>
            <a:xfrm flipH="1">
              <a:off x="5094000" y="4644012"/>
              <a:ext cx="144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矩形 65"/>
          <p:cNvSpPr/>
          <p:nvPr/>
        </p:nvSpPr>
        <p:spPr>
          <a:xfrm>
            <a:off x="1213778" y="5164472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DB1DC4"/>
                </a:solidFill>
              </a:rPr>
              <a:t>K</a:t>
            </a:r>
            <a:r>
              <a:rPr lang="en-US" altLang="zh-TW" sz="1400" dirty="0" smtClean="0">
                <a:solidFill>
                  <a:srgbClr val="DB1DC4"/>
                </a:solidFill>
              </a:rPr>
              <a:t>1</a:t>
            </a:r>
            <a:endParaRPr lang="zh-TW" altLang="en-US" dirty="0">
              <a:solidFill>
                <a:srgbClr val="DB1DC4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636381" y="4264472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S</a:t>
            </a:r>
            <a:r>
              <a:rPr lang="en-US" altLang="zh-TW" sz="1400" dirty="0">
                <a:solidFill>
                  <a:srgbClr val="00B050"/>
                </a:solidFill>
              </a:rPr>
              <a:t>k</a:t>
            </a:r>
            <a:r>
              <a:rPr lang="en-US" altLang="zh-TW" dirty="0">
                <a:solidFill>
                  <a:srgbClr val="00B050"/>
                </a:solidFill>
              </a:rPr>
              <a:t>|K</a:t>
            </a:r>
            <a:r>
              <a:rPr lang="en-US" altLang="zh-TW" sz="1400" dirty="0">
                <a:solidFill>
                  <a:srgbClr val="00B050"/>
                </a:solidFill>
              </a:rPr>
              <a:t>1,sk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679115" y="4147445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</a:t>
            </a:r>
            <a:r>
              <a:rPr lang="en-US" altLang="zh-TW" dirty="0">
                <a:solidFill>
                  <a:srgbClr val="FF0000"/>
                </a:solidFill>
              </a:rPr>
              <a:t>k+1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pSp>
        <p:nvGrpSpPr>
          <p:cNvPr id="72" name="群組 71"/>
          <p:cNvGrpSpPr/>
          <p:nvPr/>
        </p:nvGrpSpPr>
        <p:grpSpPr>
          <a:xfrm>
            <a:off x="3257437" y="3549138"/>
            <a:ext cx="1512000" cy="0"/>
            <a:chOff x="3708000" y="4590006"/>
            <a:chExt cx="1512000" cy="0"/>
          </a:xfrm>
        </p:grpSpPr>
        <p:cxnSp>
          <p:nvCxnSpPr>
            <p:cNvPr id="73" name="直線接點 72"/>
            <p:cNvCxnSpPr/>
            <p:nvPr/>
          </p:nvCxnSpPr>
          <p:spPr>
            <a:xfrm>
              <a:off x="3708000" y="4590006"/>
              <a:ext cx="25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>
              <a:off x="4068000" y="4590006"/>
              <a:ext cx="25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>
              <a:off x="4968000" y="4590006"/>
              <a:ext cx="252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矩形 75"/>
              <p:cNvSpPr/>
              <p:nvPr/>
            </p:nvSpPr>
            <p:spPr>
              <a:xfrm>
                <a:off x="540000" y="5949280"/>
                <a:ext cx="70367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Hence, </a:t>
                </a:r>
                <a:r>
                  <a:rPr lang="en-US" altLang="zh-TW" dirty="0" err="1" smtClean="0"/>
                  <a:t>K</a:t>
                </a:r>
                <a:r>
                  <a:rPr lang="en-US" altLang="zh-TW" sz="1400" dirty="0" err="1" smtClean="0"/>
                  <a:t>n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dirty="0" err="1" smtClean="0"/>
                  <a:t>sS</a:t>
                </a:r>
                <a:r>
                  <a:rPr lang="en-US" altLang="zh-TW" sz="1400" dirty="0" err="1" smtClean="0"/>
                  <a:t>k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dirty="0"/>
                  <a:t>(</a:t>
                </a:r>
                <a:r>
                  <a:rPr lang="en-US" altLang="zh-TW" dirty="0" smtClean="0"/>
                  <a:t>p-s)P</a:t>
                </a:r>
                <a:r>
                  <a:rPr lang="en-US" altLang="zh-TW" sz="1400" dirty="0" smtClean="0"/>
                  <a:t>k+1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dirty="0"/>
                  <a:t>P</a:t>
                </a:r>
                <a:r>
                  <a:rPr lang="en-US" altLang="zh-TW" sz="1400" dirty="0"/>
                  <a:t>t+1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6" name="矩形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949280"/>
                <a:ext cx="7036739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80" t="-9836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2" grpId="0" animBg="1"/>
      <p:bldP spid="66" grpId="0"/>
      <p:bldP spid="68" grpId="0"/>
      <p:bldP spid="70" grpId="0"/>
      <p:bldP spid="7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0000" y="1948770"/>
                <a:ext cx="80279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By Lemma 2.3, </a:t>
                </a:r>
                <a:r>
                  <a:rPr lang="en-US" altLang="zh-TW" sz="2000" dirty="0"/>
                  <a:t>K</a:t>
                </a:r>
                <a:r>
                  <a:rPr lang="en-US" altLang="zh-TW" sz="1200" dirty="0" smtClean="0"/>
                  <a:t>m</a:t>
                </a:r>
                <a:r>
                  <a:rPr lang="en-US" altLang="zh-TW" sz="2000" dirty="0"/>
                  <a:t>=</a:t>
                </a:r>
                <a:r>
                  <a:rPr lang="en-US" altLang="zh-TW" sz="2000" dirty="0" err="1"/>
                  <a:t>m</a:t>
                </a:r>
                <a:r>
                  <a:rPr lang="en-US" altLang="zh-TW" sz="2000" dirty="0" err="1" smtClean="0"/>
                  <a:t>P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05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050">
                            <a:latin typeface="Cambria Math"/>
                          </a:rPr>
                          <m:t>𝑚</m:t>
                        </m:r>
                        <m:r>
                          <a:rPr lang="en-US" altLang="zh-TW" sz="105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altLang="zh-TW" sz="105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948770"/>
                <a:ext cx="8027992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35" t="-10769" b="-2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40000" y="2348880"/>
                <a:ext cx="7920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By </a:t>
                </a:r>
                <a:r>
                  <a:rPr lang="en-US" altLang="zh-TW" sz="2000" dirty="0"/>
                  <a:t>Proposition 2.1 and Lemma 2.4, </a:t>
                </a:r>
                <a:r>
                  <a:rPr lang="en-US" altLang="zh-TW" sz="2000" dirty="0" smtClean="0"/>
                  <a:t>K</a:t>
                </a:r>
                <a:r>
                  <a:rPr lang="en-US" altLang="zh-TW" sz="1600" dirty="0" smtClean="0"/>
                  <a:t>sk+1</a:t>
                </a:r>
                <a:r>
                  <a:rPr lang="en-US" altLang="zh-TW" sz="2000" dirty="0" smtClean="0"/>
                  <a:t>=</a:t>
                </a:r>
                <a:r>
                  <a:rPr lang="en-US" altLang="zh-TW" sz="2000" dirty="0" err="1" smtClean="0"/>
                  <a:t>mP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05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050">
                            <a:latin typeface="Cambria Math"/>
                          </a:rPr>
                          <m:t>𝑘</m:t>
                        </m:r>
                        <m:r>
                          <a:rPr lang="en-US" altLang="zh-TW" sz="1050">
                            <a:latin typeface="Cambria Math"/>
                          </a:rPr>
                          <m:t>−(</m:t>
                        </m:r>
                        <m:r>
                          <a:rPr lang="en-US" altLang="zh-TW" sz="1050">
                            <a:latin typeface="Cambria Math"/>
                          </a:rPr>
                          <m:t>𝑚</m:t>
                        </m:r>
                        <m:r>
                          <a:rPr lang="en-US" altLang="zh-TW" sz="105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altLang="zh-TW" sz="105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2000" dirty="0"/>
                  <a:t> 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(p-</a:t>
                </a:r>
                <a:r>
                  <a:rPr lang="en-US" altLang="zh-TW" sz="2000" dirty="0" err="1"/>
                  <a:t>ms</a:t>
                </a:r>
                <a:r>
                  <a:rPr lang="en-US" altLang="zh-TW" sz="2000" dirty="0"/>
                  <a:t>-m)P</a:t>
                </a:r>
                <a:r>
                  <a:rPr lang="en-US" altLang="zh-TW" sz="1600" dirty="0"/>
                  <a:t>k+1</a:t>
                </a:r>
                <a14:m>
                  <m:oMath xmlns:m="http://schemas.openxmlformats.org/officeDocument/2006/math">
                    <m:r>
                      <a:rPr lang="zh-TW" altLang="en-US" sz="2000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P</a:t>
                </a:r>
                <a:r>
                  <a:rPr lang="en-US" altLang="zh-TW" sz="1600" dirty="0"/>
                  <a:t>t+1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348880"/>
                <a:ext cx="7920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47" t="-10606"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圓角化對角線角落矩形 10"/>
          <p:cNvSpPr/>
          <p:nvPr/>
        </p:nvSpPr>
        <p:spPr>
          <a:xfrm>
            <a:off x="360000" y="540000"/>
            <a:ext cx="2319115" cy="5400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Case 1. </a:t>
            </a:r>
            <a:r>
              <a:rPr lang="en-US" altLang="zh-TW" sz="2400" i="1" dirty="0"/>
              <a:t>m </a:t>
            </a:r>
            <a:r>
              <a:rPr lang="en-US" altLang="zh-TW" sz="2400" dirty="0"/>
              <a:t>is odd.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40000" y="1516735"/>
                <a:ext cx="7920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err="1" smtClean="0"/>
                  <a:t>K</a:t>
                </a:r>
                <a:r>
                  <a:rPr lang="en-US" altLang="zh-TW" sz="1200" dirty="0" err="1" smtClean="0"/>
                  <a:t>n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= K</a:t>
                </a:r>
                <a:r>
                  <a:rPr lang="en-US" altLang="zh-TW" sz="1200" dirty="0"/>
                  <a:t>m+sk+1</a:t>
                </a:r>
                <a:r>
                  <a:rPr lang="en-US" altLang="zh-TW" sz="2000" dirty="0"/>
                  <a:t> = K</a:t>
                </a:r>
                <a:r>
                  <a:rPr lang="en-US" altLang="zh-TW" sz="1200" dirty="0"/>
                  <a:t>m</a:t>
                </a:r>
                <a14:m>
                  <m:oMath xmlns:m="http://schemas.openxmlformats.org/officeDocument/2006/math">
                    <m:r>
                      <a:rPr lang="zh-TW" altLang="en-US" sz="2000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K</a:t>
                </a:r>
                <a:r>
                  <a:rPr lang="en-US" altLang="zh-TW" sz="1200" dirty="0"/>
                  <a:t>m,sk+1</a:t>
                </a:r>
                <a14:m>
                  <m:oMath xmlns:m="http://schemas.openxmlformats.org/officeDocument/2006/math">
                    <m:r>
                      <a:rPr lang="zh-TW" altLang="en-US" sz="2000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K</a:t>
                </a:r>
                <a:r>
                  <a:rPr lang="en-US" altLang="zh-TW" sz="1200" dirty="0"/>
                  <a:t>sk+1</a:t>
                </a:r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516735"/>
                <a:ext cx="7920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847" t="-7692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40000" y="5949280"/>
                <a:ext cx="70367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Hence, </a:t>
                </a:r>
                <a:r>
                  <a:rPr lang="en-US" altLang="zh-TW" dirty="0" err="1" smtClean="0"/>
                  <a:t>K</a:t>
                </a:r>
                <a:r>
                  <a:rPr lang="en-US" altLang="zh-TW" sz="1400" dirty="0" err="1" smtClean="0"/>
                  <a:t>n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dirty="0" err="1" smtClean="0"/>
                  <a:t>msS</a:t>
                </a:r>
                <a:r>
                  <a:rPr lang="en-US" altLang="zh-TW" sz="1400" dirty="0" err="1" smtClean="0"/>
                  <a:t>k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dirty="0"/>
                  <a:t>(</a:t>
                </a:r>
                <a:r>
                  <a:rPr lang="en-US" altLang="zh-TW" dirty="0" smtClean="0"/>
                  <a:t>p-</a:t>
                </a:r>
                <a:r>
                  <a:rPr lang="en-US" altLang="zh-TW" dirty="0" err="1" smtClean="0"/>
                  <a:t>ms</a:t>
                </a:r>
                <a:r>
                  <a:rPr lang="en-US" altLang="zh-TW" dirty="0" smtClean="0"/>
                  <a:t>)P</a:t>
                </a:r>
                <a:r>
                  <a:rPr lang="en-US" altLang="zh-TW" sz="1400" dirty="0" smtClean="0"/>
                  <a:t>k+1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dirty="0"/>
                  <a:t>P</a:t>
                </a:r>
                <a:r>
                  <a:rPr lang="en-US" altLang="zh-TW" sz="1400" dirty="0"/>
                  <a:t>t+1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949280"/>
                <a:ext cx="703673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80" t="-9836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1087115" y="3250663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altLang="zh-TW" sz="1400" dirty="0">
                <a:solidFill>
                  <a:schemeClr val="accent6">
                    <a:lumMod val="75000"/>
                  </a:schemeClr>
                </a:solidFill>
              </a:rPr>
              <a:t>sk+1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213778" y="5164472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DB1DC4"/>
                </a:solidFill>
              </a:rPr>
              <a:t>K</a:t>
            </a:r>
            <a:r>
              <a:rPr lang="en-US" altLang="zh-TW" sz="1400" dirty="0">
                <a:solidFill>
                  <a:srgbClr val="DB1DC4"/>
                </a:solidFill>
              </a:rPr>
              <a:t>m</a:t>
            </a:r>
            <a:endParaRPr lang="zh-TW" altLang="en-US" dirty="0">
              <a:solidFill>
                <a:srgbClr val="DB1DC4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81730" y="3962778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S</a:t>
            </a:r>
            <a:r>
              <a:rPr lang="en-US" altLang="zh-TW" sz="1400" dirty="0">
                <a:solidFill>
                  <a:srgbClr val="00B050"/>
                </a:solidFill>
              </a:rPr>
              <a:t>k</a:t>
            </a:r>
            <a:r>
              <a:rPr lang="en-US" altLang="zh-TW" dirty="0">
                <a:solidFill>
                  <a:srgbClr val="00B050"/>
                </a:solidFill>
              </a:rPr>
              <a:t>|K</a:t>
            </a:r>
            <a:r>
              <a:rPr lang="en-US" altLang="zh-TW" sz="1400" dirty="0">
                <a:solidFill>
                  <a:srgbClr val="00B050"/>
                </a:solidFill>
              </a:rPr>
              <a:t>1,sk</a:t>
            </a:r>
            <a:endParaRPr lang="zh-TW" altLang="en-US" dirty="0">
              <a:solidFill>
                <a:srgbClr val="00B050"/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3240000" y="5040000"/>
            <a:ext cx="2628000" cy="369332"/>
            <a:chOff x="3240000" y="5040000"/>
            <a:chExt cx="2628000" cy="369332"/>
          </a:xfrm>
        </p:grpSpPr>
        <p:sp>
          <p:nvSpPr>
            <p:cNvPr id="60" name="橢圓 59"/>
            <p:cNvSpPr/>
            <p:nvPr/>
          </p:nvSpPr>
          <p:spPr>
            <a:xfrm>
              <a:off x="324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/>
          </p:nvSpPr>
          <p:spPr>
            <a:xfrm>
              <a:off x="378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橢圓 68"/>
            <p:cNvSpPr/>
            <p:nvPr/>
          </p:nvSpPr>
          <p:spPr>
            <a:xfrm>
              <a:off x="432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橢圓 69"/>
            <p:cNvSpPr/>
            <p:nvPr/>
          </p:nvSpPr>
          <p:spPr>
            <a:xfrm>
              <a:off x="522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橢圓 70"/>
            <p:cNvSpPr/>
            <p:nvPr/>
          </p:nvSpPr>
          <p:spPr>
            <a:xfrm>
              <a:off x="576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4572000" y="504000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240000" y="3240000"/>
            <a:ext cx="2628000" cy="369332"/>
            <a:chOff x="3240000" y="3240000"/>
            <a:chExt cx="2628000" cy="369332"/>
          </a:xfrm>
        </p:grpSpPr>
        <p:sp>
          <p:nvSpPr>
            <p:cNvPr id="75" name="橢圓 74"/>
            <p:cNvSpPr/>
            <p:nvPr/>
          </p:nvSpPr>
          <p:spPr>
            <a:xfrm>
              <a:off x="324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橢圓 75"/>
            <p:cNvSpPr/>
            <p:nvPr/>
          </p:nvSpPr>
          <p:spPr>
            <a:xfrm>
              <a:off x="378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/>
            <p:cNvSpPr/>
            <p:nvPr/>
          </p:nvSpPr>
          <p:spPr>
            <a:xfrm>
              <a:off x="432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橢圓 77"/>
            <p:cNvSpPr/>
            <p:nvPr/>
          </p:nvSpPr>
          <p:spPr>
            <a:xfrm>
              <a:off x="522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橢圓 78"/>
            <p:cNvSpPr/>
            <p:nvPr/>
          </p:nvSpPr>
          <p:spPr>
            <a:xfrm>
              <a:off x="576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4572000" y="324000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dirty="0"/>
            </a:p>
          </p:txBody>
        </p:sp>
      </p:grpSp>
      <p:sp>
        <p:nvSpPr>
          <p:cNvPr id="82" name="橢圓 81"/>
          <p:cNvSpPr/>
          <p:nvPr/>
        </p:nvSpPr>
        <p:spPr>
          <a:xfrm>
            <a:off x="3240000" y="5255989"/>
            <a:ext cx="108000" cy="1080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橢圓 82"/>
          <p:cNvSpPr/>
          <p:nvPr/>
        </p:nvSpPr>
        <p:spPr>
          <a:xfrm>
            <a:off x="3780365" y="5256000"/>
            <a:ext cx="108000" cy="1080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3834000" y="2911318"/>
            <a:ext cx="1162510" cy="544682"/>
            <a:chOff x="3834000" y="2911318"/>
            <a:chExt cx="1162510" cy="544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矩形 98"/>
                <p:cNvSpPr/>
                <p:nvPr/>
              </p:nvSpPr>
              <p:spPr>
                <a:xfrm>
                  <a:off x="4268875" y="2911318"/>
                  <a:ext cx="7276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i="1" dirty="0" smtClean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−(</m:t>
                          </m:r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endParaRPr lang="zh-TW" alt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9" name="矩形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875" y="2911318"/>
                  <a:ext cx="727635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667" t="-11667" b="-23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弧形接點 100"/>
            <p:cNvCxnSpPr/>
            <p:nvPr/>
          </p:nvCxnSpPr>
          <p:spPr>
            <a:xfrm rot="5400000" flipH="1" flipV="1">
              <a:off x="3770992" y="3158992"/>
              <a:ext cx="360016" cy="234000"/>
            </a:xfrm>
            <a:prstGeom prst="curvedConnector3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矩形 48"/>
          <p:cNvSpPr/>
          <p:nvPr/>
        </p:nvSpPr>
        <p:spPr>
          <a:xfrm>
            <a:off x="1842589" y="391661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</a:t>
            </a:r>
            <a:r>
              <a:rPr lang="en-US" altLang="zh-TW" dirty="0">
                <a:solidFill>
                  <a:srgbClr val="FF0000"/>
                </a:solidFill>
              </a:rPr>
              <a:t>k+1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43" name="弧形接點 42"/>
          <p:cNvCxnSpPr/>
          <p:nvPr/>
        </p:nvCxnSpPr>
        <p:spPr>
          <a:xfrm rot="5400000" flipH="1" flipV="1">
            <a:off x="3778310" y="3150866"/>
            <a:ext cx="360016" cy="234000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群組 30"/>
          <p:cNvGrpSpPr/>
          <p:nvPr/>
        </p:nvGrpSpPr>
        <p:grpSpPr>
          <a:xfrm>
            <a:off x="3294000" y="3564012"/>
            <a:ext cx="2520000" cy="1691988"/>
            <a:chOff x="3294000" y="3564012"/>
            <a:chExt cx="2520000" cy="1691988"/>
          </a:xfrm>
        </p:grpSpPr>
        <p:cxnSp>
          <p:nvCxnSpPr>
            <p:cNvPr id="15" name="直線接點 14"/>
            <p:cNvCxnSpPr>
              <a:stCxn id="60" idx="0"/>
              <a:endCxn id="75" idx="4"/>
            </p:cNvCxnSpPr>
            <p:nvPr/>
          </p:nvCxnSpPr>
          <p:spPr>
            <a:xfrm flipV="1">
              <a:off x="3294000" y="3564012"/>
              <a:ext cx="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>
              <a:stCxn id="77" idx="4"/>
              <a:endCxn id="60" idx="0"/>
            </p:cNvCxnSpPr>
            <p:nvPr/>
          </p:nvCxnSpPr>
          <p:spPr>
            <a:xfrm flipH="1">
              <a:off x="3294000" y="3564012"/>
              <a:ext cx="108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>
              <a:stCxn id="78" idx="4"/>
              <a:endCxn id="60" idx="0"/>
            </p:cNvCxnSpPr>
            <p:nvPr/>
          </p:nvCxnSpPr>
          <p:spPr>
            <a:xfrm flipH="1">
              <a:off x="3294000" y="3564012"/>
              <a:ext cx="198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79" idx="4"/>
              <a:endCxn id="60" idx="0"/>
            </p:cNvCxnSpPr>
            <p:nvPr/>
          </p:nvCxnSpPr>
          <p:spPr>
            <a:xfrm flipH="1">
              <a:off x="3294000" y="3564012"/>
              <a:ext cx="252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矩形 95"/>
              <p:cNvSpPr/>
              <p:nvPr/>
            </p:nvSpPr>
            <p:spPr>
              <a:xfrm>
                <a:off x="6069406" y="5310006"/>
                <a:ext cx="524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i="1" dirty="0" smtClean="0">
                    <a:solidFill>
                      <a:schemeClr val="tx2">
                        <a:lumMod val="25000"/>
                        <a:lumOff val="75000"/>
                      </a:schemeClr>
                    </a:solidFill>
                  </a:rPr>
                  <a:t>P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000" i="1">
                            <a:solidFill>
                              <a:schemeClr val="tx2">
                                <a:lumMod val="25000"/>
                                <a:lumOff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000" i="1">
                            <a:solidFill>
                              <a:schemeClr val="tx2">
                                <a:lumMod val="25000"/>
                                <a:lumOff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altLang="zh-TW" sz="1000" i="1">
                            <a:solidFill>
                              <a:schemeClr val="tx2">
                                <a:lumMod val="25000"/>
                                <a:lumOff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altLang="zh-TW" sz="1000" i="1">
                            <a:solidFill>
                              <a:schemeClr val="tx2">
                                <a:lumMod val="25000"/>
                                <a:lumOff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6" name="矩形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406" y="5310006"/>
                <a:ext cx="52450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465" t="-11475" b="-21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矩形 87"/>
          <p:cNvSpPr/>
          <p:nvPr/>
        </p:nvSpPr>
        <p:spPr>
          <a:xfrm>
            <a:off x="1843200" y="4410006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7030A0"/>
                </a:solidFill>
              </a:rPr>
              <a:t>P</a:t>
            </a:r>
            <a:r>
              <a:rPr lang="en-US" altLang="zh-TW" dirty="0">
                <a:solidFill>
                  <a:srgbClr val="7030A0"/>
                </a:solidFill>
              </a:rPr>
              <a:t>k+1</a:t>
            </a:r>
            <a:endParaRPr lang="zh-TW" altLang="en-US" dirty="0">
              <a:solidFill>
                <a:srgbClr val="7030A0"/>
              </a:solidFill>
            </a:endParaRPr>
          </a:p>
        </p:txBody>
      </p:sp>
      <p:cxnSp>
        <p:nvCxnSpPr>
          <p:cNvPr id="91" name="弧形接點 90"/>
          <p:cNvCxnSpPr/>
          <p:nvPr/>
        </p:nvCxnSpPr>
        <p:spPr>
          <a:xfrm rot="5400000" flipH="1" flipV="1">
            <a:off x="5202357" y="3163650"/>
            <a:ext cx="360016" cy="234000"/>
          </a:xfrm>
          <a:prstGeom prst="curvedConnector3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群組 60"/>
          <p:cNvGrpSpPr/>
          <p:nvPr/>
        </p:nvGrpSpPr>
        <p:grpSpPr>
          <a:xfrm>
            <a:off x="3301318" y="5314113"/>
            <a:ext cx="2635842" cy="432301"/>
            <a:chOff x="3294000" y="5310000"/>
            <a:chExt cx="2635842" cy="432301"/>
          </a:xfrm>
        </p:grpSpPr>
        <p:cxnSp>
          <p:nvCxnSpPr>
            <p:cNvPr id="90" name="弧形接點 89"/>
            <p:cNvCxnSpPr/>
            <p:nvPr/>
          </p:nvCxnSpPr>
          <p:spPr>
            <a:xfrm rot="16200000" flipH="1">
              <a:off x="3706278" y="5491726"/>
              <a:ext cx="364175" cy="108731"/>
            </a:xfrm>
            <a:prstGeom prst="curvedConnector3">
              <a:avLst/>
            </a:prstGeom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弧形接點 92"/>
            <p:cNvCxnSpPr/>
            <p:nvPr/>
          </p:nvCxnSpPr>
          <p:spPr>
            <a:xfrm rot="16200000" flipH="1">
              <a:off x="4245912" y="5491725"/>
              <a:ext cx="364175" cy="108731"/>
            </a:xfrm>
            <a:prstGeom prst="curvedConnector3">
              <a:avLst/>
            </a:prstGeom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弧形接點 93"/>
            <p:cNvCxnSpPr/>
            <p:nvPr/>
          </p:nvCxnSpPr>
          <p:spPr>
            <a:xfrm rot="16200000" flipH="1">
              <a:off x="5145912" y="5491724"/>
              <a:ext cx="364175" cy="108731"/>
            </a:xfrm>
            <a:prstGeom prst="curvedConnector3">
              <a:avLst/>
            </a:prstGeom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弧形接點 94"/>
            <p:cNvCxnSpPr/>
            <p:nvPr/>
          </p:nvCxnSpPr>
          <p:spPr>
            <a:xfrm rot="16200000" flipH="1">
              <a:off x="5693389" y="5491726"/>
              <a:ext cx="364175" cy="108731"/>
            </a:xfrm>
            <a:prstGeom prst="curvedConnector3">
              <a:avLst/>
            </a:prstGeom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矩形 96"/>
            <p:cNvSpPr/>
            <p:nvPr/>
          </p:nvSpPr>
          <p:spPr>
            <a:xfrm>
              <a:off x="4663081" y="5310000"/>
              <a:ext cx="415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l-GR" altLang="zh-TW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dirty="0"/>
            </a:p>
          </p:txBody>
        </p:sp>
        <p:cxnSp>
          <p:nvCxnSpPr>
            <p:cNvPr id="81" name="弧形接點 80"/>
            <p:cNvCxnSpPr/>
            <p:nvPr/>
          </p:nvCxnSpPr>
          <p:spPr>
            <a:xfrm rot="16200000" flipH="1">
              <a:off x="3166278" y="5505848"/>
              <a:ext cx="364175" cy="108731"/>
            </a:xfrm>
            <a:prstGeom prst="curvedConnector3">
              <a:avLst/>
            </a:prstGeom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弧形接點 91"/>
          <p:cNvCxnSpPr/>
          <p:nvPr/>
        </p:nvCxnSpPr>
        <p:spPr>
          <a:xfrm rot="16200000" flipH="1">
            <a:off x="3706278" y="5504352"/>
            <a:ext cx="364175" cy="108731"/>
          </a:xfrm>
          <a:prstGeom prst="curvedConnector3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群組 32"/>
          <p:cNvGrpSpPr/>
          <p:nvPr/>
        </p:nvGrpSpPr>
        <p:grpSpPr>
          <a:xfrm>
            <a:off x="5265365" y="2915976"/>
            <a:ext cx="1162510" cy="544682"/>
            <a:chOff x="5275404" y="2911318"/>
            <a:chExt cx="1162510" cy="544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矩形 99"/>
                <p:cNvSpPr/>
                <p:nvPr/>
              </p:nvSpPr>
              <p:spPr>
                <a:xfrm>
                  <a:off x="5710279" y="2911318"/>
                  <a:ext cx="7276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i="1" dirty="0" smtClean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−(</m:t>
                          </m:r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altLang="zh-TW" sz="10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endParaRPr lang="zh-TW" alt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矩形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0279" y="2911318"/>
                  <a:ext cx="72763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723" t="-11475" b="-213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3" name="弧形接點 102"/>
            <p:cNvCxnSpPr/>
            <p:nvPr/>
          </p:nvCxnSpPr>
          <p:spPr>
            <a:xfrm rot="5400000" flipH="1" flipV="1">
              <a:off x="5212396" y="3158992"/>
              <a:ext cx="360016" cy="234000"/>
            </a:xfrm>
            <a:prstGeom prst="curvedConnector3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直線接點 34"/>
          <p:cNvCxnSpPr>
            <a:stCxn id="62" idx="0"/>
            <a:endCxn id="78" idx="4"/>
          </p:cNvCxnSpPr>
          <p:nvPr/>
        </p:nvCxnSpPr>
        <p:spPr>
          <a:xfrm flipV="1">
            <a:off x="3834000" y="3564012"/>
            <a:ext cx="1440000" cy="16919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群組 55"/>
          <p:cNvGrpSpPr/>
          <p:nvPr/>
        </p:nvGrpSpPr>
        <p:grpSpPr>
          <a:xfrm>
            <a:off x="3294000" y="3564012"/>
            <a:ext cx="2520000" cy="1691988"/>
            <a:chOff x="3294000" y="3564012"/>
            <a:chExt cx="2520000" cy="1691988"/>
          </a:xfrm>
        </p:grpSpPr>
        <p:cxnSp>
          <p:nvCxnSpPr>
            <p:cNvPr id="104" name="直線接點 103"/>
            <p:cNvCxnSpPr>
              <a:stCxn id="62" idx="0"/>
              <a:endCxn id="79" idx="4"/>
            </p:cNvCxnSpPr>
            <p:nvPr/>
          </p:nvCxnSpPr>
          <p:spPr>
            <a:xfrm flipV="1">
              <a:off x="3834000" y="3564012"/>
              <a:ext cx="1980000" cy="1691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stCxn id="62" idx="0"/>
              <a:endCxn id="77" idx="4"/>
            </p:cNvCxnSpPr>
            <p:nvPr/>
          </p:nvCxnSpPr>
          <p:spPr>
            <a:xfrm flipV="1">
              <a:off x="3834000" y="3564012"/>
              <a:ext cx="540000" cy="1691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62" idx="0"/>
              <a:endCxn id="76" idx="4"/>
            </p:cNvCxnSpPr>
            <p:nvPr/>
          </p:nvCxnSpPr>
          <p:spPr>
            <a:xfrm flipV="1">
              <a:off x="3834000" y="3564012"/>
              <a:ext cx="0" cy="1691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接點 106"/>
            <p:cNvCxnSpPr>
              <a:stCxn id="62" idx="0"/>
              <a:endCxn id="75" idx="4"/>
            </p:cNvCxnSpPr>
            <p:nvPr/>
          </p:nvCxnSpPr>
          <p:spPr>
            <a:xfrm flipH="1" flipV="1">
              <a:off x="3294000" y="3564012"/>
              <a:ext cx="540000" cy="1691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矩形 107"/>
          <p:cNvSpPr/>
          <p:nvPr/>
        </p:nvSpPr>
        <p:spPr>
          <a:xfrm>
            <a:off x="6314400" y="4456172"/>
            <a:ext cx="92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S</a:t>
            </a:r>
            <a:r>
              <a:rPr lang="en-US" altLang="zh-TW" sz="1400" dirty="0">
                <a:solidFill>
                  <a:srgbClr val="00B0F0"/>
                </a:solidFill>
              </a:rPr>
              <a:t>k</a:t>
            </a:r>
            <a:r>
              <a:rPr lang="en-US" altLang="zh-TW" dirty="0">
                <a:solidFill>
                  <a:srgbClr val="00B0F0"/>
                </a:solidFill>
              </a:rPr>
              <a:t>|K</a:t>
            </a:r>
            <a:r>
              <a:rPr lang="en-US" altLang="zh-TW" sz="1400" dirty="0">
                <a:solidFill>
                  <a:srgbClr val="00B0F0"/>
                </a:solidFill>
              </a:rPr>
              <a:t>1,sk</a:t>
            </a:r>
            <a:endParaRPr lang="zh-TW" altLang="en-US" dirty="0">
              <a:solidFill>
                <a:srgbClr val="00B0F0"/>
              </a:solidFill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4635286" y="588149"/>
            <a:ext cx="3996144" cy="1623235"/>
            <a:chOff x="5078579" y="483752"/>
            <a:chExt cx="3996144" cy="16232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矩形 117"/>
                <p:cNvSpPr/>
                <p:nvPr/>
              </p:nvSpPr>
              <p:spPr>
                <a:xfrm>
                  <a:off x="5124014" y="1015213"/>
                  <a:ext cx="3950709" cy="10917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i="1" dirty="0" smtClean="0"/>
                    <a:t>For a positive odd integer n with n</a:t>
                  </a:r>
                  <a:r>
                    <a:rPr lang="en-US" altLang="zh-TW" sz="16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 ≥ </a:t>
                  </a:r>
                  <a:r>
                    <a:rPr lang="en-US" altLang="zh-TW" sz="1600" i="1" dirty="0" smtClean="0"/>
                    <a:t>3</a:t>
                  </a:r>
                  <a:r>
                    <a:rPr lang="en-US" altLang="zh-TW" sz="1600" i="1" dirty="0"/>
                    <a:t>, the complete graph </a:t>
                  </a:r>
                  <a:r>
                    <a:rPr lang="en-US" altLang="zh-TW" sz="1600" i="1" dirty="0" err="1"/>
                    <a:t>K</a:t>
                  </a:r>
                  <a:r>
                    <a:rPr lang="en-US" altLang="zh-TW" sz="1200" i="1" dirty="0" err="1"/>
                    <a:t>n</a:t>
                  </a:r>
                  <a:r>
                    <a:rPr lang="en-US" altLang="zh-TW" sz="1600" i="1" dirty="0"/>
                    <a:t> can be </a:t>
                  </a:r>
                  <a:r>
                    <a:rPr lang="en-US" altLang="zh-TW" sz="1600" i="1" dirty="0" smtClean="0"/>
                    <a:t>decomposed </a:t>
                  </a:r>
                  <a:r>
                    <a:rPr lang="en-US" altLang="zh-TW" sz="1600" i="1" dirty="0"/>
                    <a:t>into n copies </a:t>
                  </a:r>
                  <a:r>
                    <a:rPr lang="en-US" altLang="zh-TW" sz="1600" dirty="0"/>
                    <a:t>of </a:t>
                  </a:r>
                  <a:r>
                    <a:rPr lang="en-US" altLang="zh-TW" sz="1600" dirty="0" smtClean="0"/>
                    <a:t>P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9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sz="900" b="0" i="0" smtClean="0">
                              <a:latin typeface="Cambria Math"/>
                            </a:rPr>
                            <m:t>n</m:t>
                          </m:r>
                          <m:r>
                            <a:rPr lang="en-US" altLang="zh-TW" sz="900" b="0" i="0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r>
                            <a:rPr lang="en-US" altLang="zh-TW" sz="900" b="0" i="0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1600" dirty="0" smtClean="0"/>
                    <a:t> </a:t>
                  </a:r>
                  <a:r>
                    <a:rPr lang="en-US" altLang="zh-TW" sz="1600" dirty="0"/>
                    <a:t>whose origins are distinct to each other.</a:t>
                  </a:r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118" name="矩形 1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014" y="1015213"/>
                  <a:ext cx="3950709" cy="109177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926" t="-2235" r="-309" b="-446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Rectangle 4"/>
            <p:cNvSpPr>
              <a:spLocks noChangeArrowheads="1"/>
            </p:cNvSpPr>
            <p:nvPr/>
          </p:nvSpPr>
          <p:spPr bwMode="auto">
            <a:xfrm>
              <a:off x="5153203" y="632086"/>
              <a:ext cx="1372865" cy="40781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dirty="0" smtClean="0"/>
                <a:t>Lemma 2.3.</a:t>
              </a:r>
              <a:endParaRPr lang="en-US" altLang="zh-TW" b="0" dirty="0">
                <a:effectLst/>
                <a:latin typeface="Arial" charset="0"/>
              </a:endParaRPr>
            </a:p>
          </p:txBody>
        </p:sp>
        <p:sp>
          <p:nvSpPr>
            <p:cNvPr id="120" name="圓角矩形 119"/>
            <p:cNvSpPr/>
            <p:nvPr/>
          </p:nvSpPr>
          <p:spPr>
            <a:xfrm>
              <a:off x="5078579" y="483752"/>
              <a:ext cx="3885909" cy="162323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1" name="群組 120"/>
          <p:cNvGrpSpPr/>
          <p:nvPr/>
        </p:nvGrpSpPr>
        <p:grpSpPr>
          <a:xfrm>
            <a:off x="4058369" y="625122"/>
            <a:ext cx="4645533" cy="1605720"/>
            <a:chOff x="4680000" y="539999"/>
            <a:chExt cx="4645533" cy="1605720"/>
          </a:xfrm>
        </p:grpSpPr>
        <p:sp>
          <p:nvSpPr>
            <p:cNvPr id="122" name="Rectangle 4"/>
            <p:cNvSpPr>
              <a:spLocks noChangeArrowheads="1"/>
            </p:cNvSpPr>
            <p:nvPr/>
          </p:nvSpPr>
          <p:spPr bwMode="auto">
            <a:xfrm>
              <a:off x="4827976" y="630215"/>
              <a:ext cx="1371513" cy="3595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dirty="0" smtClean="0"/>
                <a:t>Lemma 2.4.</a:t>
              </a:r>
              <a:endParaRPr lang="en-US" altLang="zh-TW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矩形 122"/>
                <p:cNvSpPr/>
                <p:nvPr/>
              </p:nvSpPr>
              <p:spPr>
                <a:xfrm>
                  <a:off x="4779224" y="949173"/>
                  <a:ext cx="4546309" cy="11965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i="1" dirty="0" smtClean="0"/>
                    <a:t>Let k, m, p, and s be positive integers and let t be a nonnegative integer </a:t>
                  </a:r>
                  <a:r>
                    <a:rPr lang="en-US" altLang="zh-TW" sz="1600" i="1" dirty="0"/>
                    <a:t>with </a:t>
                  </a:r>
                  <a:r>
                    <a:rPr lang="en-US" altLang="zh-TW" sz="1600" i="1" dirty="0" smtClean="0"/>
                    <a:t>max{</a:t>
                  </a:r>
                  <a:r>
                    <a:rPr lang="en-US" altLang="zh-TW" sz="1600" i="1" dirty="0" err="1" smtClean="0"/>
                    <a:t>m,t</a:t>
                  </a:r>
                  <a:r>
                    <a:rPr lang="en-US" altLang="zh-TW" sz="1600" i="1" dirty="0" smtClean="0"/>
                    <a:t>} </a:t>
                  </a:r>
                  <a:r>
                    <a:rPr lang="en-US" altLang="zh-TW" sz="16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≤ </a:t>
                  </a:r>
                  <a:r>
                    <a:rPr lang="en-US" altLang="zh-TW" sz="1600" i="1" dirty="0" smtClean="0"/>
                    <a:t>k-1.</a:t>
                  </a:r>
                </a:p>
                <a:p>
                  <a:r>
                    <a:rPr lang="en-US" altLang="zh-TW" sz="1600" i="1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𝑝𝑘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/>
                            </a:rPr>
                            <m:t>𝑠𝑘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𝑠𝑘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+1)</m:t>
                      </m:r>
                    </m:oMath>
                  </a14:m>
                  <a:r>
                    <a:rPr lang="en-US" altLang="zh-TW" sz="1600" i="1" dirty="0"/>
                    <a:t> </a:t>
                  </a:r>
                  <a:r>
                    <a:rPr lang="en-US" altLang="zh-TW" sz="1600" i="1" dirty="0" smtClean="0"/>
                    <a:t>then</a:t>
                  </a:r>
                </a:p>
                <a:p>
                  <a:r>
                    <a:rPr lang="en-US" altLang="zh-TW" sz="1600" i="1" dirty="0" smtClean="0"/>
                    <a:t>p-(</a:t>
                  </a:r>
                  <a:r>
                    <a:rPr lang="en-US" altLang="zh-TW" sz="1600" i="1" dirty="0"/>
                    <a:t>s+1)m &gt; 0.</a:t>
                  </a:r>
                  <a:endParaRPr lang="zh-TW" altLang="en-US" sz="1600" i="1" dirty="0"/>
                </a:p>
              </p:txBody>
            </p:sp>
          </mc:Choice>
          <mc:Fallback xmlns="">
            <p:sp>
              <p:nvSpPr>
                <p:cNvPr id="123" name="矩形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224" y="949173"/>
                  <a:ext cx="4546309" cy="119654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670" t="-2041" b="-561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圓角矩形 123"/>
            <p:cNvSpPr/>
            <p:nvPr/>
          </p:nvSpPr>
          <p:spPr>
            <a:xfrm>
              <a:off x="4680000" y="539999"/>
              <a:ext cx="4464000" cy="160571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5" name="矩形 64"/>
          <p:cNvSpPr/>
          <p:nvPr/>
        </p:nvSpPr>
        <p:spPr>
          <a:xfrm>
            <a:off x="540000" y="1144302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i="1" dirty="0"/>
              <a:t>m</a:t>
            </a:r>
            <a:r>
              <a:rPr lang="en-US" altLang="zh-TW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≥ </a:t>
            </a:r>
            <a:r>
              <a:rPr lang="en-US" altLang="zh-TW" dirty="0" smtClean="0"/>
              <a:t>3. </a:t>
            </a:r>
            <a:endParaRPr lang="zh-TW" altLang="en-US" dirty="0"/>
          </a:p>
        </p:txBody>
      </p:sp>
      <p:cxnSp>
        <p:nvCxnSpPr>
          <p:cNvPr id="125" name="弧形接點 124"/>
          <p:cNvCxnSpPr/>
          <p:nvPr/>
        </p:nvCxnSpPr>
        <p:spPr>
          <a:xfrm rot="16200000" flipH="1">
            <a:off x="3173596" y="5509961"/>
            <a:ext cx="364175" cy="108731"/>
          </a:xfrm>
          <a:prstGeom prst="curvedConnector3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接點 125"/>
          <p:cNvCxnSpPr/>
          <p:nvPr/>
        </p:nvCxnSpPr>
        <p:spPr>
          <a:xfrm flipV="1">
            <a:off x="3294000" y="3550696"/>
            <a:ext cx="540000" cy="16919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/>
          <p:nvPr/>
        </p:nvCxnSpPr>
        <p:spPr>
          <a:xfrm flipV="1">
            <a:off x="3294365" y="3562480"/>
            <a:ext cx="540000" cy="16919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弧形接點 127"/>
          <p:cNvCxnSpPr/>
          <p:nvPr/>
        </p:nvCxnSpPr>
        <p:spPr>
          <a:xfrm rot="16200000" flipH="1">
            <a:off x="3173596" y="5504352"/>
            <a:ext cx="364175" cy="108731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群組 128"/>
          <p:cNvGrpSpPr/>
          <p:nvPr/>
        </p:nvGrpSpPr>
        <p:grpSpPr>
          <a:xfrm>
            <a:off x="3958318" y="330681"/>
            <a:ext cx="4536505" cy="1900160"/>
            <a:chOff x="395535" y="1484785"/>
            <a:chExt cx="4536505" cy="1900160"/>
          </a:xfrm>
        </p:grpSpPr>
        <p:sp>
          <p:nvSpPr>
            <p:cNvPr id="130" name="Rectangle 4"/>
            <p:cNvSpPr>
              <a:spLocks noChangeArrowheads="1"/>
            </p:cNvSpPr>
            <p:nvPr/>
          </p:nvSpPr>
          <p:spPr bwMode="auto">
            <a:xfrm>
              <a:off x="503439" y="1628800"/>
              <a:ext cx="1764306" cy="3682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dirty="0"/>
                <a:t>Proposition 2.1.</a:t>
              </a:r>
              <a:endParaRPr lang="en-US" altLang="zh-TW" b="0" dirty="0">
                <a:effectLst/>
                <a:latin typeface="Arial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429018" y="2061506"/>
              <a:ext cx="450302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/>
                <a:t>For positive integers </a:t>
              </a:r>
              <a:r>
                <a:rPr lang="el-GR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1600" dirty="0" smtClean="0"/>
                <a:t>, </a:t>
              </a:r>
              <a:r>
                <a:rPr lang="en-US" altLang="zh-TW" sz="1600" dirty="0"/>
                <a:t>n, and t, and any sequence </a:t>
              </a:r>
              <a:r>
                <a:rPr lang="en-US" altLang="zh-TW" sz="1600" dirty="0" smtClean="0"/>
                <a:t>m</a:t>
              </a:r>
              <a:r>
                <a:rPr lang="en-US" altLang="zh-TW" sz="900" dirty="0" smtClean="0"/>
                <a:t>1</a:t>
              </a:r>
              <a:r>
                <a:rPr lang="en-US" altLang="zh-TW" sz="1600" dirty="0" smtClean="0"/>
                <a:t>,m</a:t>
              </a:r>
              <a:r>
                <a:rPr lang="en-US" altLang="zh-TW" sz="900" dirty="0"/>
                <a:t>2</a:t>
              </a:r>
              <a:r>
                <a:rPr lang="en-US" altLang="zh-TW" sz="1600" i="1" dirty="0" smtClean="0"/>
                <a:t> </a:t>
              </a:r>
              <a:r>
                <a:rPr lang="en-US" altLang="zh-TW" sz="1600" i="1" dirty="0"/>
                <a:t>,</a:t>
              </a:r>
              <a:r>
                <a:rPr lang="el-GR" altLang="zh-TW" sz="1600" dirty="0"/>
                <a:t>…</a:t>
              </a:r>
              <a:r>
                <a:rPr lang="en-US" altLang="zh-TW" sz="1600" dirty="0"/>
                <a:t>, </a:t>
              </a:r>
              <a:r>
                <a:rPr lang="en-US" altLang="zh-TW" sz="1600" dirty="0" err="1" smtClean="0"/>
                <a:t>m</a:t>
              </a:r>
              <a:r>
                <a:rPr lang="en-US" altLang="zh-TW" sz="900" dirty="0" err="1"/>
                <a:t>t</a:t>
              </a:r>
              <a:r>
                <a:rPr lang="en-US" altLang="zh-TW" sz="1600" dirty="0" smtClean="0"/>
                <a:t> of </a:t>
              </a:r>
              <a:r>
                <a:rPr lang="en-US" altLang="zh-TW" sz="1600" dirty="0"/>
                <a:t>positive integers, the complete </a:t>
              </a:r>
              <a:r>
                <a:rPr lang="en-US" altLang="zh-TW" sz="1600" dirty="0" err="1"/>
                <a:t>multigraph</a:t>
              </a:r>
              <a:r>
                <a:rPr lang="en-US" altLang="zh-TW" sz="1600" dirty="0"/>
                <a:t> </a:t>
              </a:r>
              <a:r>
                <a:rPr lang="el-GR" altLang="zh-TW" sz="16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1600" dirty="0" err="1" smtClean="0"/>
                <a:t>K</a:t>
              </a:r>
              <a:r>
                <a:rPr lang="en-US" altLang="zh-TW" sz="1200" dirty="0" err="1"/>
                <a:t>n</a:t>
              </a:r>
              <a:r>
                <a:rPr lang="en-US" altLang="zh-TW" sz="1600" dirty="0" smtClean="0"/>
                <a:t> </a:t>
              </a:r>
              <a:r>
                <a:rPr lang="en-US" altLang="zh-TW" sz="1600" dirty="0"/>
                <a:t>can be decomposed into paths of </a:t>
              </a:r>
              <a:r>
                <a:rPr lang="en-US" altLang="zh-TW" sz="1600" dirty="0" smtClean="0"/>
                <a:t>lengths m</a:t>
              </a:r>
              <a:r>
                <a:rPr lang="en-US" altLang="zh-TW" sz="900" dirty="0"/>
                <a:t>1</a:t>
              </a:r>
              <a:r>
                <a:rPr lang="en-US" altLang="zh-TW" sz="1600" dirty="0" smtClean="0"/>
                <a:t>,m</a:t>
              </a:r>
              <a:r>
                <a:rPr lang="en-US" altLang="zh-TW" sz="900" dirty="0"/>
                <a:t>2</a:t>
              </a:r>
              <a:r>
                <a:rPr lang="en-US" altLang="zh-TW" sz="1600" i="1" dirty="0" smtClean="0"/>
                <a:t> </a:t>
              </a:r>
              <a:r>
                <a:rPr lang="en-US" altLang="zh-TW" sz="1600" i="1" dirty="0"/>
                <a:t>,</a:t>
              </a:r>
              <a:r>
                <a:rPr lang="el-GR" altLang="zh-TW" sz="1600" dirty="0"/>
                <a:t>…</a:t>
              </a:r>
              <a:r>
                <a:rPr lang="en-US" altLang="zh-TW" sz="1600" dirty="0"/>
                <a:t>, </a:t>
              </a:r>
              <a:r>
                <a:rPr lang="en-US" altLang="zh-TW" sz="1600" dirty="0" err="1" smtClean="0"/>
                <a:t>m</a:t>
              </a:r>
              <a:r>
                <a:rPr lang="en-US" altLang="zh-TW" sz="900" dirty="0" err="1"/>
                <a:t>t</a:t>
              </a:r>
              <a:r>
                <a:rPr lang="en-US" altLang="zh-TW" sz="1600" dirty="0" smtClean="0"/>
                <a:t> </a:t>
              </a:r>
              <a:r>
                <a:rPr lang="en-US" altLang="zh-TW" sz="1600" dirty="0"/>
                <a:t>if and only if </a:t>
              </a:r>
              <a:r>
                <a:rPr lang="en-US" altLang="zh-TW" sz="1600" dirty="0" smtClean="0"/>
                <a:t>m</a:t>
              </a:r>
              <a:r>
                <a:rPr lang="en-US" altLang="zh-TW" sz="900" dirty="0"/>
                <a:t>i</a:t>
              </a:r>
              <a:r>
                <a:rPr lang="en-US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≤ </a:t>
              </a:r>
              <a:r>
                <a:rPr lang="en-US" altLang="zh-TW" sz="1600" dirty="0" smtClean="0"/>
                <a:t>n-1 and m</a:t>
              </a:r>
              <a:r>
                <a:rPr lang="en-US" altLang="zh-TW" sz="900" dirty="0"/>
                <a:t>1</a:t>
              </a:r>
              <a:r>
                <a:rPr lang="en-US" altLang="zh-TW" sz="1600" dirty="0" smtClean="0"/>
                <a:t> </a:t>
              </a:r>
              <a:r>
                <a:rPr lang="en-US" altLang="zh-TW" sz="1600" dirty="0"/>
                <a:t>+ m</a:t>
              </a:r>
              <a:r>
                <a:rPr lang="en-US" altLang="zh-TW" sz="900" dirty="0"/>
                <a:t>2</a:t>
              </a:r>
              <a:r>
                <a:rPr lang="en-US" altLang="zh-TW" sz="1600" dirty="0"/>
                <a:t> </a:t>
              </a:r>
              <a:r>
                <a:rPr lang="en-US" altLang="zh-TW" sz="1600" dirty="0" smtClean="0"/>
                <a:t>+ </a:t>
              </a:r>
              <a:r>
                <a:rPr lang="el-GR" altLang="zh-TW" sz="1600" dirty="0" smtClean="0"/>
                <a:t>… </a:t>
              </a:r>
              <a:r>
                <a:rPr lang="en-US" altLang="zh-TW" sz="1600" dirty="0" smtClean="0"/>
                <a:t>+ </a:t>
              </a:r>
              <a:r>
                <a:rPr lang="en-US" altLang="zh-TW" sz="1600" dirty="0" err="1"/>
                <a:t>m</a:t>
              </a:r>
              <a:r>
                <a:rPr lang="en-US" altLang="zh-TW" sz="900" dirty="0" err="1"/>
                <a:t>t</a:t>
              </a:r>
              <a:r>
                <a:rPr lang="en-US" altLang="zh-TW" sz="1600" dirty="0"/>
                <a:t> = |</a:t>
              </a:r>
              <a:r>
                <a:rPr lang="en-US" altLang="zh-TW" sz="1600" dirty="0" smtClean="0"/>
                <a:t>E(</a:t>
              </a:r>
              <a:r>
                <a:rPr lang="el-GR" altLang="zh-TW" sz="16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1600" dirty="0" err="1" smtClean="0"/>
                <a:t>K</a:t>
              </a:r>
              <a:r>
                <a:rPr lang="en-US" altLang="zh-TW" sz="1200" dirty="0" err="1"/>
                <a:t>n</a:t>
              </a:r>
              <a:r>
                <a:rPr lang="en-US" altLang="zh-TW" sz="1600" dirty="0" smtClean="0"/>
                <a:t>)|.</a:t>
              </a:r>
              <a:endParaRPr lang="zh-TW" altLang="en-US" sz="1600" dirty="0"/>
            </a:p>
          </p:txBody>
        </p:sp>
        <p:sp>
          <p:nvSpPr>
            <p:cNvPr id="132" name="圓角矩形 131"/>
            <p:cNvSpPr/>
            <p:nvPr/>
          </p:nvSpPr>
          <p:spPr>
            <a:xfrm>
              <a:off x="395535" y="1484785"/>
              <a:ext cx="4464497" cy="190016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536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47" grpId="0"/>
      <p:bldP spid="48" grpId="0"/>
      <p:bldP spid="82" grpId="0" animBg="1"/>
      <p:bldP spid="83" grpId="0" animBg="1"/>
      <p:bldP spid="49" grpId="0"/>
      <p:bldP spid="96" grpId="0"/>
      <p:bldP spid="88" grpId="0"/>
      <p:bldP spid="108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971600" y="515495"/>
            <a:ext cx="2808983" cy="862806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TW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Introduction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48000" y="1703495"/>
            <a:ext cx="6868142" cy="523220"/>
            <a:chOff x="648000" y="1703495"/>
            <a:chExt cx="6868142" cy="523220"/>
          </a:xfrm>
        </p:grpSpPr>
        <p:sp>
          <p:nvSpPr>
            <p:cNvPr id="11" name="甜甜圈 10"/>
            <p:cNvSpPr/>
            <p:nvPr/>
          </p:nvSpPr>
          <p:spPr>
            <a:xfrm>
              <a:off x="648000" y="1847495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224000" y="1703495"/>
              <a:ext cx="62921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 smtClean="0">
                  <a:solidFill>
                    <a:srgbClr val="FF0000"/>
                  </a:solidFill>
                </a:rPr>
                <a:t>K</a:t>
              </a:r>
              <a:r>
                <a:rPr lang="en-US" altLang="zh-TW" sz="1200" i="1" dirty="0" err="1" smtClean="0">
                  <a:solidFill>
                    <a:srgbClr val="FF0000"/>
                  </a:solidFill>
                </a:rPr>
                <a:t>n</a:t>
              </a:r>
              <a:r>
                <a:rPr lang="en-US" altLang="zh-TW" sz="2800" dirty="0" smtClean="0"/>
                <a:t> : the </a:t>
              </a:r>
              <a:r>
                <a:rPr lang="en-US" altLang="zh-TW" sz="2800" dirty="0"/>
                <a:t>complete graph with </a:t>
              </a:r>
              <a:r>
                <a:rPr lang="en-US" altLang="zh-TW" sz="2800" i="1" dirty="0"/>
                <a:t>n</a:t>
              </a:r>
              <a:r>
                <a:rPr lang="en-US" altLang="zh-TW" sz="2800" dirty="0"/>
                <a:t> </a:t>
              </a:r>
              <a:r>
                <a:rPr lang="en-US" altLang="zh-TW" sz="2800" dirty="0" smtClean="0"/>
                <a:t>vertices.</a:t>
              </a:r>
              <a:endParaRPr lang="zh-TW" altLang="en-US" sz="2800" dirty="0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48000" y="2423495"/>
            <a:ext cx="7956448" cy="1815882"/>
            <a:chOff x="648000" y="2423495"/>
            <a:chExt cx="7956448" cy="1815882"/>
          </a:xfrm>
        </p:grpSpPr>
        <p:sp>
          <p:nvSpPr>
            <p:cNvPr id="13" name="甜甜圈 12"/>
            <p:cNvSpPr/>
            <p:nvPr/>
          </p:nvSpPr>
          <p:spPr>
            <a:xfrm>
              <a:off x="648000" y="2567495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224000" y="2423495"/>
              <a:ext cx="738044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 smtClean="0">
                  <a:solidFill>
                    <a:srgbClr val="FF0000"/>
                  </a:solidFill>
                </a:rPr>
                <a:t>K</a:t>
              </a:r>
              <a:r>
                <a:rPr lang="en-US" altLang="zh-TW" sz="1400" i="1" dirty="0" err="1">
                  <a:solidFill>
                    <a:srgbClr val="FF0000"/>
                  </a:solidFill>
                </a:rPr>
                <a:t>m</a:t>
              </a:r>
              <a:r>
                <a:rPr lang="en-US" altLang="zh-TW" sz="1400" dirty="0" err="1">
                  <a:solidFill>
                    <a:srgbClr val="FF0000"/>
                  </a:solidFill>
                </a:rPr>
                <a:t>,</a:t>
              </a:r>
              <a:r>
                <a:rPr lang="en-US" altLang="zh-TW" sz="1400" i="1" dirty="0" err="1">
                  <a:solidFill>
                    <a:srgbClr val="FF0000"/>
                  </a:solidFill>
                </a:rPr>
                <a:t>n</a:t>
              </a:r>
              <a:r>
                <a:rPr lang="en-US" altLang="zh-TW" sz="2800" dirty="0" smtClean="0"/>
                <a:t> : the </a:t>
              </a:r>
              <a:r>
                <a:rPr lang="en-US" altLang="zh-TW" sz="2800" dirty="0"/>
                <a:t>complete bipartite graph with parts of sizes </a:t>
              </a:r>
              <a:r>
                <a:rPr lang="en-US" altLang="zh-TW" sz="2800" i="1" dirty="0"/>
                <a:t>m</a:t>
              </a:r>
              <a:r>
                <a:rPr lang="en-US" altLang="zh-TW" sz="2800" dirty="0"/>
                <a:t> and </a:t>
              </a:r>
              <a:r>
                <a:rPr lang="en-US" altLang="zh-TW" sz="2800" i="1" dirty="0"/>
                <a:t>n</a:t>
              </a:r>
              <a:r>
                <a:rPr lang="en-US" altLang="zh-TW" sz="2800" dirty="0" smtClean="0"/>
                <a:t>.</a:t>
              </a:r>
            </a:p>
            <a:p>
              <a:r>
                <a:rPr lang="en-US" altLang="zh-TW" sz="2800" dirty="0" smtClean="0"/>
                <a:t>If </a:t>
              </a:r>
              <a:r>
                <a:rPr lang="en-US" altLang="zh-TW" sz="2800" i="1" dirty="0"/>
                <a:t>m</a:t>
              </a:r>
              <a:r>
                <a:rPr lang="en-US" altLang="zh-TW" sz="2800" dirty="0"/>
                <a:t> = </a:t>
              </a:r>
              <a:r>
                <a:rPr lang="en-US" altLang="zh-TW" sz="2800" i="1" dirty="0"/>
                <a:t>n</a:t>
              </a:r>
              <a:r>
                <a:rPr lang="en-US" altLang="zh-TW" sz="2800" dirty="0"/>
                <a:t>, the </a:t>
              </a:r>
              <a:r>
                <a:rPr lang="en-US" altLang="zh-TW" sz="2800" dirty="0" smtClean="0"/>
                <a:t>complete bipartite </a:t>
              </a:r>
              <a:r>
                <a:rPr lang="en-US" altLang="zh-TW" sz="2800" dirty="0"/>
                <a:t>graph is referred to as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balanced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648000" y="4403495"/>
            <a:ext cx="7884440" cy="523220"/>
            <a:chOff x="648000" y="4403495"/>
            <a:chExt cx="7884440" cy="523220"/>
          </a:xfrm>
        </p:grpSpPr>
        <p:sp>
          <p:nvSpPr>
            <p:cNvPr id="14" name="甜甜圈 13"/>
            <p:cNvSpPr/>
            <p:nvPr/>
          </p:nvSpPr>
          <p:spPr>
            <a:xfrm>
              <a:off x="648000" y="4547495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224000" y="4403495"/>
              <a:ext cx="73084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 smtClean="0">
                  <a:solidFill>
                    <a:srgbClr val="FF0000"/>
                  </a:solidFill>
                </a:rPr>
                <a:t>S</a:t>
              </a:r>
              <a:r>
                <a:rPr lang="en-US" altLang="zh-TW" sz="1400" i="1" dirty="0" err="1">
                  <a:solidFill>
                    <a:srgbClr val="FF0000"/>
                  </a:solidFill>
                </a:rPr>
                <a:t>k</a:t>
              </a:r>
              <a:r>
                <a:rPr lang="en-US" altLang="zh-TW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k</a:t>
              </a:r>
              <a:r>
                <a:rPr lang="en-US" altLang="zh-TW" sz="2800" dirty="0">
                  <a:solidFill>
                    <a:srgbClr val="FF0000"/>
                  </a:solidFill>
                </a:rPr>
                <a:t>-star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)</a:t>
              </a:r>
              <a:r>
                <a:rPr lang="en-US" altLang="zh-TW" sz="2800" dirty="0" smtClean="0"/>
                <a:t> : the </a:t>
              </a:r>
              <a:r>
                <a:rPr lang="en-US" altLang="zh-TW" sz="2800" dirty="0"/>
                <a:t>complete bipartite graph </a:t>
              </a:r>
              <a:r>
                <a:rPr lang="en-US" altLang="zh-TW" sz="2800" dirty="0" smtClean="0"/>
                <a:t>K</a:t>
              </a:r>
              <a:r>
                <a:rPr lang="en-US" altLang="zh-TW" sz="1600" dirty="0" smtClean="0"/>
                <a:t>1,</a:t>
              </a:r>
              <a:r>
                <a:rPr lang="en-US" altLang="zh-TW" sz="1600" i="1" dirty="0" smtClean="0"/>
                <a:t>k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648000" y="5123495"/>
            <a:ext cx="6084902" cy="523220"/>
            <a:chOff x="648000" y="5123495"/>
            <a:chExt cx="6084902" cy="523220"/>
          </a:xfrm>
        </p:grpSpPr>
        <p:sp>
          <p:nvSpPr>
            <p:cNvPr id="15" name="矩形 14"/>
            <p:cNvSpPr/>
            <p:nvPr/>
          </p:nvSpPr>
          <p:spPr>
            <a:xfrm>
              <a:off x="1224000" y="5123495"/>
              <a:ext cx="55089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 smtClean="0">
                  <a:solidFill>
                    <a:srgbClr val="FF0000"/>
                  </a:solidFill>
                </a:rPr>
                <a:t>P</a:t>
              </a:r>
              <a:r>
                <a:rPr lang="en-US" altLang="zh-TW" sz="1400" i="1" dirty="0" err="1">
                  <a:solidFill>
                    <a:srgbClr val="FF0000"/>
                  </a:solidFill>
                </a:rPr>
                <a:t>k</a:t>
              </a:r>
              <a:r>
                <a:rPr lang="en-US" altLang="zh-TW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k</a:t>
              </a:r>
              <a:r>
                <a:rPr lang="en-US" altLang="zh-TW" sz="2800" dirty="0">
                  <a:solidFill>
                    <a:srgbClr val="FF0000"/>
                  </a:solidFill>
                </a:rPr>
                <a:t>-path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)</a:t>
              </a:r>
              <a:r>
                <a:rPr lang="en-US" altLang="zh-TW" sz="2800" dirty="0" smtClean="0"/>
                <a:t> : a </a:t>
              </a:r>
              <a:r>
                <a:rPr lang="en-US" altLang="zh-TW" sz="2800" dirty="0"/>
                <a:t>path on </a:t>
              </a:r>
              <a:r>
                <a:rPr lang="en-US" altLang="zh-TW" sz="2800" i="1" dirty="0" smtClean="0"/>
                <a:t>k</a:t>
              </a:r>
              <a:r>
                <a:rPr lang="en-US" altLang="zh-TW" sz="2800" dirty="0" smtClean="0"/>
                <a:t> vertices.</a:t>
              </a:r>
              <a:endParaRPr lang="zh-TW" altLang="en-US" sz="2800" dirty="0"/>
            </a:p>
          </p:txBody>
        </p:sp>
        <p:sp>
          <p:nvSpPr>
            <p:cNvPr id="18" name="甜甜圈 17"/>
            <p:cNvSpPr/>
            <p:nvPr/>
          </p:nvSpPr>
          <p:spPr>
            <a:xfrm>
              <a:off x="648000" y="5267495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48000" y="5843495"/>
            <a:ext cx="5582948" cy="523220"/>
            <a:chOff x="648000" y="5843495"/>
            <a:chExt cx="5582948" cy="523220"/>
          </a:xfrm>
        </p:grpSpPr>
        <p:sp>
          <p:nvSpPr>
            <p:cNvPr id="16" name="甜甜圈 15"/>
            <p:cNvSpPr/>
            <p:nvPr/>
          </p:nvSpPr>
          <p:spPr>
            <a:xfrm>
              <a:off x="648000" y="5987495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24000" y="5843495"/>
              <a:ext cx="5006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dirty="0" err="1" smtClean="0">
                  <a:solidFill>
                    <a:srgbClr val="FF0000"/>
                  </a:solidFill>
                </a:rPr>
                <a:t>C</a:t>
              </a:r>
              <a:r>
                <a:rPr lang="en-US" altLang="zh-TW" sz="1400" i="1" dirty="0" err="1">
                  <a:solidFill>
                    <a:srgbClr val="FF0000"/>
                  </a:solidFill>
                </a:rPr>
                <a:t>k</a:t>
              </a:r>
              <a:r>
                <a:rPr lang="en-US" altLang="zh-TW" sz="20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k-cycle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)</a:t>
              </a:r>
              <a:r>
                <a:rPr lang="en-US" altLang="zh-TW" sz="2800" dirty="0" smtClean="0"/>
                <a:t> : a </a:t>
              </a:r>
              <a:r>
                <a:rPr lang="en-US" altLang="zh-TW" sz="2800" dirty="0"/>
                <a:t>cycle of length </a:t>
              </a:r>
              <a:r>
                <a:rPr lang="en-US" altLang="zh-TW" sz="2800" i="1" dirty="0" smtClean="0"/>
                <a:t>k</a:t>
              </a:r>
              <a:r>
                <a:rPr lang="en-US" altLang="zh-TW" sz="2800" dirty="0" smtClean="0"/>
                <a:t>.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679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>
            <a:off x="360000" y="540000"/>
            <a:ext cx="2411800" cy="5400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Case </a:t>
            </a:r>
            <a:r>
              <a:rPr lang="en-US" altLang="zh-TW" sz="2400" dirty="0" smtClean="0"/>
              <a:t>2. </a:t>
            </a:r>
            <a:r>
              <a:rPr lang="en-US" altLang="zh-TW" sz="2400" i="1" dirty="0"/>
              <a:t>m </a:t>
            </a:r>
            <a:r>
              <a:rPr lang="en-US" altLang="zh-TW" sz="2400" dirty="0"/>
              <a:t>is </a:t>
            </a:r>
            <a:r>
              <a:rPr lang="en-US" altLang="zh-TW" sz="2400" dirty="0" smtClean="0"/>
              <a:t>even.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40000" y="1793759"/>
                <a:ext cx="8027992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By </a:t>
                </a:r>
                <a:r>
                  <a:rPr lang="en-US" altLang="zh-TW" sz="2000" dirty="0"/>
                  <a:t>Proposition </a:t>
                </a:r>
                <a:r>
                  <a:rPr lang="en-US" altLang="zh-TW" sz="2000" dirty="0" smtClean="0"/>
                  <a:t>2.2, </a:t>
                </a:r>
                <a:r>
                  <a:rPr lang="en-US" altLang="zh-TW" sz="2000" dirty="0"/>
                  <a:t>K</a:t>
                </a:r>
                <a:r>
                  <a:rPr lang="en-US" altLang="zh-TW" sz="1200" i="1" dirty="0" smtClean="0"/>
                  <a:t>m</a:t>
                </a:r>
                <a:r>
                  <a:rPr lang="en-US" altLang="zh-TW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P</a:t>
                </a:r>
                <a:r>
                  <a:rPr lang="en-US" altLang="zh-TW" sz="1600" i="1" dirty="0" smtClean="0"/>
                  <a:t>m</a:t>
                </a:r>
                <a:r>
                  <a:rPr lang="en-US" altLang="zh-TW" sz="2000" dirty="0" smtClean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793759"/>
                <a:ext cx="8027992" cy="502573"/>
              </a:xfrm>
              <a:prstGeom prst="rect">
                <a:avLst/>
              </a:prstGeom>
              <a:blipFill rotWithShape="1">
                <a:blip r:embed="rId2"/>
                <a:stretch>
                  <a:fillRect l="-835" b="-6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0000" y="2250117"/>
                <a:ext cx="7920000" cy="50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By </a:t>
                </a:r>
                <a:r>
                  <a:rPr lang="en-US" altLang="zh-TW" sz="2000" dirty="0"/>
                  <a:t>Proposition </a:t>
                </a:r>
                <a:r>
                  <a:rPr lang="en-US" altLang="zh-TW" sz="2000" dirty="0" smtClean="0"/>
                  <a:t>2.1 and </a:t>
                </a:r>
                <a:r>
                  <a:rPr lang="en-US" altLang="zh-TW" sz="2000" dirty="0"/>
                  <a:t>Lemma 2.4</a:t>
                </a:r>
                <a:r>
                  <a:rPr lang="en-US" altLang="zh-TW" sz="2000" dirty="0" smtClean="0"/>
                  <a:t>, </a:t>
                </a:r>
                <a:r>
                  <a:rPr lang="en-US" altLang="zh-TW" sz="2000" dirty="0"/>
                  <a:t>K</a:t>
                </a:r>
                <a:r>
                  <a:rPr lang="en-US" altLang="zh-TW" sz="1200" i="1" dirty="0"/>
                  <a:t>sk</a:t>
                </a:r>
                <a:r>
                  <a:rPr lang="en-US" altLang="zh-TW" sz="1200" dirty="0"/>
                  <a:t>+1</a:t>
                </a:r>
                <a:r>
                  <a:rPr lang="en-US" altLang="zh-TW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P</a:t>
                </a:r>
                <a:r>
                  <a:rPr lang="en-US" altLang="zh-TW" sz="1200" i="1" dirty="0" smtClean="0"/>
                  <a:t>k</a:t>
                </a:r>
                <a:r>
                  <a:rPr lang="en-US" altLang="zh-TW" sz="1200" dirty="0" smtClean="0"/>
                  <a:t>-</a:t>
                </a:r>
                <a:r>
                  <a:rPr lang="en-US" altLang="zh-TW" sz="1200" i="1" dirty="0" smtClean="0"/>
                  <a:t>m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(</a:t>
                </a:r>
                <a:r>
                  <a:rPr lang="en-US" altLang="zh-TW" sz="2000" i="1" dirty="0" smtClean="0"/>
                  <a:t>p-</a:t>
                </a:r>
                <a:r>
                  <a:rPr lang="en-US" altLang="zh-TW" sz="2000" i="1" dirty="0" err="1" smtClean="0"/>
                  <a:t>ms</a:t>
                </a:r>
                <a:r>
                  <a:rPr lang="en-US" altLang="zh-TW" sz="2000" i="1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)</a:t>
                </a:r>
                <a:r>
                  <a:rPr lang="en-US" altLang="zh-TW" sz="2000" dirty="0"/>
                  <a:t>P</a:t>
                </a:r>
                <a:r>
                  <a:rPr lang="en-US" altLang="zh-TW" sz="1200" i="1" dirty="0"/>
                  <a:t>k</a:t>
                </a:r>
                <a:r>
                  <a:rPr lang="en-US" altLang="zh-TW" sz="1200" dirty="0"/>
                  <a:t>+1</a:t>
                </a:r>
                <a14:m>
                  <m:oMath xmlns:m="http://schemas.openxmlformats.org/officeDocument/2006/math">
                    <m:r>
                      <a:rPr lang="zh-TW" altLang="en-US" sz="2000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 smtClean="0"/>
                  <a:t>P</a:t>
                </a:r>
                <a:r>
                  <a:rPr lang="en-US" altLang="zh-TW" sz="1200" i="1" dirty="0" smtClean="0"/>
                  <a:t>t</a:t>
                </a:r>
                <a:r>
                  <a:rPr lang="en-US" altLang="zh-TW" sz="1200" dirty="0" smtClean="0"/>
                  <a:t>+1</a:t>
                </a:r>
                <a:r>
                  <a:rPr lang="en-US" altLang="zh-TW" sz="2000" dirty="0" smtClean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250117"/>
                <a:ext cx="7920000" cy="502573"/>
              </a:xfrm>
              <a:prstGeom prst="rect">
                <a:avLst/>
              </a:prstGeom>
              <a:blipFill rotWithShape="1">
                <a:blip r:embed="rId3"/>
                <a:stretch>
                  <a:fillRect l="-847" b="-60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40000" y="1340768"/>
                <a:ext cx="7920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err="1" smtClean="0"/>
                  <a:t>K</a:t>
                </a:r>
                <a:r>
                  <a:rPr lang="en-US" altLang="zh-TW" sz="1200" i="1" dirty="0" err="1"/>
                  <a:t>n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= K</a:t>
                </a:r>
                <a:r>
                  <a:rPr lang="en-US" altLang="zh-TW" sz="1200" i="1" dirty="0"/>
                  <a:t>m</a:t>
                </a:r>
                <a:r>
                  <a:rPr lang="en-US" altLang="zh-TW" sz="1200" dirty="0"/>
                  <a:t>+</a:t>
                </a:r>
                <a:r>
                  <a:rPr lang="en-US" altLang="zh-TW" sz="1200" i="1" dirty="0"/>
                  <a:t>sk</a:t>
                </a:r>
                <a:r>
                  <a:rPr lang="en-US" altLang="zh-TW" sz="1200" dirty="0"/>
                  <a:t>+1</a:t>
                </a:r>
                <a:r>
                  <a:rPr lang="en-US" altLang="zh-TW" sz="2000" dirty="0"/>
                  <a:t> = K</a:t>
                </a:r>
                <a:r>
                  <a:rPr lang="en-US" altLang="zh-TW" sz="1200" i="1" dirty="0"/>
                  <a:t>m</a:t>
                </a:r>
                <a14:m>
                  <m:oMath xmlns:m="http://schemas.openxmlformats.org/officeDocument/2006/math">
                    <m:r>
                      <a:rPr lang="zh-TW" altLang="en-US" sz="2000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K</a:t>
                </a:r>
                <a:r>
                  <a:rPr lang="en-US" altLang="zh-TW" sz="1200" i="1" dirty="0"/>
                  <a:t>m</a:t>
                </a:r>
                <a:r>
                  <a:rPr lang="en-US" altLang="zh-TW" sz="1200" dirty="0"/>
                  <a:t>,</a:t>
                </a:r>
                <a:r>
                  <a:rPr lang="en-US" altLang="zh-TW" sz="1200" i="1" dirty="0"/>
                  <a:t>sk</a:t>
                </a:r>
                <a:r>
                  <a:rPr lang="en-US" altLang="zh-TW" sz="1200" dirty="0"/>
                  <a:t>+1</a:t>
                </a:r>
                <a14:m>
                  <m:oMath xmlns:m="http://schemas.openxmlformats.org/officeDocument/2006/math">
                    <m:r>
                      <a:rPr lang="zh-TW" altLang="en-US" sz="2000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/>
                  <a:t>K</a:t>
                </a:r>
                <a:r>
                  <a:rPr lang="en-US" altLang="zh-TW" sz="1200" i="1" dirty="0"/>
                  <a:t>sk</a:t>
                </a:r>
                <a:r>
                  <a:rPr lang="en-US" altLang="zh-TW" sz="1200" dirty="0"/>
                  <a:t>+1</a:t>
                </a:r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340768"/>
                <a:ext cx="792000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847"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0000" y="5949280"/>
                <a:ext cx="70367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Hence, </a:t>
                </a:r>
                <a:r>
                  <a:rPr lang="en-US" altLang="zh-TW" dirty="0" err="1" smtClean="0"/>
                  <a:t>K</a:t>
                </a:r>
                <a:r>
                  <a:rPr lang="en-US" altLang="zh-TW" sz="1200" i="1" dirty="0" err="1" smtClean="0"/>
                  <a:t>n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= </a:t>
                </a:r>
                <a:r>
                  <a:rPr lang="en-US" altLang="zh-TW" i="1" dirty="0" err="1" smtClean="0"/>
                  <a:t>ms</a:t>
                </a:r>
                <a:r>
                  <a:rPr lang="en-US" altLang="zh-TW" dirty="0" err="1" smtClean="0"/>
                  <a:t>S</a:t>
                </a:r>
                <a:r>
                  <a:rPr lang="en-US" altLang="zh-TW" sz="1200" i="1" dirty="0" err="1"/>
                  <a:t>k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dirty="0"/>
                  <a:t>(</a:t>
                </a:r>
                <a:r>
                  <a:rPr lang="en-US" altLang="zh-TW" i="1" dirty="0" smtClean="0"/>
                  <a:t>p</a:t>
                </a:r>
                <a:r>
                  <a:rPr lang="en-US" altLang="zh-TW" dirty="0" smtClean="0"/>
                  <a:t>-</a:t>
                </a:r>
                <a:r>
                  <a:rPr lang="en-US" altLang="zh-TW" i="1" dirty="0" err="1" smtClean="0"/>
                  <a:t>ms</a:t>
                </a:r>
                <a:r>
                  <a:rPr lang="en-US" altLang="zh-TW" dirty="0" smtClean="0"/>
                  <a:t>)P</a:t>
                </a:r>
                <a:r>
                  <a:rPr lang="en-US" altLang="zh-TW" sz="1200" i="1" dirty="0"/>
                  <a:t>k</a:t>
                </a:r>
                <a:r>
                  <a:rPr lang="en-US" altLang="zh-TW" sz="1200" dirty="0"/>
                  <a:t>+1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dirty="0"/>
                  <a:t>P</a:t>
                </a:r>
                <a:r>
                  <a:rPr lang="en-US" altLang="zh-TW" sz="1200" i="1" dirty="0"/>
                  <a:t>t</a:t>
                </a:r>
                <a:r>
                  <a:rPr lang="en-US" altLang="zh-TW" sz="1200" dirty="0"/>
                  <a:t>+1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949280"/>
                <a:ext cx="7036739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780" t="-9836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087115" y="3250663"/>
            <a:ext cx="612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altLang="zh-TW" sz="1100" i="1" dirty="0">
                <a:solidFill>
                  <a:schemeClr val="accent6">
                    <a:lumMod val="75000"/>
                  </a:schemeClr>
                </a:solidFill>
              </a:rPr>
              <a:t>sk</a:t>
            </a:r>
            <a:r>
              <a:rPr lang="en-US" altLang="zh-TW" sz="1100" dirty="0">
                <a:solidFill>
                  <a:schemeClr val="accent6">
                    <a:lumMod val="75000"/>
                  </a:schemeClr>
                </a:solidFill>
              </a:rPr>
              <a:t>+1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3778" y="5164472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DB1DC4"/>
                </a:solidFill>
              </a:rPr>
              <a:t>K</a:t>
            </a:r>
            <a:r>
              <a:rPr lang="en-US" altLang="zh-TW" sz="1200" i="1" dirty="0">
                <a:solidFill>
                  <a:srgbClr val="DB1DC4"/>
                </a:solidFill>
              </a:rPr>
              <a:t>m</a:t>
            </a:r>
            <a:endParaRPr lang="zh-TW" altLang="en-US" i="1" dirty="0">
              <a:solidFill>
                <a:srgbClr val="DB1DC4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81730" y="3962778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S</a:t>
            </a:r>
            <a:r>
              <a:rPr lang="en-US" altLang="zh-TW" sz="1100" i="1" dirty="0">
                <a:solidFill>
                  <a:srgbClr val="00B050"/>
                </a:solidFill>
              </a:rPr>
              <a:t>k</a:t>
            </a:r>
            <a:r>
              <a:rPr lang="en-US" altLang="zh-TW" dirty="0">
                <a:solidFill>
                  <a:srgbClr val="00B050"/>
                </a:solidFill>
              </a:rPr>
              <a:t>|K</a:t>
            </a:r>
            <a:r>
              <a:rPr lang="en-US" altLang="zh-TW" sz="1100" dirty="0">
                <a:solidFill>
                  <a:srgbClr val="00B050"/>
                </a:solidFill>
              </a:rPr>
              <a:t>1,</a:t>
            </a:r>
            <a:r>
              <a:rPr lang="en-US" altLang="zh-TW" sz="1100" i="1" dirty="0">
                <a:solidFill>
                  <a:srgbClr val="00B050"/>
                </a:solidFill>
              </a:rPr>
              <a:t>sk</a:t>
            </a:r>
            <a:endParaRPr lang="zh-TW" altLang="en-US" i="1" dirty="0">
              <a:solidFill>
                <a:srgbClr val="00B050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510000" y="3240000"/>
            <a:ext cx="2628000" cy="369332"/>
            <a:chOff x="3240000" y="3240000"/>
            <a:chExt cx="2628000" cy="369332"/>
          </a:xfrm>
        </p:grpSpPr>
        <p:sp>
          <p:nvSpPr>
            <p:cNvPr id="20" name="橢圓 19"/>
            <p:cNvSpPr/>
            <p:nvPr/>
          </p:nvSpPr>
          <p:spPr>
            <a:xfrm>
              <a:off x="324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橢圓 20"/>
            <p:cNvSpPr/>
            <p:nvPr/>
          </p:nvSpPr>
          <p:spPr>
            <a:xfrm>
              <a:off x="378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432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522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5760000" y="3456000"/>
              <a:ext cx="108000" cy="1080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572000" y="324000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dirty="0"/>
            </a:p>
          </p:txBody>
        </p:sp>
      </p:grpSp>
      <p:sp>
        <p:nvSpPr>
          <p:cNvPr id="31" name="矩形 30"/>
          <p:cNvSpPr/>
          <p:nvPr/>
        </p:nvSpPr>
        <p:spPr>
          <a:xfrm>
            <a:off x="2206575" y="4170977"/>
            <a:ext cx="6527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</a:t>
            </a:r>
            <a:r>
              <a:rPr lang="en-US" altLang="zh-TW" sz="1400" i="1" dirty="0">
                <a:solidFill>
                  <a:srgbClr val="FF0000"/>
                </a:solidFill>
              </a:rPr>
              <a:t>k</a:t>
            </a:r>
            <a:r>
              <a:rPr lang="en-US" altLang="zh-TW" sz="1400" dirty="0">
                <a:solidFill>
                  <a:srgbClr val="FF0000"/>
                </a:solidFill>
              </a:rPr>
              <a:t>+1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3" name="直線接點 32"/>
          <p:cNvCxnSpPr>
            <a:stCxn id="13" idx="0"/>
            <a:endCxn id="21" idx="4"/>
          </p:cNvCxnSpPr>
          <p:nvPr/>
        </p:nvCxnSpPr>
        <p:spPr>
          <a:xfrm flipV="1">
            <a:off x="3294000" y="3564012"/>
            <a:ext cx="810000" cy="16919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群組 34"/>
          <p:cNvGrpSpPr/>
          <p:nvPr/>
        </p:nvGrpSpPr>
        <p:grpSpPr>
          <a:xfrm>
            <a:off x="3294000" y="3564012"/>
            <a:ext cx="2790000" cy="1691988"/>
            <a:chOff x="3294000" y="3564012"/>
            <a:chExt cx="2790000" cy="1691988"/>
          </a:xfrm>
        </p:grpSpPr>
        <p:cxnSp>
          <p:nvCxnSpPr>
            <p:cNvPr id="36" name="直線接點 35"/>
            <p:cNvCxnSpPr>
              <a:stCxn id="13" idx="0"/>
              <a:endCxn id="20" idx="4"/>
            </p:cNvCxnSpPr>
            <p:nvPr/>
          </p:nvCxnSpPr>
          <p:spPr>
            <a:xfrm flipV="1">
              <a:off x="3294000" y="3564012"/>
              <a:ext cx="27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stCxn id="22" idx="4"/>
              <a:endCxn id="13" idx="0"/>
            </p:cNvCxnSpPr>
            <p:nvPr/>
          </p:nvCxnSpPr>
          <p:spPr>
            <a:xfrm flipH="1">
              <a:off x="3294000" y="3564012"/>
              <a:ext cx="135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23" idx="4"/>
              <a:endCxn id="13" idx="0"/>
            </p:cNvCxnSpPr>
            <p:nvPr/>
          </p:nvCxnSpPr>
          <p:spPr>
            <a:xfrm flipH="1">
              <a:off x="3294000" y="3564012"/>
              <a:ext cx="225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>
              <a:stCxn id="24" idx="4"/>
              <a:endCxn id="13" idx="0"/>
            </p:cNvCxnSpPr>
            <p:nvPr/>
          </p:nvCxnSpPr>
          <p:spPr>
            <a:xfrm flipH="1">
              <a:off x="3294000" y="3564012"/>
              <a:ext cx="2790000" cy="169198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454253" y="5479715"/>
                <a:ext cx="422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tx2">
                        <a:lumMod val="25000"/>
                        <a:lumOff val="75000"/>
                      </a:schemeClr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altLang="zh-TW" sz="1000" b="0" i="1" smtClean="0">
                        <a:solidFill>
                          <a:schemeClr val="tx2">
                            <a:lumMod val="25000"/>
                            <a:lumOff val="75000"/>
                          </a:schemeClr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253" y="5479715"/>
                <a:ext cx="42248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043" t="-10000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接點 53"/>
          <p:cNvCxnSpPr>
            <a:stCxn id="14" idx="0"/>
            <a:endCxn id="23" idx="4"/>
          </p:cNvCxnSpPr>
          <p:nvPr/>
        </p:nvCxnSpPr>
        <p:spPr>
          <a:xfrm flipV="1">
            <a:off x="3834000" y="3564012"/>
            <a:ext cx="1710000" cy="16919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群組 54"/>
          <p:cNvGrpSpPr/>
          <p:nvPr/>
        </p:nvGrpSpPr>
        <p:grpSpPr>
          <a:xfrm>
            <a:off x="3564000" y="3564012"/>
            <a:ext cx="2520000" cy="1691988"/>
            <a:chOff x="3564000" y="3564012"/>
            <a:chExt cx="2520000" cy="1691988"/>
          </a:xfrm>
        </p:grpSpPr>
        <p:cxnSp>
          <p:nvCxnSpPr>
            <p:cNvPr id="56" name="直線接點 55"/>
            <p:cNvCxnSpPr>
              <a:stCxn id="14" idx="0"/>
              <a:endCxn id="24" idx="4"/>
            </p:cNvCxnSpPr>
            <p:nvPr/>
          </p:nvCxnSpPr>
          <p:spPr>
            <a:xfrm flipV="1">
              <a:off x="3834000" y="3564012"/>
              <a:ext cx="2250000" cy="1691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stCxn id="14" idx="0"/>
              <a:endCxn id="22" idx="4"/>
            </p:cNvCxnSpPr>
            <p:nvPr/>
          </p:nvCxnSpPr>
          <p:spPr>
            <a:xfrm flipV="1">
              <a:off x="3834000" y="3564012"/>
              <a:ext cx="810000" cy="1691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14" idx="0"/>
              <a:endCxn id="21" idx="4"/>
            </p:cNvCxnSpPr>
            <p:nvPr/>
          </p:nvCxnSpPr>
          <p:spPr>
            <a:xfrm flipV="1">
              <a:off x="3834000" y="3564012"/>
              <a:ext cx="270000" cy="1691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14" idx="0"/>
              <a:endCxn id="20" idx="4"/>
            </p:cNvCxnSpPr>
            <p:nvPr/>
          </p:nvCxnSpPr>
          <p:spPr>
            <a:xfrm flipH="1" flipV="1">
              <a:off x="3564000" y="3564012"/>
              <a:ext cx="270000" cy="16919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矩形 59"/>
          <p:cNvSpPr/>
          <p:nvPr/>
        </p:nvSpPr>
        <p:spPr>
          <a:xfrm>
            <a:off x="6314400" y="445617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S</a:t>
            </a:r>
            <a:r>
              <a:rPr lang="en-US" altLang="zh-TW" sz="1100" i="1" dirty="0">
                <a:solidFill>
                  <a:srgbClr val="00B0F0"/>
                </a:solidFill>
              </a:rPr>
              <a:t>k</a:t>
            </a:r>
            <a:r>
              <a:rPr lang="en-US" altLang="zh-TW" dirty="0">
                <a:solidFill>
                  <a:srgbClr val="00B0F0"/>
                </a:solidFill>
              </a:rPr>
              <a:t>|K</a:t>
            </a:r>
            <a:r>
              <a:rPr lang="en-US" altLang="zh-TW" sz="1100" dirty="0">
                <a:solidFill>
                  <a:srgbClr val="00B0F0"/>
                </a:solidFill>
              </a:rPr>
              <a:t>1,</a:t>
            </a:r>
            <a:r>
              <a:rPr lang="en-US" altLang="zh-TW" sz="1100" i="1" dirty="0">
                <a:solidFill>
                  <a:srgbClr val="00B0F0"/>
                </a:solidFill>
              </a:rPr>
              <a:t>sk</a:t>
            </a:r>
            <a:endParaRPr lang="zh-TW" altLang="en-US" i="1" dirty="0">
              <a:solidFill>
                <a:srgbClr val="00B0F0"/>
              </a:solidFill>
            </a:endParaRPr>
          </a:p>
        </p:txBody>
      </p:sp>
      <p:grpSp>
        <p:nvGrpSpPr>
          <p:cNvPr id="77" name="群組 76"/>
          <p:cNvGrpSpPr/>
          <p:nvPr/>
        </p:nvGrpSpPr>
        <p:grpSpPr>
          <a:xfrm>
            <a:off x="3240000" y="5037971"/>
            <a:ext cx="3168000" cy="369332"/>
            <a:chOff x="3240000" y="5037971"/>
            <a:chExt cx="3168000" cy="369332"/>
          </a:xfrm>
        </p:grpSpPr>
        <p:sp>
          <p:nvSpPr>
            <p:cNvPr id="13" name="橢圓 12"/>
            <p:cNvSpPr/>
            <p:nvPr/>
          </p:nvSpPr>
          <p:spPr>
            <a:xfrm>
              <a:off x="324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378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432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576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630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123386" y="503797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dirty="0"/>
            </a:p>
          </p:txBody>
        </p:sp>
        <p:sp>
          <p:nvSpPr>
            <p:cNvPr id="61" name="橢圓 60"/>
            <p:cNvSpPr/>
            <p:nvPr/>
          </p:nvSpPr>
          <p:spPr>
            <a:xfrm>
              <a:off x="4860000" y="5256000"/>
              <a:ext cx="108000" cy="108012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4" name="群組 73"/>
          <p:cNvGrpSpPr/>
          <p:nvPr/>
        </p:nvGrpSpPr>
        <p:grpSpPr>
          <a:xfrm>
            <a:off x="3236143" y="5295049"/>
            <a:ext cx="3273455" cy="598907"/>
            <a:chOff x="3236143" y="5295049"/>
            <a:chExt cx="3273455" cy="598907"/>
          </a:xfrm>
        </p:grpSpPr>
        <p:sp>
          <p:nvSpPr>
            <p:cNvPr id="70" name="手繪多邊形 69"/>
            <p:cNvSpPr/>
            <p:nvPr/>
          </p:nvSpPr>
          <p:spPr>
            <a:xfrm>
              <a:off x="3236143" y="5361709"/>
              <a:ext cx="629609" cy="344339"/>
            </a:xfrm>
            <a:custGeom>
              <a:avLst/>
              <a:gdLst>
                <a:gd name="connsiteX0" fmla="*/ 47384 w 629609"/>
                <a:gd name="connsiteY0" fmla="*/ 0 h 344339"/>
                <a:gd name="connsiteX1" fmla="*/ 5821 w 629609"/>
                <a:gd name="connsiteY1" fmla="*/ 184068 h 344339"/>
                <a:gd name="connsiteX2" fmla="*/ 160200 w 629609"/>
                <a:gd name="connsiteY2" fmla="*/ 130629 h 344339"/>
                <a:gd name="connsiteX3" fmla="*/ 201763 w 629609"/>
                <a:gd name="connsiteY3" fmla="*/ 83127 h 344339"/>
                <a:gd name="connsiteX4" fmla="*/ 183951 w 629609"/>
                <a:gd name="connsiteY4" fmla="*/ 332509 h 344339"/>
                <a:gd name="connsiteX5" fmla="*/ 368018 w 629609"/>
                <a:gd name="connsiteY5" fmla="*/ 279070 h 344339"/>
                <a:gd name="connsiteX6" fmla="*/ 320517 w 629609"/>
                <a:gd name="connsiteY6" fmla="*/ 59377 h 344339"/>
                <a:gd name="connsiteX7" fmla="*/ 463021 w 629609"/>
                <a:gd name="connsiteY7" fmla="*/ 243444 h 344339"/>
                <a:gd name="connsiteX8" fmla="*/ 623338 w 629609"/>
                <a:gd name="connsiteY8" fmla="*/ 130629 h 344339"/>
                <a:gd name="connsiteX9" fmla="*/ 599587 w 629609"/>
                <a:gd name="connsiteY9" fmla="*/ 11875 h 344339"/>
                <a:gd name="connsiteX10" fmla="*/ 599587 w 629609"/>
                <a:gd name="connsiteY10" fmla="*/ 11875 h 34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609" h="344339">
                  <a:moveTo>
                    <a:pt x="47384" y="0"/>
                  </a:moveTo>
                  <a:cubicBezTo>
                    <a:pt x="17201" y="81148"/>
                    <a:pt x="-12982" y="162297"/>
                    <a:pt x="5821" y="184068"/>
                  </a:cubicBezTo>
                  <a:cubicBezTo>
                    <a:pt x="24624" y="205839"/>
                    <a:pt x="127543" y="147452"/>
                    <a:pt x="160200" y="130629"/>
                  </a:cubicBezTo>
                  <a:cubicBezTo>
                    <a:pt x="192857" y="113806"/>
                    <a:pt x="197805" y="49480"/>
                    <a:pt x="201763" y="83127"/>
                  </a:cubicBezTo>
                  <a:cubicBezTo>
                    <a:pt x="205721" y="116774"/>
                    <a:pt x="156242" y="299852"/>
                    <a:pt x="183951" y="332509"/>
                  </a:cubicBezTo>
                  <a:cubicBezTo>
                    <a:pt x="211660" y="365166"/>
                    <a:pt x="345257" y="324592"/>
                    <a:pt x="368018" y="279070"/>
                  </a:cubicBezTo>
                  <a:cubicBezTo>
                    <a:pt x="390779" y="233548"/>
                    <a:pt x="304683" y="65315"/>
                    <a:pt x="320517" y="59377"/>
                  </a:cubicBezTo>
                  <a:cubicBezTo>
                    <a:pt x="336351" y="53439"/>
                    <a:pt x="412551" y="231569"/>
                    <a:pt x="463021" y="243444"/>
                  </a:cubicBezTo>
                  <a:cubicBezTo>
                    <a:pt x="513491" y="255319"/>
                    <a:pt x="600577" y="169224"/>
                    <a:pt x="623338" y="130629"/>
                  </a:cubicBezTo>
                  <a:cubicBezTo>
                    <a:pt x="646099" y="92034"/>
                    <a:pt x="599587" y="11875"/>
                    <a:pt x="599587" y="11875"/>
                  </a:cubicBezTo>
                  <a:lnTo>
                    <a:pt x="599587" y="1187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手繪多邊形 70"/>
            <p:cNvSpPr/>
            <p:nvPr/>
          </p:nvSpPr>
          <p:spPr>
            <a:xfrm>
              <a:off x="4227609" y="5343896"/>
              <a:ext cx="731153" cy="367677"/>
            </a:xfrm>
            <a:custGeom>
              <a:avLst/>
              <a:gdLst>
                <a:gd name="connsiteX0" fmla="*/ 142510 w 731153"/>
                <a:gd name="connsiteY0" fmla="*/ 17813 h 367677"/>
                <a:gd name="connsiteX1" fmla="*/ 7 w 731153"/>
                <a:gd name="connsiteY1" fmla="*/ 219694 h 367677"/>
                <a:gd name="connsiteX2" fmla="*/ 136573 w 731153"/>
                <a:gd name="connsiteY2" fmla="*/ 326572 h 367677"/>
                <a:gd name="connsiteX3" fmla="*/ 255326 w 731153"/>
                <a:gd name="connsiteY3" fmla="*/ 178130 h 367677"/>
                <a:gd name="connsiteX4" fmla="*/ 344391 w 731153"/>
                <a:gd name="connsiteY4" fmla="*/ 308759 h 367677"/>
                <a:gd name="connsiteX5" fmla="*/ 439394 w 731153"/>
                <a:gd name="connsiteY5" fmla="*/ 356260 h 367677"/>
                <a:gd name="connsiteX6" fmla="*/ 415643 w 731153"/>
                <a:gd name="connsiteY6" fmla="*/ 100940 h 367677"/>
                <a:gd name="connsiteX7" fmla="*/ 540334 w 731153"/>
                <a:gd name="connsiteY7" fmla="*/ 172192 h 367677"/>
                <a:gd name="connsiteX8" fmla="*/ 700651 w 731153"/>
                <a:gd name="connsiteY8" fmla="*/ 285008 h 367677"/>
                <a:gd name="connsiteX9" fmla="*/ 712526 w 731153"/>
                <a:gd name="connsiteY9" fmla="*/ 89065 h 367677"/>
                <a:gd name="connsiteX10" fmla="*/ 498770 w 731153"/>
                <a:gd name="connsiteY10" fmla="*/ 29688 h 367677"/>
                <a:gd name="connsiteX11" fmla="*/ 635336 w 731153"/>
                <a:gd name="connsiteY11" fmla="*/ 0 h 36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1153" h="367677">
                  <a:moveTo>
                    <a:pt x="142510" y="17813"/>
                  </a:moveTo>
                  <a:cubicBezTo>
                    <a:pt x="71753" y="93023"/>
                    <a:pt x="996" y="168234"/>
                    <a:pt x="7" y="219694"/>
                  </a:cubicBezTo>
                  <a:cubicBezTo>
                    <a:pt x="-982" y="271154"/>
                    <a:pt x="94020" y="333499"/>
                    <a:pt x="136573" y="326572"/>
                  </a:cubicBezTo>
                  <a:cubicBezTo>
                    <a:pt x="179126" y="319645"/>
                    <a:pt x="220690" y="181099"/>
                    <a:pt x="255326" y="178130"/>
                  </a:cubicBezTo>
                  <a:cubicBezTo>
                    <a:pt x="289962" y="175161"/>
                    <a:pt x="313713" y="279071"/>
                    <a:pt x="344391" y="308759"/>
                  </a:cubicBezTo>
                  <a:cubicBezTo>
                    <a:pt x="375069" y="338447"/>
                    <a:pt x="427519" y="390897"/>
                    <a:pt x="439394" y="356260"/>
                  </a:cubicBezTo>
                  <a:cubicBezTo>
                    <a:pt x="451269" y="321624"/>
                    <a:pt x="398820" y="131618"/>
                    <a:pt x="415643" y="100940"/>
                  </a:cubicBezTo>
                  <a:cubicBezTo>
                    <a:pt x="432466" y="70262"/>
                    <a:pt x="492833" y="141514"/>
                    <a:pt x="540334" y="172192"/>
                  </a:cubicBezTo>
                  <a:cubicBezTo>
                    <a:pt x="587835" y="202870"/>
                    <a:pt x="671952" y="298862"/>
                    <a:pt x="700651" y="285008"/>
                  </a:cubicBezTo>
                  <a:cubicBezTo>
                    <a:pt x="729350" y="271154"/>
                    <a:pt x="746173" y="131618"/>
                    <a:pt x="712526" y="89065"/>
                  </a:cubicBezTo>
                  <a:cubicBezTo>
                    <a:pt x="678879" y="46512"/>
                    <a:pt x="511635" y="44532"/>
                    <a:pt x="498770" y="29688"/>
                  </a:cubicBezTo>
                  <a:cubicBezTo>
                    <a:pt x="485905" y="14844"/>
                    <a:pt x="560620" y="7422"/>
                    <a:pt x="635336" y="0"/>
                  </a:cubicBezTo>
                </a:path>
              </a:pathLst>
            </a:custGeom>
            <a:noFill/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手繪多邊形 71"/>
            <p:cNvSpPr/>
            <p:nvPr/>
          </p:nvSpPr>
          <p:spPr>
            <a:xfrm>
              <a:off x="5721207" y="5303992"/>
              <a:ext cx="788391" cy="589964"/>
            </a:xfrm>
            <a:custGeom>
              <a:avLst/>
              <a:gdLst>
                <a:gd name="connsiteX0" fmla="*/ 85827 w 788391"/>
                <a:gd name="connsiteY0" fmla="*/ 69592 h 589964"/>
                <a:gd name="connsiteX1" fmla="*/ 2699 w 788391"/>
                <a:gd name="connsiteY1" fmla="*/ 283348 h 589964"/>
                <a:gd name="connsiteX2" fmla="*/ 174892 w 788391"/>
                <a:gd name="connsiteY2" fmla="*/ 408039 h 589964"/>
                <a:gd name="connsiteX3" fmla="*/ 234268 w 788391"/>
                <a:gd name="connsiteY3" fmla="*/ 265535 h 589964"/>
                <a:gd name="connsiteX4" fmla="*/ 323333 w 788391"/>
                <a:gd name="connsiteY4" fmla="*/ 497104 h 589964"/>
                <a:gd name="connsiteX5" fmla="*/ 376772 w 788391"/>
                <a:gd name="connsiteY5" fmla="*/ 586169 h 589964"/>
                <a:gd name="connsiteX6" fmla="*/ 418336 w 788391"/>
                <a:gd name="connsiteY6" fmla="*/ 384289 h 589964"/>
                <a:gd name="connsiteX7" fmla="*/ 305520 w 788391"/>
                <a:gd name="connsiteY7" fmla="*/ 170533 h 589964"/>
                <a:gd name="connsiteX8" fmla="*/ 489588 w 788391"/>
                <a:gd name="connsiteY8" fmla="*/ 229909 h 589964"/>
                <a:gd name="connsiteX9" fmla="*/ 584590 w 788391"/>
                <a:gd name="connsiteY9" fmla="*/ 366476 h 589964"/>
                <a:gd name="connsiteX10" fmla="*/ 537089 w 788391"/>
                <a:gd name="connsiteY10" fmla="*/ 223972 h 589964"/>
                <a:gd name="connsiteX11" fmla="*/ 762720 w 788391"/>
                <a:gd name="connsiteY11" fmla="*/ 235847 h 589964"/>
                <a:gd name="connsiteX12" fmla="*/ 762720 w 788391"/>
                <a:gd name="connsiteY12" fmla="*/ 140844 h 589964"/>
                <a:gd name="connsiteX13" fmla="*/ 578653 w 788391"/>
                <a:gd name="connsiteY13" fmla="*/ 93343 h 589964"/>
                <a:gd name="connsiteX14" fmla="*/ 572715 w 788391"/>
                <a:gd name="connsiteY14" fmla="*/ 10216 h 589964"/>
                <a:gd name="connsiteX15" fmla="*/ 578653 w 788391"/>
                <a:gd name="connsiteY15" fmla="*/ 4278 h 58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8391" h="589964">
                  <a:moveTo>
                    <a:pt x="85827" y="69592"/>
                  </a:moveTo>
                  <a:cubicBezTo>
                    <a:pt x="36841" y="148266"/>
                    <a:pt x="-12145" y="226940"/>
                    <a:pt x="2699" y="283348"/>
                  </a:cubicBezTo>
                  <a:cubicBezTo>
                    <a:pt x="17543" y="339756"/>
                    <a:pt x="136297" y="411008"/>
                    <a:pt x="174892" y="408039"/>
                  </a:cubicBezTo>
                  <a:cubicBezTo>
                    <a:pt x="213487" y="405070"/>
                    <a:pt x="209528" y="250691"/>
                    <a:pt x="234268" y="265535"/>
                  </a:cubicBezTo>
                  <a:cubicBezTo>
                    <a:pt x="259008" y="280379"/>
                    <a:pt x="299582" y="443665"/>
                    <a:pt x="323333" y="497104"/>
                  </a:cubicBezTo>
                  <a:cubicBezTo>
                    <a:pt x="347084" y="550543"/>
                    <a:pt x="360938" y="604971"/>
                    <a:pt x="376772" y="586169"/>
                  </a:cubicBezTo>
                  <a:cubicBezTo>
                    <a:pt x="392606" y="567367"/>
                    <a:pt x="430211" y="453562"/>
                    <a:pt x="418336" y="384289"/>
                  </a:cubicBezTo>
                  <a:cubicBezTo>
                    <a:pt x="406461" y="315016"/>
                    <a:pt x="293645" y="196263"/>
                    <a:pt x="305520" y="170533"/>
                  </a:cubicBezTo>
                  <a:cubicBezTo>
                    <a:pt x="317395" y="144803"/>
                    <a:pt x="443076" y="197252"/>
                    <a:pt x="489588" y="229909"/>
                  </a:cubicBezTo>
                  <a:cubicBezTo>
                    <a:pt x="536100" y="262566"/>
                    <a:pt x="576673" y="367465"/>
                    <a:pt x="584590" y="366476"/>
                  </a:cubicBezTo>
                  <a:cubicBezTo>
                    <a:pt x="592507" y="365487"/>
                    <a:pt x="507401" y="245743"/>
                    <a:pt x="537089" y="223972"/>
                  </a:cubicBezTo>
                  <a:cubicBezTo>
                    <a:pt x="566777" y="202201"/>
                    <a:pt x="725115" y="249702"/>
                    <a:pt x="762720" y="235847"/>
                  </a:cubicBezTo>
                  <a:cubicBezTo>
                    <a:pt x="800325" y="221992"/>
                    <a:pt x="793398" y="164595"/>
                    <a:pt x="762720" y="140844"/>
                  </a:cubicBezTo>
                  <a:cubicBezTo>
                    <a:pt x="732042" y="117093"/>
                    <a:pt x="610320" y="115114"/>
                    <a:pt x="578653" y="93343"/>
                  </a:cubicBezTo>
                  <a:cubicBezTo>
                    <a:pt x="546986" y="71572"/>
                    <a:pt x="572715" y="25060"/>
                    <a:pt x="572715" y="10216"/>
                  </a:cubicBezTo>
                  <a:cubicBezTo>
                    <a:pt x="572715" y="-4628"/>
                    <a:pt x="575684" y="-175"/>
                    <a:pt x="578653" y="4278"/>
                  </a:cubicBezTo>
                </a:path>
              </a:pathLst>
            </a:custGeom>
            <a:noFill/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2">
                    <a:lumMod val="25000"/>
                    <a:lumOff val="75000"/>
                  </a:schemeClr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5121450" y="529504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dirty="0">
                  <a:solidFill>
                    <a:schemeClr val="tx2">
                      <a:lumMod val="25000"/>
                      <a:lumOff val="75000"/>
                    </a:schemeClr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dirty="0">
                <a:solidFill>
                  <a:schemeClr val="tx2">
                    <a:lumMod val="25000"/>
                    <a:lumOff val="75000"/>
                  </a:schemeClr>
                </a:solidFill>
              </a:endParaRPr>
            </a:p>
          </p:txBody>
        </p:sp>
      </p:grpSp>
      <p:grpSp>
        <p:nvGrpSpPr>
          <p:cNvPr id="79" name="群組 78"/>
          <p:cNvGrpSpPr/>
          <p:nvPr/>
        </p:nvGrpSpPr>
        <p:grpSpPr>
          <a:xfrm>
            <a:off x="4133456" y="2912015"/>
            <a:ext cx="2994875" cy="588779"/>
            <a:chOff x="4241999" y="2904809"/>
            <a:chExt cx="2994875" cy="5887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6551750" y="2904809"/>
                  <a:ext cx="6851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14:m>
                    <m:oMath xmlns:m="http://schemas.openxmlformats.org/officeDocument/2006/math">
                      <m:r>
                        <a:rPr lang="en-US" altLang="zh-TW" sz="11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TW" sz="11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11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𝑚</m:t>
                      </m:r>
                    </m:oMath>
                  </a14:m>
                  <a:endParaRPr lang="zh-TW" alt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1750" y="2904809"/>
                  <a:ext cx="68512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036" t="-9836" b="-229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手繪多邊形 75"/>
            <p:cNvSpPr/>
            <p:nvPr/>
          </p:nvSpPr>
          <p:spPr>
            <a:xfrm>
              <a:off x="4241999" y="3054693"/>
              <a:ext cx="2270155" cy="438895"/>
            </a:xfrm>
            <a:custGeom>
              <a:avLst/>
              <a:gdLst>
                <a:gd name="connsiteX0" fmla="*/ 13829 w 2270155"/>
                <a:gd name="connsiteY0" fmla="*/ 404714 h 438895"/>
                <a:gd name="connsiteX1" fmla="*/ 19767 w 2270155"/>
                <a:gd name="connsiteY1" fmla="*/ 78142 h 438895"/>
                <a:gd name="connsiteX2" fmla="*/ 203834 w 2270155"/>
                <a:gd name="connsiteY2" fmla="*/ 250335 h 438895"/>
                <a:gd name="connsiteX3" fmla="*/ 417590 w 2270155"/>
                <a:gd name="connsiteY3" fmla="*/ 953 h 438895"/>
                <a:gd name="connsiteX4" fmla="*/ 542281 w 2270155"/>
                <a:gd name="connsiteY4" fmla="*/ 161270 h 438895"/>
                <a:gd name="connsiteX5" fmla="*/ 821351 w 2270155"/>
                <a:gd name="connsiteY5" fmla="*/ 72205 h 438895"/>
                <a:gd name="connsiteX6" fmla="*/ 916354 w 2270155"/>
                <a:gd name="connsiteY6" fmla="*/ 137519 h 438895"/>
                <a:gd name="connsiteX7" fmla="*/ 993544 w 2270155"/>
                <a:gd name="connsiteY7" fmla="*/ 179083 h 438895"/>
                <a:gd name="connsiteX8" fmla="*/ 1415118 w 2270155"/>
                <a:gd name="connsiteY8" fmla="*/ 202833 h 438895"/>
                <a:gd name="connsiteX9" fmla="*/ 1421055 w 2270155"/>
                <a:gd name="connsiteY9" fmla="*/ 54392 h 438895"/>
                <a:gd name="connsiteX10" fmla="*/ 1765440 w 2270155"/>
                <a:gd name="connsiteY10" fmla="*/ 220646 h 438895"/>
                <a:gd name="connsiteX11" fmla="*/ 2020759 w 2270155"/>
                <a:gd name="connsiteY11" fmla="*/ 60329 h 438895"/>
                <a:gd name="connsiteX12" fmla="*/ 2270141 w 2270155"/>
                <a:gd name="connsiteY12" fmla="*/ 274085 h 438895"/>
                <a:gd name="connsiteX13" fmla="*/ 2032634 w 2270155"/>
                <a:gd name="connsiteY13" fmla="*/ 422527 h 438895"/>
                <a:gd name="connsiteX14" fmla="*/ 2020759 w 2270155"/>
                <a:gd name="connsiteY14" fmla="*/ 428464 h 43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0155" h="438895">
                  <a:moveTo>
                    <a:pt x="13829" y="404714"/>
                  </a:moveTo>
                  <a:cubicBezTo>
                    <a:pt x="964" y="254293"/>
                    <a:pt x="-11900" y="103872"/>
                    <a:pt x="19767" y="78142"/>
                  </a:cubicBezTo>
                  <a:cubicBezTo>
                    <a:pt x="51434" y="52412"/>
                    <a:pt x="137530" y="263200"/>
                    <a:pt x="203834" y="250335"/>
                  </a:cubicBezTo>
                  <a:cubicBezTo>
                    <a:pt x="270138" y="237470"/>
                    <a:pt x="361182" y="15797"/>
                    <a:pt x="417590" y="953"/>
                  </a:cubicBezTo>
                  <a:cubicBezTo>
                    <a:pt x="473998" y="-13891"/>
                    <a:pt x="474988" y="149395"/>
                    <a:pt x="542281" y="161270"/>
                  </a:cubicBezTo>
                  <a:cubicBezTo>
                    <a:pt x="609574" y="173145"/>
                    <a:pt x="759006" y="76163"/>
                    <a:pt x="821351" y="72205"/>
                  </a:cubicBezTo>
                  <a:cubicBezTo>
                    <a:pt x="883697" y="68246"/>
                    <a:pt x="887655" y="119706"/>
                    <a:pt x="916354" y="137519"/>
                  </a:cubicBezTo>
                  <a:cubicBezTo>
                    <a:pt x="945053" y="155332"/>
                    <a:pt x="910417" y="168197"/>
                    <a:pt x="993544" y="179083"/>
                  </a:cubicBezTo>
                  <a:cubicBezTo>
                    <a:pt x="1076671" y="189969"/>
                    <a:pt x="1343866" y="223615"/>
                    <a:pt x="1415118" y="202833"/>
                  </a:cubicBezTo>
                  <a:cubicBezTo>
                    <a:pt x="1486370" y="182051"/>
                    <a:pt x="1362668" y="51423"/>
                    <a:pt x="1421055" y="54392"/>
                  </a:cubicBezTo>
                  <a:cubicBezTo>
                    <a:pt x="1479442" y="57361"/>
                    <a:pt x="1665489" y="219657"/>
                    <a:pt x="1765440" y="220646"/>
                  </a:cubicBezTo>
                  <a:cubicBezTo>
                    <a:pt x="1865391" y="221635"/>
                    <a:pt x="1936642" y="51423"/>
                    <a:pt x="2020759" y="60329"/>
                  </a:cubicBezTo>
                  <a:cubicBezTo>
                    <a:pt x="2104876" y="69235"/>
                    <a:pt x="2268162" y="213719"/>
                    <a:pt x="2270141" y="274085"/>
                  </a:cubicBezTo>
                  <a:cubicBezTo>
                    <a:pt x="2272120" y="334451"/>
                    <a:pt x="2074198" y="396797"/>
                    <a:pt x="2032634" y="422527"/>
                  </a:cubicBezTo>
                  <a:cubicBezTo>
                    <a:pt x="1991070" y="448257"/>
                    <a:pt x="2005914" y="438360"/>
                    <a:pt x="2020759" y="428464"/>
                  </a:cubicBezTo>
                </a:path>
              </a:pathLst>
            </a:cu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8" name="手繪多邊形 77"/>
          <p:cNvSpPr/>
          <p:nvPr/>
        </p:nvSpPr>
        <p:spPr>
          <a:xfrm>
            <a:off x="4128615" y="3061899"/>
            <a:ext cx="2270155" cy="438895"/>
          </a:xfrm>
          <a:custGeom>
            <a:avLst/>
            <a:gdLst>
              <a:gd name="connsiteX0" fmla="*/ 13829 w 2270155"/>
              <a:gd name="connsiteY0" fmla="*/ 404714 h 438895"/>
              <a:gd name="connsiteX1" fmla="*/ 19767 w 2270155"/>
              <a:gd name="connsiteY1" fmla="*/ 78142 h 438895"/>
              <a:gd name="connsiteX2" fmla="*/ 203834 w 2270155"/>
              <a:gd name="connsiteY2" fmla="*/ 250335 h 438895"/>
              <a:gd name="connsiteX3" fmla="*/ 417590 w 2270155"/>
              <a:gd name="connsiteY3" fmla="*/ 953 h 438895"/>
              <a:gd name="connsiteX4" fmla="*/ 542281 w 2270155"/>
              <a:gd name="connsiteY4" fmla="*/ 161270 h 438895"/>
              <a:gd name="connsiteX5" fmla="*/ 821351 w 2270155"/>
              <a:gd name="connsiteY5" fmla="*/ 72205 h 438895"/>
              <a:gd name="connsiteX6" fmla="*/ 916354 w 2270155"/>
              <a:gd name="connsiteY6" fmla="*/ 137519 h 438895"/>
              <a:gd name="connsiteX7" fmla="*/ 993544 w 2270155"/>
              <a:gd name="connsiteY7" fmla="*/ 179083 h 438895"/>
              <a:gd name="connsiteX8" fmla="*/ 1415118 w 2270155"/>
              <a:gd name="connsiteY8" fmla="*/ 202833 h 438895"/>
              <a:gd name="connsiteX9" fmla="*/ 1421055 w 2270155"/>
              <a:gd name="connsiteY9" fmla="*/ 54392 h 438895"/>
              <a:gd name="connsiteX10" fmla="*/ 1765440 w 2270155"/>
              <a:gd name="connsiteY10" fmla="*/ 220646 h 438895"/>
              <a:gd name="connsiteX11" fmla="*/ 2020759 w 2270155"/>
              <a:gd name="connsiteY11" fmla="*/ 60329 h 438895"/>
              <a:gd name="connsiteX12" fmla="*/ 2270141 w 2270155"/>
              <a:gd name="connsiteY12" fmla="*/ 274085 h 438895"/>
              <a:gd name="connsiteX13" fmla="*/ 2032634 w 2270155"/>
              <a:gd name="connsiteY13" fmla="*/ 422527 h 438895"/>
              <a:gd name="connsiteX14" fmla="*/ 2020759 w 2270155"/>
              <a:gd name="connsiteY14" fmla="*/ 428464 h 43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70155" h="438895">
                <a:moveTo>
                  <a:pt x="13829" y="404714"/>
                </a:moveTo>
                <a:cubicBezTo>
                  <a:pt x="964" y="254293"/>
                  <a:pt x="-11900" y="103872"/>
                  <a:pt x="19767" y="78142"/>
                </a:cubicBezTo>
                <a:cubicBezTo>
                  <a:pt x="51434" y="52412"/>
                  <a:pt x="137530" y="263200"/>
                  <a:pt x="203834" y="250335"/>
                </a:cubicBezTo>
                <a:cubicBezTo>
                  <a:pt x="270138" y="237470"/>
                  <a:pt x="361182" y="15797"/>
                  <a:pt x="417590" y="953"/>
                </a:cubicBezTo>
                <a:cubicBezTo>
                  <a:pt x="473998" y="-13891"/>
                  <a:pt x="474988" y="149395"/>
                  <a:pt x="542281" y="161270"/>
                </a:cubicBezTo>
                <a:cubicBezTo>
                  <a:pt x="609574" y="173145"/>
                  <a:pt x="759006" y="76163"/>
                  <a:pt x="821351" y="72205"/>
                </a:cubicBezTo>
                <a:cubicBezTo>
                  <a:pt x="883697" y="68246"/>
                  <a:pt x="887655" y="119706"/>
                  <a:pt x="916354" y="137519"/>
                </a:cubicBezTo>
                <a:cubicBezTo>
                  <a:pt x="945053" y="155332"/>
                  <a:pt x="910417" y="168197"/>
                  <a:pt x="993544" y="179083"/>
                </a:cubicBezTo>
                <a:cubicBezTo>
                  <a:pt x="1076671" y="189969"/>
                  <a:pt x="1343866" y="223615"/>
                  <a:pt x="1415118" y="202833"/>
                </a:cubicBezTo>
                <a:cubicBezTo>
                  <a:pt x="1486370" y="182051"/>
                  <a:pt x="1362668" y="51423"/>
                  <a:pt x="1421055" y="54392"/>
                </a:cubicBezTo>
                <a:cubicBezTo>
                  <a:pt x="1479442" y="57361"/>
                  <a:pt x="1665489" y="219657"/>
                  <a:pt x="1765440" y="220646"/>
                </a:cubicBezTo>
                <a:cubicBezTo>
                  <a:pt x="1865391" y="221635"/>
                  <a:pt x="1936642" y="51423"/>
                  <a:pt x="2020759" y="60329"/>
                </a:cubicBezTo>
                <a:cubicBezTo>
                  <a:pt x="2104876" y="69235"/>
                  <a:pt x="2268162" y="213719"/>
                  <a:pt x="2270141" y="274085"/>
                </a:cubicBezTo>
                <a:cubicBezTo>
                  <a:pt x="2272120" y="334451"/>
                  <a:pt x="2074198" y="396797"/>
                  <a:pt x="2032634" y="422527"/>
                </a:cubicBezTo>
                <a:cubicBezTo>
                  <a:pt x="1991070" y="448257"/>
                  <a:pt x="2005914" y="438360"/>
                  <a:pt x="2020759" y="42846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接點 79"/>
          <p:cNvCxnSpPr/>
          <p:nvPr/>
        </p:nvCxnSpPr>
        <p:spPr>
          <a:xfrm flipV="1">
            <a:off x="3285224" y="3585848"/>
            <a:ext cx="810000" cy="16916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 flipV="1">
            <a:off x="3834000" y="3561691"/>
            <a:ext cx="1710000" cy="16943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群組 82"/>
          <p:cNvGrpSpPr/>
          <p:nvPr/>
        </p:nvGrpSpPr>
        <p:grpSpPr>
          <a:xfrm>
            <a:off x="3239999" y="5255451"/>
            <a:ext cx="648001" cy="442851"/>
            <a:chOff x="1799999" y="5040000"/>
            <a:chExt cx="648001" cy="442851"/>
          </a:xfrm>
        </p:grpSpPr>
        <p:sp>
          <p:nvSpPr>
            <p:cNvPr id="26" name="橢圓 25"/>
            <p:cNvSpPr/>
            <p:nvPr/>
          </p:nvSpPr>
          <p:spPr>
            <a:xfrm>
              <a:off x="1800000" y="5040000"/>
              <a:ext cx="108000" cy="1080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2340000" y="5040000"/>
              <a:ext cx="108000" cy="108012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手繪多邊形 81"/>
            <p:cNvSpPr/>
            <p:nvPr/>
          </p:nvSpPr>
          <p:spPr>
            <a:xfrm>
              <a:off x="1799999" y="5138512"/>
              <a:ext cx="629609" cy="344339"/>
            </a:xfrm>
            <a:custGeom>
              <a:avLst/>
              <a:gdLst>
                <a:gd name="connsiteX0" fmla="*/ 47384 w 629609"/>
                <a:gd name="connsiteY0" fmla="*/ 0 h 344339"/>
                <a:gd name="connsiteX1" fmla="*/ 5821 w 629609"/>
                <a:gd name="connsiteY1" fmla="*/ 184068 h 344339"/>
                <a:gd name="connsiteX2" fmla="*/ 160200 w 629609"/>
                <a:gd name="connsiteY2" fmla="*/ 130629 h 344339"/>
                <a:gd name="connsiteX3" fmla="*/ 201763 w 629609"/>
                <a:gd name="connsiteY3" fmla="*/ 83127 h 344339"/>
                <a:gd name="connsiteX4" fmla="*/ 183951 w 629609"/>
                <a:gd name="connsiteY4" fmla="*/ 332509 h 344339"/>
                <a:gd name="connsiteX5" fmla="*/ 368018 w 629609"/>
                <a:gd name="connsiteY5" fmla="*/ 279070 h 344339"/>
                <a:gd name="connsiteX6" fmla="*/ 320517 w 629609"/>
                <a:gd name="connsiteY6" fmla="*/ 59377 h 344339"/>
                <a:gd name="connsiteX7" fmla="*/ 463021 w 629609"/>
                <a:gd name="connsiteY7" fmla="*/ 243444 h 344339"/>
                <a:gd name="connsiteX8" fmla="*/ 623338 w 629609"/>
                <a:gd name="connsiteY8" fmla="*/ 130629 h 344339"/>
                <a:gd name="connsiteX9" fmla="*/ 599587 w 629609"/>
                <a:gd name="connsiteY9" fmla="*/ 11875 h 344339"/>
                <a:gd name="connsiteX10" fmla="*/ 599587 w 629609"/>
                <a:gd name="connsiteY10" fmla="*/ 11875 h 34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609" h="344339">
                  <a:moveTo>
                    <a:pt x="47384" y="0"/>
                  </a:moveTo>
                  <a:cubicBezTo>
                    <a:pt x="17201" y="81148"/>
                    <a:pt x="-12982" y="162297"/>
                    <a:pt x="5821" y="184068"/>
                  </a:cubicBezTo>
                  <a:cubicBezTo>
                    <a:pt x="24624" y="205839"/>
                    <a:pt x="127543" y="147452"/>
                    <a:pt x="160200" y="130629"/>
                  </a:cubicBezTo>
                  <a:cubicBezTo>
                    <a:pt x="192857" y="113806"/>
                    <a:pt x="197805" y="49480"/>
                    <a:pt x="201763" y="83127"/>
                  </a:cubicBezTo>
                  <a:cubicBezTo>
                    <a:pt x="205721" y="116774"/>
                    <a:pt x="156242" y="299852"/>
                    <a:pt x="183951" y="332509"/>
                  </a:cubicBezTo>
                  <a:cubicBezTo>
                    <a:pt x="211660" y="365166"/>
                    <a:pt x="345257" y="324592"/>
                    <a:pt x="368018" y="279070"/>
                  </a:cubicBezTo>
                  <a:cubicBezTo>
                    <a:pt x="390779" y="233548"/>
                    <a:pt x="304683" y="65315"/>
                    <a:pt x="320517" y="59377"/>
                  </a:cubicBezTo>
                  <a:cubicBezTo>
                    <a:pt x="336351" y="53439"/>
                    <a:pt x="412551" y="231569"/>
                    <a:pt x="463021" y="243444"/>
                  </a:cubicBezTo>
                  <a:cubicBezTo>
                    <a:pt x="513491" y="255319"/>
                    <a:pt x="600577" y="169224"/>
                    <a:pt x="623338" y="130629"/>
                  </a:cubicBezTo>
                  <a:cubicBezTo>
                    <a:pt x="646099" y="92034"/>
                    <a:pt x="599587" y="11875"/>
                    <a:pt x="599587" y="11875"/>
                  </a:cubicBezTo>
                  <a:lnTo>
                    <a:pt x="599587" y="11875"/>
                  </a:lnTo>
                </a:path>
              </a:pathLst>
            </a:custGeom>
            <a:noFill/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4" name="手繪多邊形 83"/>
          <p:cNvSpPr/>
          <p:nvPr/>
        </p:nvSpPr>
        <p:spPr>
          <a:xfrm>
            <a:off x="3240000" y="5359784"/>
            <a:ext cx="629609" cy="344339"/>
          </a:xfrm>
          <a:custGeom>
            <a:avLst/>
            <a:gdLst>
              <a:gd name="connsiteX0" fmla="*/ 47384 w 629609"/>
              <a:gd name="connsiteY0" fmla="*/ 0 h 344339"/>
              <a:gd name="connsiteX1" fmla="*/ 5821 w 629609"/>
              <a:gd name="connsiteY1" fmla="*/ 184068 h 344339"/>
              <a:gd name="connsiteX2" fmla="*/ 160200 w 629609"/>
              <a:gd name="connsiteY2" fmla="*/ 130629 h 344339"/>
              <a:gd name="connsiteX3" fmla="*/ 201763 w 629609"/>
              <a:gd name="connsiteY3" fmla="*/ 83127 h 344339"/>
              <a:gd name="connsiteX4" fmla="*/ 183951 w 629609"/>
              <a:gd name="connsiteY4" fmla="*/ 332509 h 344339"/>
              <a:gd name="connsiteX5" fmla="*/ 368018 w 629609"/>
              <a:gd name="connsiteY5" fmla="*/ 279070 h 344339"/>
              <a:gd name="connsiteX6" fmla="*/ 320517 w 629609"/>
              <a:gd name="connsiteY6" fmla="*/ 59377 h 344339"/>
              <a:gd name="connsiteX7" fmla="*/ 463021 w 629609"/>
              <a:gd name="connsiteY7" fmla="*/ 243444 h 344339"/>
              <a:gd name="connsiteX8" fmla="*/ 623338 w 629609"/>
              <a:gd name="connsiteY8" fmla="*/ 130629 h 344339"/>
              <a:gd name="connsiteX9" fmla="*/ 599587 w 629609"/>
              <a:gd name="connsiteY9" fmla="*/ 11875 h 344339"/>
              <a:gd name="connsiteX10" fmla="*/ 599587 w 629609"/>
              <a:gd name="connsiteY10" fmla="*/ 11875 h 34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609" h="344339">
                <a:moveTo>
                  <a:pt x="47384" y="0"/>
                </a:moveTo>
                <a:cubicBezTo>
                  <a:pt x="17201" y="81148"/>
                  <a:pt x="-12982" y="162297"/>
                  <a:pt x="5821" y="184068"/>
                </a:cubicBezTo>
                <a:cubicBezTo>
                  <a:pt x="24624" y="205839"/>
                  <a:pt x="127543" y="147452"/>
                  <a:pt x="160200" y="130629"/>
                </a:cubicBezTo>
                <a:cubicBezTo>
                  <a:pt x="192857" y="113806"/>
                  <a:pt x="197805" y="49480"/>
                  <a:pt x="201763" y="83127"/>
                </a:cubicBezTo>
                <a:cubicBezTo>
                  <a:pt x="205721" y="116774"/>
                  <a:pt x="156242" y="299852"/>
                  <a:pt x="183951" y="332509"/>
                </a:cubicBezTo>
                <a:cubicBezTo>
                  <a:pt x="211660" y="365166"/>
                  <a:pt x="345257" y="324592"/>
                  <a:pt x="368018" y="279070"/>
                </a:cubicBezTo>
                <a:cubicBezTo>
                  <a:pt x="390779" y="233548"/>
                  <a:pt x="304683" y="65315"/>
                  <a:pt x="320517" y="59377"/>
                </a:cubicBezTo>
                <a:cubicBezTo>
                  <a:pt x="336351" y="53439"/>
                  <a:pt x="412551" y="231569"/>
                  <a:pt x="463021" y="243444"/>
                </a:cubicBezTo>
                <a:cubicBezTo>
                  <a:pt x="513491" y="255319"/>
                  <a:pt x="600577" y="169224"/>
                  <a:pt x="623338" y="130629"/>
                </a:cubicBezTo>
                <a:cubicBezTo>
                  <a:pt x="646099" y="92034"/>
                  <a:pt x="599587" y="11875"/>
                  <a:pt x="599587" y="11875"/>
                </a:cubicBezTo>
                <a:lnTo>
                  <a:pt x="599587" y="118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1" name="群組 90"/>
          <p:cNvGrpSpPr/>
          <p:nvPr/>
        </p:nvGrpSpPr>
        <p:grpSpPr>
          <a:xfrm>
            <a:off x="3888000" y="720337"/>
            <a:ext cx="4855916" cy="1363969"/>
            <a:chOff x="4133286" y="476671"/>
            <a:chExt cx="4855916" cy="1363969"/>
          </a:xfrm>
        </p:grpSpPr>
        <p:sp>
          <p:nvSpPr>
            <p:cNvPr id="88" name="Rectangle 4"/>
            <p:cNvSpPr>
              <a:spLocks noChangeArrowheads="1"/>
            </p:cNvSpPr>
            <p:nvPr/>
          </p:nvSpPr>
          <p:spPr bwMode="auto">
            <a:xfrm>
              <a:off x="4223286" y="573923"/>
              <a:ext cx="1788874" cy="3744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dirty="0"/>
                <a:t>Proposition </a:t>
              </a:r>
              <a:r>
                <a:rPr lang="en-US" altLang="zh-TW" dirty="0" smtClean="0"/>
                <a:t>2.2.</a:t>
              </a:r>
              <a:endParaRPr lang="en-US" altLang="zh-TW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矩形 88"/>
                <p:cNvSpPr/>
                <p:nvPr/>
              </p:nvSpPr>
              <p:spPr>
                <a:xfrm>
                  <a:off x="4158487" y="927698"/>
                  <a:ext cx="4830714" cy="91294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i="1" dirty="0" smtClean="0"/>
                    <a:t>For a positive even integer n and V </a:t>
                  </a:r>
                  <a:r>
                    <a:rPr lang="en-US" altLang="zh-TW" sz="1600" dirty="0"/>
                    <a:t>(</a:t>
                  </a:r>
                  <a:r>
                    <a:rPr lang="en-US" altLang="zh-TW" sz="1600" i="1" dirty="0" err="1"/>
                    <a:t>K</a:t>
                  </a:r>
                  <a:r>
                    <a:rPr lang="en-US" altLang="zh-TW" sz="1050" i="1" dirty="0" err="1"/>
                    <a:t>n</a:t>
                  </a:r>
                  <a:r>
                    <a:rPr lang="en-US" altLang="zh-TW" sz="1600" dirty="0"/>
                    <a:t>) = </a:t>
                  </a:r>
                  <a:r>
                    <a:rPr lang="en-US" altLang="zh-TW" sz="1600" i="1" dirty="0" smtClean="0"/>
                    <a:t>{x</a:t>
                  </a:r>
                  <a:r>
                    <a:rPr lang="en-US" altLang="zh-TW" sz="700" dirty="0" smtClean="0"/>
                    <a:t>0</a:t>
                  </a:r>
                  <a:r>
                    <a:rPr lang="en-US" altLang="zh-TW" sz="1600" i="1" dirty="0" smtClean="0"/>
                    <a:t>,x</a:t>
                  </a:r>
                  <a:r>
                    <a:rPr lang="en-US" altLang="zh-TW" sz="700" dirty="0" smtClean="0"/>
                    <a:t>1</a:t>
                  </a:r>
                  <a:r>
                    <a:rPr lang="en-US" altLang="zh-TW" sz="1600" i="1" dirty="0" smtClean="0"/>
                    <a:t>,</a:t>
                  </a:r>
                  <a:r>
                    <a:rPr lang="el-GR" altLang="zh-TW" sz="1600" dirty="0"/>
                    <a:t>…</a:t>
                  </a:r>
                  <a:r>
                    <a:rPr lang="en-US" altLang="zh-TW" sz="1600" dirty="0" smtClean="0"/>
                    <a:t>,</a:t>
                  </a:r>
                  <a:r>
                    <a:rPr lang="en-US" altLang="zh-TW" sz="1600" i="1" dirty="0" smtClean="0"/>
                    <a:t>x</a:t>
                  </a:r>
                  <a:r>
                    <a:rPr lang="en-US" altLang="zh-TW" sz="700" dirty="0" smtClean="0"/>
                    <a:t>n-1</a:t>
                  </a:r>
                  <a:r>
                    <a:rPr lang="en-US" altLang="zh-TW" sz="1600" i="1" dirty="0" smtClean="0"/>
                    <a:t>}, the </a:t>
                  </a:r>
                  <a:r>
                    <a:rPr lang="en-US" altLang="zh-TW" sz="1600" i="1" dirty="0"/>
                    <a:t>complete graph </a:t>
                  </a:r>
                  <a:r>
                    <a:rPr lang="en-US" altLang="zh-TW" sz="1600" i="1" dirty="0" err="1"/>
                    <a:t>K</a:t>
                  </a:r>
                  <a:r>
                    <a:rPr lang="en-US" altLang="zh-TW" sz="1050" i="1" dirty="0" err="1"/>
                    <a:t>n</a:t>
                  </a:r>
                  <a:r>
                    <a:rPr lang="en-US" altLang="zh-TW" sz="1600" i="1" dirty="0"/>
                    <a:t> can be decomposed into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1600" i="1" dirty="0" smtClean="0"/>
                    <a:t> copies </a:t>
                  </a:r>
                  <a:r>
                    <a:rPr lang="en-US" altLang="zh-TW" sz="1600" i="1" dirty="0"/>
                    <a:t>of </a:t>
                  </a:r>
                  <a:r>
                    <a:rPr lang="en-US" altLang="zh-TW" sz="1600" i="1" dirty="0" smtClean="0"/>
                    <a:t>n-paths </a:t>
                  </a:r>
                  <a:r>
                    <a:rPr lang="en-US" altLang="zh-TW" sz="1600" i="1" dirty="0" err="1" smtClean="0"/>
                    <a:t>P</a:t>
                  </a:r>
                  <a:r>
                    <a:rPr lang="en-US" altLang="zh-TW" sz="1050" i="1" dirty="0" err="1"/>
                    <a:t>n</a:t>
                  </a:r>
                  <a:r>
                    <a:rPr lang="en-US" altLang="zh-TW" sz="1600" dirty="0" smtClean="0"/>
                    <a:t>(</a:t>
                  </a:r>
                  <a:r>
                    <a:rPr lang="en-US" altLang="zh-TW" sz="1600" i="1" dirty="0" smtClean="0"/>
                    <a:t>x</a:t>
                  </a:r>
                  <a:r>
                    <a:rPr lang="en-US" altLang="zh-TW" sz="700" dirty="0"/>
                    <a:t>0</a:t>
                  </a:r>
                  <a:r>
                    <a:rPr lang="en-US" altLang="zh-TW" sz="1600" i="1" dirty="0" smtClean="0"/>
                    <a:t>,x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7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7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1600" dirty="0" smtClean="0"/>
                    <a:t>)</a:t>
                  </a:r>
                  <a:r>
                    <a:rPr lang="en-US" altLang="zh-TW" sz="1600" i="1" dirty="0" smtClean="0"/>
                    <a:t>, </a:t>
                  </a:r>
                  <a:r>
                    <a:rPr lang="en-US" altLang="zh-TW" sz="1600" i="1" dirty="0" err="1" smtClean="0"/>
                    <a:t>P</a:t>
                  </a:r>
                  <a:r>
                    <a:rPr lang="en-US" altLang="zh-TW" sz="1050" i="1" dirty="0" err="1"/>
                    <a:t>n</a:t>
                  </a:r>
                  <a:r>
                    <a:rPr lang="en-US" altLang="zh-TW" sz="1600" dirty="0" smtClean="0"/>
                    <a:t>(</a:t>
                  </a:r>
                  <a:r>
                    <a:rPr lang="en-US" altLang="zh-TW" sz="1600" i="1" dirty="0" smtClean="0"/>
                    <a:t>x</a:t>
                  </a:r>
                  <a:r>
                    <a:rPr lang="en-US" altLang="zh-TW" sz="700" dirty="0" smtClean="0"/>
                    <a:t>1</a:t>
                  </a:r>
                  <a:r>
                    <a:rPr lang="en-US" altLang="zh-TW" sz="1600" i="1" dirty="0"/>
                    <a:t>,</a:t>
                  </a:r>
                  <a:r>
                    <a:rPr lang="en-US" altLang="zh-TW" sz="1600" i="1" dirty="0" smtClean="0"/>
                    <a:t>x</a:t>
                  </a:r>
                  <a:r>
                    <a:rPr lang="en-US" altLang="zh-TW" sz="700" dirty="0" smtClean="0"/>
                    <a:t>1+</a:t>
                  </a:r>
                  <a:r>
                    <a:rPr lang="en-US" altLang="zh-TW" sz="700" i="1" dirty="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7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7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1600" dirty="0"/>
                    <a:t>)</a:t>
                  </a:r>
                  <a:r>
                    <a:rPr lang="en-US" altLang="zh-TW" sz="1600" i="1" dirty="0"/>
                    <a:t> ,</a:t>
                  </a:r>
                  <a:r>
                    <a:rPr lang="el-GR" altLang="zh-TW" sz="1600" dirty="0"/>
                    <a:t>…</a:t>
                  </a:r>
                  <a:r>
                    <a:rPr lang="en-US" altLang="zh-TW" sz="1600" dirty="0"/>
                    <a:t>,</a:t>
                  </a:r>
                  <a:r>
                    <a:rPr lang="en-US" altLang="zh-TW" sz="1600" i="1" dirty="0"/>
                    <a:t> </a:t>
                  </a:r>
                  <a:r>
                    <a:rPr lang="en-US" altLang="zh-TW" sz="1600" i="1" dirty="0" err="1" smtClean="0"/>
                    <a:t>P</a:t>
                  </a:r>
                  <a:r>
                    <a:rPr lang="en-US" altLang="zh-TW" sz="1050" i="1" dirty="0" err="1" smtClean="0"/>
                    <a:t>n</a:t>
                  </a:r>
                  <a:r>
                    <a:rPr lang="en-US" altLang="zh-TW" sz="1600" dirty="0" smtClean="0"/>
                    <a:t>(</a:t>
                  </a:r>
                  <a:r>
                    <a:rPr lang="en-US" altLang="zh-TW" sz="1600" i="1" dirty="0" smtClean="0"/>
                    <a:t>x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7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7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700" b="0" i="1" smtClean="0"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altLang="zh-TW" sz="700" dirty="0" smtClean="0"/>
                    <a:t>1</a:t>
                  </a:r>
                  <a:r>
                    <a:rPr lang="en-US" altLang="zh-TW" sz="1600" i="1" dirty="0" smtClean="0"/>
                    <a:t>,x</a:t>
                  </a:r>
                  <a:r>
                    <a:rPr lang="en-US" altLang="zh-TW" sz="600" i="1" dirty="0" smtClean="0"/>
                    <a:t>n-</a:t>
                  </a:r>
                  <a:r>
                    <a:rPr lang="en-US" altLang="zh-TW" sz="600" dirty="0" smtClean="0"/>
                    <a:t>1</a:t>
                  </a:r>
                  <a:r>
                    <a:rPr lang="en-US" altLang="zh-TW" sz="1600" dirty="0"/>
                    <a:t>)</a:t>
                  </a:r>
                  <a:r>
                    <a:rPr lang="en-US" altLang="zh-TW" sz="1600" i="1" dirty="0"/>
                    <a:t>.</a:t>
                  </a:r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89" name="矩形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8487" y="927698"/>
                  <a:ext cx="4830714" cy="91294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758" t="-2667" r="-1263" b="-7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圓角矩形 89"/>
            <p:cNvSpPr/>
            <p:nvPr/>
          </p:nvSpPr>
          <p:spPr>
            <a:xfrm>
              <a:off x="4133286" y="476671"/>
              <a:ext cx="4855916" cy="136396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3865752" y="505879"/>
            <a:ext cx="4645533" cy="1605720"/>
            <a:chOff x="4680000" y="539999"/>
            <a:chExt cx="4645533" cy="1605720"/>
          </a:xfrm>
        </p:grpSpPr>
        <p:sp>
          <p:nvSpPr>
            <p:cNvPr id="92" name="Rectangle 4"/>
            <p:cNvSpPr>
              <a:spLocks noChangeArrowheads="1"/>
            </p:cNvSpPr>
            <p:nvPr/>
          </p:nvSpPr>
          <p:spPr bwMode="auto">
            <a:xfrm>
              <a:off x="4827976" y="630215"/>
              <a:ext cx="1371513" cy="3595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dirty="0" smtClean="0"/>
                <a:t>Lemma 2.4.</a:t>
              </a:r>
              <a:endParaRPr lang="en-US" altLang="zh-TW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矩形 92"/>
                <p:cNvSpPr/>
                <p:nvPr/>
              </p:nvSpPr>
              <p:spPr>
                <a:xfrm>
                  <a:off x="4779224" y="949173"/>
                  <a:ext cx="4546309" cy="11965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i="1" dirty="0" smtClean="0"/>
                    <a:t>Let k, m, p, and s be positive integers and let t be a nonnegative integer </a:t>
                  </a:r>
                  <a:r>
                    <a:rPr lang="en-US" altLang="zh-TW" sz="1600" i="1" dirty="0"/>
                    <a:t>with </a:t>
                  </a:r>
                  <a:r>
                    <a:rPr lang="en-US" altLang="zh-TW" sz="1600" i="1" dirty="0" smtClean="0"/>
                    <a:t>max{</a:t>
                  </a:r>
                  <a:r>
                    <a:rPr lang="en-US" altLang="zh-TW" sz="1600" i="1" dirty="0" err="1" smtClean="0"/>
                    <a:t>m,t</a:t>
                  </a:r>
                  <a:r>
                    <a:rPr lang="en-US" altLang="zh-TW" sz="1600" i="1" dirty="0" smtClean="0"/>
                    <a:t>} </a:t>
                  </a:r>
                  <a:r>
                    <a:rPr lang="en-US" altLang="zh-TW" sz="1600" i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≤ </a:t>
                  </a:r>
                  <a:r>
                    <a:rPr lang="en-US" altLang="zh-TW" sz="1600" i="1" dirty="0" smtClean="0"/>
                    <a:t>k-1.</a:t>
                  </a:r>
                </a:p>
                <a:p>
                  <a:r>
                    <a:rPr lang="en-US" altLang="zh-TW" sz="1600" i="1" dirty="0" smtClean="0"/>
                    <a:t>If </a:t>
                  </a:r>
                  <a14:m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𝑝𝑘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altLang="zh-TW" sz="1600" b="0" i="1" smtClean="0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TW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𝑠𝑘</m:t>
                              </m:r>
                              <m:r>
                                <a:rPr lang="en-US" altLang="zh-TW" sz="16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/>
                            </a:rPr>
                            <m:t>𝑠𝑘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16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𝑚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𝑠𝑘</m:t>
                      </m:r>
                      <m:r>
                        <a:rPr lang="en-US" altLang="zh-TW" sz="1600" b="0" i="1" smtClean="0">
                          <a:latin typeface="Cambria Math"/>
                        </a:rPr>
                        <m:t>+1)</m:t>
                      </m:r>
                    </m:oMath>
                  </a14:m>
                  <a:r>
                    <a:rPr lang="en-US" altLang="zh-TW" sz="1600" i="1" dirty="0"/>
                    <a:t> </a:t>
                  </a:r>
                  <a:r>
                    <a:rPr lang="en-US" altLang="zh-TW" sz="1600" i="1" dirty="0" smtClean="0"/>
                    <a:t>then</a:t>
                  </a:r>
                </a:p>
                <a:p>
                  <a:r>
                    <a:rPr lang="en-US" altLang="zh-TW" sz="1600" i="1" dirty="0" smtClean="0"/>
                    <a:t>p-(</a:t>
                  </a:r>
                  <a:r>
                    <a:rPr lang="en-US" altLang="zh-TW" sz="1600" i="1" dirty="0"/>
                    <a:t>s+1)m &gt; 0.</a:t>
                  </a:r>
                  <a:endParaRPr lang="zh-TW" altLang="en-US" sz="1600" i="1" dirty="0"/>
                </a:p>
              </p:txBody>
            </p:sp>
          </mc:Choice>
          <mc:Fallback xmlns="">
            <p:sp>
              <p:nvSpPr>
                <p:cNvPr id="93" name="矩形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224" y="949173"/>
                  <a:ext cx="4546309" cy="119654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670" t="-2041" b="-561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圓角矩形 93"/>
            <p:cNvSpPr/>
            <p:nvPr/>
          </p:nvSpPr>
          <p:spPr>
            <a:xfrm>
              <a:off x="4680000" y="539999"/>
              <a:ext cx="4464000" cy="1605719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8" name="群組 97"/>
          <p:cNvGrpSpPr/>
          <p:nvPr/>
        </p:nvGrpSpPr>
        <p:grpSpPr>
          <a:xfrm>
            <a:off x="3834000" y="241965"/>
            <a:ext cx="4536505" cy="1900160"/>
            <a:chOff x="395535" y="1484785"/>
            <a:chExt cx="4536505" cy="1900160"/>
          </a:xfrm>
        </p:grpSpPr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503439" y="1628800"/>
              <a:ext cx="1764306" cy="36822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dirty="0"/>
                <a:t>Proposition 2.1.</a:t>
              </a:r>
              <a:endParaRPr lang="en-US" altLang="zh-TW" b="0" dirty="0">
                <a:effectLst/>
                <a:latin typeface="Arial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429018" y="2061506"/>
              <a:ext cx="450302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i="1" dirty="0"/>
                <a:t>For positive integers </a:t>
              </a:r>
              <a:r>
                <a:rPr lang="el-GR" altLang="zh-TW" sz="16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1600" i="1" dirty="0" smtClean="0"/>
                <a:t>, </a:t>
              </a:r>
              <a:r>
                <a:rPr lang="en-US" altLang="zh-TW" sz="1600" i="1" dirty="0"/>
                <a:t>n, and t, and any sequence </a:t>
              </a:r>
              <a:r>
                <a:rPr lang="en-US" altLang="zh-TW" sz="1600" i="1" dirty="0" smtClean="0"/>
                <a:t>m</a:t>
              </a:r>
              <a:r>
                <a:rPr lang="en-US" altLang="zh-TW" sz="700" i="1" dirty="0" smtClean="0"/>
                <a:t>1</a:t>
              </a:r>
              <a:r>
                <a:rPr lang="en-US" altLang="zh-TW" sz="1600" i="1" dirty="0" smtClean="0"/>
                <a:t>,m</a:t>
              </a:r>
              <a:r>
                <a:rPr lang="en-US" altLang="zh-TW" sz="700" i="1" dirty="0" smtClean="0"/>
                <a:t>2</a:t>
              </a:r>
              <a:r>
                <a:rPr lang="en-US" altLang="zh-TW" sz="1600" i="1" dirty="0" smtClean="0"/>
                <a:t>,</a:t>
              </a:r>
              <a:r>
                <a:rPr lang="el-GR" altLang="zh-TW" sz="1600" i="1" dirty="0"/>
                <a:t>…</a:t>
              </a:r>
              <a:r>
                <a:rPr lang="en-US" altLang="zh-TW" sz="1600" i="1" dirty="0" smtClean="0"/>
                <a:t>,</a:t>
              </a:r>
              <a:r>
                <a:rPr lang="en-US" altLang="zh-TW" sz="1600" i="1" dirty="0" err="1" smtClean="0"/>
                <a:t>m</a:t>
              </a:r>
              <a:r>
                <a:rPr lang="en-US" altLang="zh-TW" sz="700" i="1" dirty="0" err="1" smtClean="0"/>
                <a:t>t</a:t>
              </a:r>
              <a:r>
                <a:rPr lang="en-US" altLang="zh-TW" sz="1600" i="1" dirty="0" smtClean="0"/>
                <a:t> of </a:t>
              </a:r>
              <a:r>
                <a:rPr lang="en-US" altLang="zh-TW" sz="1600" i="1" dirty="0"/>
                <a:t>positive integers, the complete </a:t>
              </a:r>
              <a:r>
                <a:rPr lang="en-US" altLang="zh-TW" sz="1600" i="1" dirty="0" err="1"/>
                <a:t>multigraph</a:t>
              </a:r>
              <a:r>
                <a:rPr lang="en-US" altLang="zh-TW" sz="1600" i="1" dirty="0"/>
                <a:t> </a:t>
              </a:r>
              <a:r>
                <a:rPr lang="el-GR" altLang="zh-TW" sz="160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1600" i="1" dirty="0" err="1" smtClean="0"/>
                <a:t>K</a:t>
              </a:r>
              <a:r>
                <a:rPr lang="en-US" altLang="zh-TW" sz="1050" i="1" dirty="0" err="1"/>
                <a:t>n</a:t>
              </a:r>
              <a:r>
                <a:rPr lang="en-US" altLang="zh-TW" sz="1600" i="1" dirty="0" smtClean="0"/>
                <a:t> </a:t>
              </a:r>
              <a:r>
                <a:rPr lang="en-US" altLang="zh-TW" sz="1600" i="1" dirty="0"/>
                <a:t>can be decomposed into paths of </a:t>
              </a:r>
              <a:r>
                <a:rPr lang="en-US" altLang="zh-TW" sz="1600" i="1" dirty="0" smtClean="0"/>
                <a:t>lengths m</a:t>
              </a:r>
              <a:r>
                <a:rPr lang="en-US" altLang="zh-TW" sz="700" i="1" dirty="0" smtClean="0"/>
                <a:t>1</a:t>
              </a:r>
              <a:r>
                <a:rPr lang="en-US" altLang="zh-TW" sz="1600" i="1" dirty="0" smtClean="0"/>
                <a:t>,m</a:t>
              </a:r>
              <a:r>
                <a:rPr lang="en-US" altLang="zh-TW" sz="700" i="1" dirty="0" smtClean="0"/>
                <a:t>2</a:t>
              </a:r>
              <a:r>
                <a:rPr lang="en-US" altLang="zh-TW" sz="1600" i="1" dirty="0" smtClean="0"/>
                <a:t>,</a:t>
              </a:r>
              <a:r>
                <a:rPr lang="el-GR" altLang="zh-TW" sz="1600" i="1" dirty="0"/>
                <a:t>…</a:t>
              </a:r>
              <a:r>
                <a:rPr lang="en-US" altLang="zh-TW" sz="1600" i="1" dirty="0" smtClean="0"/>
                <a:t>,</a:t>
              </a:r>
              <a:r>
                <a:rPr lang="en-US" altLang="zh-TW" sz="1600" i="1" dirty="0" err="1" smtClean="0"/>
                <a:t>m</a:t>
              </a:r>
              <a:r>
                <a:rPr lang="en-US" altLang="zh-TW" sz="700" i="1" dirty="0" err="1" smtClean="0"/>
                <a:t>t</a:t>
              </a:r>
              <a:r>
                <a:rPr lang="en-US" altLang="zh-TW" sz="1600" i="1" dirty="0" smtClean="0"/>
                <a:t> </a:t>
              </a:r>
              <a:r>
                <a:rPr lang="en-US" altLang="zh-TW" sz="1600" i="1" dirty="0"/>
                <a:t>if and only if </a:t>
              </a:r>
              <a:r>
                <a:rPr lang="en-US" altLang="zh-TW" sz="1600" i="1" dirty="0" smtClean="0"/>
                <a:t>m</a:t>
              </a:r>
              <a:r>
                <a:rPr lang="en-US" altLang="zh-TW" sz="700" i="1" dirty="0"/>
                <a:t>i</a:t>
              </a:r>
              <a:r>
                <a:rPr lang="en-US" altLang="zh-TW" sz="16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≤ </a:t>
              </a:r>
              <a:r>
                <a:rPr lang="en-US" altLang="zh-TW" sz="1600" i="1" dirty="0" smtClean="0"/>
                <a:t>n-1 and m</a:t>
              </a:r>
              <a:r>
                <a:rPr lang="en-US" altLang="zh-TW" sz="700" i="1" dirty="0" smtClean="0"/>
                <a:t>1</a:t>
              </a:r>
              <a:r>
                <a:rPr lang="en-US" altLang="zh-TW" sz="1600" i="1" dirty="0" smtClean="0"/>
                <a:t>+ m</a:t>
              </a:r>
              <a:r>
                <a:rPr lang="en-US" altLang="zh-TW" sz="700" i="1" dirty="0" smtClean="0"/>
                <a:t>2</a:t>
              </a:r>
              <a:r>
                <a:rPr lang="en-US" altLang="zh-TW" sz="1600" i="1" dirty="0" smtClean="0"/>
                <a:t>+</a:t>
              </a:r>
              <a:r>
                <a:rPr lang="el-GR" altLang="zh-TW" sz="1600" i="1" dirty="0" smtClean="0"/>
                <a:t>…</a:t>
              </a:r>
              <a:r>
                <a:rPr lang="en-US" altLang="zh-TW" sz="1600" i="1" dirty="0" smtClean="0"/>
                <a:t>+</a:t>
              </a:r>
              <a:r>
                <a:rPr lang="en-US" altLang="zh-TW" sz="1600" i="1" dirty="0" err="1" smtClean="0"/>
                <a:t>m</a:t>
              </a:r>
              <a:r>
                <a:rPr lang="en-US" altLang="zh-TW" sz="700" i="1" dirty="0" err="1" smtClean="0"/>
                <a:t>t</a:t>
              </a:r>
              <a:r>
                <a:rPr lang="en-US" altLang="zh-TW" sz="700" i="1" dirty="0" smtClean="0"/>
                <a:t> </a:t>
              </a:r>
              <a:r>
                <a:rPr lang="en-US" altLang="zh-TW" sz="1600" i="1" dirty="0" smtClean="0"/>
                <a:t>= </a:t>
              </a:r>
              <a:r>
                <a:rPr lang="en-US" altLang="zh-TW" sz="1600" i="1" dirty="0"/>
                <a:t>|</a:t>
              </a:r>
              <a:r>
                <a:rPr lang="en-US" altLang="zh-TW" sz="1600" i="1" dirty="0" smtClean="0"/>
                <a:t>E(</a:t>
              </a:r>
              <a:r>
                <a:rPr lang="el-GR" altLang="zh-TW" sz="160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1600" i="1" dirty="0" err="1" smtClean="0"/>
                <a:t>K</a:t>
              </a:r>
              <a:r>
                <a:rPr lang="en-US" altLang="zh-TW" sz="1050" i="1" dirty="0" err="1"/>
                <a:t>n</a:t>
              </a:r>
              <a:r>
                <a:rPr lang="en-US" altLang="zh-TW" sz="1600" i="1" dirty="0" smtClean="0"/>
                <a:t>)|.</a:t>
              </a:r>
              <a:endParaRPr lang="zh-TW" altLang="en-US" sz="1600" i="1" dirty="0"/>
            </a:p>
          </p:txBody>
        </p:sp>
        <p:sp>
          <p:nvSpPr>
            <p:cNvPr id="101" name="圓角矩形 100"/>
            <p:cNvSpPr/>
            <p:nvPr/>
          </p:nvSpPr>
          <p:spPr>
            <a:xfrm>
              <a:off x="395535" y="1484785"/>
              <a:ext cx="4464497" cy="190016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98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2"/>
      <p:bldP spid="7" grpId="0"/>
      <p:bldP spid="8" grpId="0"/>
      <p:bldP spid="9" grpId="0"/>
      <p:bldP spid="10" grpId="0"/>
      <p:bldP spid="11" grpId="0"/>
      <p:bldP spid="31" grpId="0"/>
      <p:bldP spid="40" grpId="0"/>
      <p:bldP spid="40" grpId="1"/>
      <p:bldP spid="40" grpId="2"/>
      <p:bldP spid="60" grpId="0"/>
      <p:bldP spid="78" grpId="0" animBg="1"/>
      <p:bldP spid="8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413438" y="1808820"/>
            <a:ext cx="8460000" cy="3240360"/>
            <a:chOff x="413438" y="1268760"/>
            <a:chExt cx="8460000" cy="3240360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503446" y="1699865"/>
              <a:ext cx="2936986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 smtClean="0"/>
                <a:t>Theorem 2.6.</a:t>
              </a:r>
              <a:r>
                <a:rPr lang="en-US" altLang="zh-TW" sz="1800" b="0" dirty="0" smtClean="0">
                  <a:effectLst/>
                  <a:latin typeface="Arial" charset="0"/>
                </a:rPr>
                <a:t> 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81287" y="2521059"/>
              <a:ext cx="826583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/>
                <a:t>Let </a:t>
              </a:r>
              <a:r>
                <a:rPr lang="el-GR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smtClean="0"/>
                <a:t>, </a:t>
              </a:r>
              <a:r>
                <a:rPr lang="en-US" altLang="zh-TW" sz="2800" i="1" dirty="0"/>
                <a:t>n and k be positive integers and let t be a nonnegative integer </a:t>
              </a:r>
              <a:r>
                <a:rPr lang="en-US" altLang="zh-TW" sz="2800" i="1" dirty="0" smtClean="0"/>
                <a:t>with k</a:t>
              </a:r>
              <a:r>
                <a:rPr lang="en-US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≥ </a:t>
              </a:r>
              <a:r>
                <a:rPr lang="en-US" altLang="zh-TW" sz="2800" i="1" dirty="0" smtClean="0"/>
                <a:t>3</a:t>
              </a:r>
              <a:r>
                <a:rPr lang="en-US" altLang="zh-TW" sz="2800" i="1" dirty="0"/>
                <a:t>, </a:t>
              </a:r>
              <a:r>
                <a:rPr lang="en-US" altLang="zh-TW" sz="2800" i="1" dirty="0" smtClean="0"/>
                <a:t>n</a:t>
              </a:r>
              <a:r>
                <a:rPr lang="en-US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≥ </a:t>
              </a:r>
              <a:r>
                <a:rPr lang="en-US" altLang="zh-TW" sz="2800" i="1" dirty="0" smtClean="0"/>
                <a:t>k+2</a:t>
              </a:r>
              <a:r>
                <a:rPr lang="en-US" altLang="zh-TW" sz="2800" i="1" dirty="0"/>
                <a:t>, and </a:t>
              </a:r>
              <a:r>
                <a:rPr lang="en-US" altLang="zh-TW" sz="2800" i="1" dirty="0" smtClean="0"/>
                <a:t>t</a:t>
              </a:r>
              <a:r>
                <a:rPr lang="en-US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</a:t>
              </a:r>
              <a:r>
                <a:rPr lang="en-US" altLang="zh-TW" sz="280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≤ </a:t>
              </a:r>
              <a:r>
                <a:rPr lang="en-US" altLang="zh-TW" sz="2800" i="1" dirty="0" smtClean="0"/>
                <a:t>k-1. If </a:t>
              </a:r>
              <a:r>
                <a:rPr lang="en-US" altLang="zh-TW" sz="2800" i="1" dirty="0"/>
                <a:t>|</a:t>
              </a:r>
              <a:r>
                <a:rPr lang="en-US" altLang="zh-TW" sz="2800" i="1" dirty="0" smtClean="0"/>
                <a:t>E(</a:t>
              </a:r>
              <a:r>
                <a:rPr lang="el-GR" altLang="zh-TW" sz="280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err="1" smtClean="0"/>
                <a:t>K</a:t>
              </a:r>
              <a:r>
                <a:rPr lang="en-US" altLang="zh-TW" sz="1600" i="1" dirty="0" err="1" smtClean="0"/>
                <a:t>n</a:t>
              </a:r>
              <a:r>
                <a:rPr lang="en-US" altLang="zh-TW" sz="2800" i="1" dirty="0" smtClean="0"/>
                <a:t>)|</a:t>
              </a:r>
              <a:r>
                <a:rPr lang="el-GR" altLang="zh-TW" sz="2800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≡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t (mod k), then </a:t>
              </a:r>
              <a:r>
                <a:rPr lang="el-GR" altLang="zh-TW" sz="2800" i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err="1" smtClean="0"/>
                <a:t>K</a:t>
              </a:r>
              <a:r>
                <a:rPr lang="en-US" altLang="zh-TW" sz="1600" i="1" dirty="0" err="1"/>
                <a:t>n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has a (</a:t>
              </a:r>
              <a:r>
                <a:rPr lang="en-US" altLang="zh-TW" sz="2800" i="1" dirty="0" smtClean="0"/>
                <a:t>P</a:t>
              </a:r>
              <a:r>
                <a:rPr lang="en-US" altLang="zh-TW" sz="1600" i="1" dirty="0"/>
                <a:t>k+1</a:t>
              </a:r>
              <a:r>
                <a:rPr lang="en-US" altLang="zh-TW" sz="2800" i="1" dirty="0" smtClean="0"/>
                <a:t>, </a:t>
              </a:r>
              <a:r>
                <a:rPr lang="en-US" altLang="zh-TW" sz="2800" i="1" dirty="0" err="1"/>
                <a:t>S</a:t>
              </a:r>
              <a:r>
                <a:rPr lang="en-US" altLang="zh-TW" sz="1600" i="1" dirty="0" err="1"/>
                <a:t>k</a:t>
              </a:r>
              <a:r>
                <a:rPr lang="en-US" altLang="zh-TW" sz="2800" i="1" dirty="0"/>
                <a:t>)-</a:t>
              </a:r>
              <a:r>
                <a:rPr lang="en-US" altLang="zh-TW" sz="2800" i="1" dirty="0" smtClean="0"/>
                <a:t>packing with </a:t>
              </a:r>
              <a:r>
                <a:rPr lang="en-US" altLang="zh-TW" sz="2800" i="1" dirty="0"/>
                <a:t>leave P</a:t>
              </a:r>
              <a:r>
                <a:rPr lang="en-US" altLang="zh-TW" sz="1600" i="1" dirty="0"/>
                <a:t>t+1</a:t>
              </a:r>
              <a:r>
                <a:rPr lang="en-US" altLang="zh-TW" sz="2800" i="1" dirty="0"/>
                <a:t>.</a:t>
              </a:r>
              <a:endParaRPr lang="zh-TW" altLang="en-US" sz="2800" i="1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13438" y="1268760"/>
              <a:ext cx="8460000" cy="324036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71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764464" y="6162721"/>
            <a:ext cx="2133600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>
            <a:off x="360000" y="506544"/>
            <a:ext cx="1051339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Proof.</a:t>
            </a:r>
            <a:endParaRPr lang="zh-TW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540000" y="1212721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Let V (</a:t>
            </a:r>
            <a:r>
              <a:rPr lang="en-US" altLang="zh-TW" sz="2000" dirty="0" err="1"/>
              <a:t>K</a:t>
            </a:r>
            <a:r>
              <a:rPr lang="en-US" altLang="zh-TW" dirty="0" err="1"/>
              <a:t>n</a:t>
            </a:r>
            <a:r>
              <a:rPr lang="en-US" altLang="zh-TW" sz="2000" dirty="0"/>
              <a:t>) = </a:t>
            </a:r>
            <a:r>
              <a:rPr lang="en-US" altLang="zh-TW" sz="2000" dirty="0" smtClean="0"/>
              <a:t>{x</a:t>
            </a:r>
            <a:r>
              <a:rPr lang="en-US" altLang="zh-TW" sz="1200" dirty="0" smtClean="0"/>
              <a:t>0</a:t>
            </a:r>
            <a:r>
              <a:rPr lang="en-US" altLang="zh-TW" sz="2000" dirty="0" smtClean="0"/>
              <a:t>,x</a:t>
            </a:r>
            <a:r>
              <a:rPr lang="en-US" altLang="zh-TW" sz="1100" dirty="0" smtClean="0"/>
              <a:t>1</a:t>
            </a:r>
            <a:r>
              <a:rPr lang="en-US" altLang="zh-TW" sz="2000" dirty="0" smtClean="0"/>
              <a:t>,</a:t>
            </a:r>
            <a:r>
              <a:rPr lang="el-GR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…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,</a:t>
            </a:r>
            <a:r>
              <a:rPr lang="en-US" altLang="zh-TW" sz="2000" dirty="0" smtClean="0"/>
              <a:t>x</a:t>
            </a:r>
            <a:r>
              <a:rPr lang="en-US" altLang="zh-TW" sz="1200" dirty="0" smtClean="0"/>
              <a:t>n-1</a:t>
            </a:r>
            <a:r>
              <a:rPr lang="en-US" altLang="zh-TW" sz="2000" dirty="0" smtClean="0"/>
              <a:t>} </a:t>
            </a:r>
            <a:r>
              <a:rPr lang="en-US" altLang="zh-TW" sz="2000" dirty="0"/>
              <a:t>and |</a:t>
            </a:r>
            <a:r>
              <a:rPr lang="en-US" altLang="zh-TW" sz="2000" dirty="0" smtClean="0"/>
              <a:t>E(</a:t>
            </a:r>
            <a:r>
              <a:rPr lang="en-US" altLang="zh-TW" sz="2000" dirty="0" err="1" smtClean="0"/>
              <a:t>K</a:t>
            </a:r>
            <a:r>
              <a:rPr lang="en-US" altLang="zh-TW" dirty="0" err="1"/>
              <a:t>n</a:t>
            </a:r>
            <a:r>
              <a:rPr lang="en-US" altLang="zh-TW" sz="2000" dirty="0" smtClean="0"/>
              <a:t>)|</a:t>
            </a:r>
            <a:r>
              <a:rPr lang="el-GR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≡ </a:t>
            </a:r>
            <a:r>
              <a:rPr lang="en-US" altLang="zh-TW" sz="2000" dirty="0" smtClean="0"/>
              <a:t>r </a:t>
            </a:r>
            <a:r>
              <a:rPr lang="en-US" altLang="zh-TW" sz="2000" dirty="0"/>
              <a:t>(mod k) with </a:t>
            </a:r>
            <a:r>
              <a:rPr lang="en-US" altLang="zh-TW" sz="2000" dirty="0" smtClean="0"/>
              <a:t>0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≤ </a:t>
            </a:r>
            <a:r>
              <a:rPr lang="en-US" altLang="zh-TW" sz="2000" dirty="0" smtClean="0"/>
              <a:t>r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 </a:t>
            </a:r>
            <a:r>
              <a:rPr lang="en-US" altLang="zh-TW" sz="2000" dirty="0" smtClean="0"/>
              <a:t>k -1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540000" y="1612831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From the assumption |</a:t>
            </a:r>
            <a:r>
              <a:rPr lang="en-US" altLang="zh-TW" sz="2000" dirty="0" smtClean="0"/>
              <a:t>E(</a:t>
            </a:r>
            <a:r>
              <a:rPr lang="el-GR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2000" dirty="0" err="1" smtClean="0"/>
              <a:t>K</a:t>
            </a:r>
            <a:r>
              <a:rPr lang="en-US" altLang="zh-TW" sz="1600" dirty="0" err="1" smtClean="0"/>
              <a:t>n</a:t>
            </a:r>
            <a:r>
              <a:rPr lang="en-US" altLang="zh-TW" sz="2000" dirty="0"/>
              <a:t>)|</a:t>
            </a:r>
            <a:r>
              <a:rPr lang="el-GR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≡ </a:t>
            </a:r>
            <a:r>
              <a:rPr lang="en-US" altLang="zh-TW" sz="2000" dirty="0" smtClean="0"/>
              <a:t>t </a:t>
            </a:r>
            <a:r>
              <a:rPr lang="en-US" altLang="zh-TW" sz="2000" dirty="0"/>
              <a:t>(mod k), we have </a:t>
            </a:r>
            <a:r>
              <a:rPr lang="el-GR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2000" dirty="0" smtClean="0"/>
              <a:t>r</a:t>
            </a:r>
            <a:r>
              <a:rPr lang="el-GR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lang="el-GR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≡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t (mod k).</a:t>
            </a:r>
            <a:endParaRPr lang="zh-TW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540000" y="2051355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2000" dirty="0" err="1" smtClean="0"/>
              <a:t>K</a:t>
            </a:r>
            <a:r>
              <a:rPr lang="en-US" altLang="zh-TW" sz="1600" dirty="0" err="1"/>
              <a:t>n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can be decomposed into </a:t>
            </a:r>
            <a:r>
              <a:rPr lang="el-GR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copies </a:t>
            </a:r>
            <a:r>
              <a:rPr lang="en-US" altLang="zh-TW" sz="2000" dirty="0" err="1"/>
              <a:t>K</a:t>
            </a:r>
            <a:r>
              <a:rPr lang="en-US" altLang="zh-TW" sz="1600" dirty="0" err="1"/>
              <a:t>n</a:t>
            </a:r>
            <a:r>
              <a:rPr lang="en-US" altLang="zh-TW" sz="2000" dirty="0" err="1"/>
              <a:t>'s</a:t>
            </a:r>
            <a:r>
              <a:rPr lang="en-US" altLang="zh-TW" sz="2000" dirty="0"/>
              <a:t>, say </a:t>
            </a:r>
            <a:r>
              <a:rPr lang="en-US" altLang="zh-TW" sz="2000" dirty="0" smtClean="0"/>
              <a:t>G</a:t>
            </a:r>
            <a:r>
              <a:rPr lang="en-US" altLang="zh-TW" sz="1200" dirty="0" smtClean="0"/>
              <a:t>0</a:t>
            </a:r>
            <a:r>
              <a:rPr lang="en-US" altLang="zh-TW" sz="2000" dirty="0" smtClean="0"/>
              <a:t>,G</a:t>
            </a:r>
            <a:r>
              <a:rPr lang="en-US" altLang="zh-TW" sz="1200" dirty="0"/>
              <a:t>1</a:t>
            </a:r>
            <a:r>
              <a:rPr lang="en-US" altLang="zh-TW" sz="2000" dirty="0" smtClean="0"/>
              <a:t>,</a:t>
            </a:r>
            <a:r>
              <a:rPr lang="el-GR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</a:t>
            </a:r>
            <a:r>
              <a:rPr lang="el-GR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… </a:t>
            </a:r>
            <a:r>
              <a:rPr lang="en-US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,</a:t>
            </a:r>
            <a:r>
              <a:rPr lang="en-US" altLang="zh-TW" sz="2000" dirty="0" smtClean="0"/>
              <a:t>G</a:t>
            </a:r>
            <a:r>
              <a:rPr lang="el-GR" altLang="zh-TW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1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-</a:t>
            </a:r>
            <a:r>
              <a:rPr lang="en-US" altLang="zh-TW" sz="1200" dirty="0" smtClean="0"/>
              <a:t>1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540000" y="4816115"/>
            <a:ext cx="7920000" cy="1150781"/>
            <a:chOff x="540000" y="4816115"/>
            <a:chExt cx="7920000" cy="1150781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666562" y="4960131"/>
              <a:ext cx="1817206" cy="37615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2000" dirty="0" smtClean="0"/>
                <a:t>Theorem 2.5.</a:t>
              </a:r>
              <a:endParaRPr lang="en-US" altLang="zh-TW" sz="2000" b="0" dirty="0">
                <a:effectLst/>
                <a:latin typeface="Arial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0000" y="5382121"/>
              <a:ext cx="7560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/>
                <a:t>Let n and k be positive integers and let t be a nonnegative integer with k </a:t>
              </a:r>
              <a:r>
                <a:rPr lang="en-US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≥ </a:t>
              </a:r>
              <a:r>
                <a:rPr lang="en-US" altLang="zh-TW" sz="1600" dirty="0" smtClean="0"/>
                <a:t>3,n</a:t>
              </a:r>
              <a:r>
                <a:rPr lang="en-US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≥ </a:t>
              </a:r>
              <a:r>
                <a:rPr lang="en-US" altLang="zh-TW" sz="1600" dirty="0" smtClean="0"/>
                <a:t>k </a:t>
              </a:r>
              <a:r>
                <a:rPr lang="en-US" altLang="zh-TW" sz="1600" dirty="0"/>
                <a:t>+ 2, and t</a:t>
              </a:r>
              <a:r>
                <a:rPr lang="en-US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≤ </a:t>
              </a:r>
              <a:r>
                <a:rPr lang="en-US" altLang="zh-TW" sz="1600" dirty="0"/>
                <a:t>k-1. If |</a:t>
              </a:r>
              <a:r>
                <a:rPr lang="en-US" altLang="zh-TW" sz="1600" dirty="0" smtClean="0"/>
                <a:t>E(</a:t>
              </a:r>
              <a:r>
                <a:rPr lang="en-US" altLang="zh-TW" sz="1600" dirty="0" err="1" smtClean="0"/>
                <a:t>K</a:t>
              </a:r>
              <a:r>
                <a:rPr lang="en-US" altLang="zh-TW" sz="1200" dirty="0" err="1" smtClean="0"/>
                <a:t>n</a:t>
              </a:r>
              <a:r>
                <a:rPr lang="en-US" altLang="zh-TW" sz="1600" dirty="0"/>
                <a:t>)|</a:t>
              </a:r>
              <a:r>
                <a:rPr lang="el-GR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≡</a:t>
              </a:r>
              <a:r>
                <a:rPr lang="en-US" altLang="zh-TW" sz="1600" dirty="0"/>
                <a:t> t (mod k), then </a:t>
              </a:r>
              <a:r>
                <a:rPr lang="en-US" altLang="zh-TW" sz="1600" dirty="0" err="1" smtClean="0"/>
                <a:t>K</a:t>
              </a:r>
              <a:r>
                <a:rPr lang="en-US" altLang="zh-TW" sz="1200" dirty="0" err="1"/>
                <a:t>n</a:t>
              </a:r>
              <a:r>
                <a:rPr lang="en-US" altLang="zh-TW" sz="1600" dirty="0" smtClean="0"/>
                <a:t> </a:t>
              </a:r>
              <a:r>
                <a:rPr lang="en-US" altLang="zh-TW" sz="1600" dirty="0"/>
                <a:t>has a (P</a:t>
              </a:r>
              <a:r>
                <a:rPr lang="en-US" altLang="zh-TW" sz="1200" dirty="0"/>
                <a:t>k+1</a:t>
              </a:r>
              <a:r>
                <a:rPr lang="en-US" altLang="zh-TW" sz="1600" dirty="0"/>
                <a:t>, </a:t>
              </a:r>
              <a:r>
                <a:rPr lang="en-US" altLang="zh-TW" sz="1600" dirty="0" err="1"/>
                <a:t>S</a:t>
              </a:r>
              <a:r>
                <a:rPr lang="en-US" altLang="zh-TW" sz="1200" dirty="0" err="1"/>
                <a:t>k</a:t>
              </a:r>
              <a:r>
                <a:rPr lang="en-US" altLang="zh-TW" sz="1600" dirty="0"/>
                <a:t>)-packing with leave P</a:t>
              </a:r>
              <a:r>
                <a:rPr lang="en-US" altLang="zh-TW" sz="1200" dirty="0"/>
                <a:t>t+1</a:t>
              </a:r>
              <a:r>
                <a:rPr lang="en-US" altLang="zh-TW" sz="1600" dirty="0"/>
                <a:t>.</a:t>
              </a:r>
              <a:endParaRPr lang="zh-TW" altLang="en-US" sz="1600" dirty="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40000" y="4816115"/>
              <a:ext cx="7920000" cy="1150781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40000" y="2494465"/>
                <a:ext cx="7920000" cy="73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Theorem 2.5 implies that each </a:t>
                </a:r>
                <a:r>
                  <a:rPr lang="en-US" altLang="zh-TW" sz="2000" dirty="0" err="1"/>
                  <a:t>G</a:t>
                </a:r>
                <a:r>
                  <a:rPr lang="en-US" altLang="zh-TW" sz="1200" dirty="0" err="1"/>
                  <a:t>i</a:t>
                </a:r>
                <a:r>
                  <a:rPr lang="en-US" altLang="zh-TW" sz="2000" dirty="0"/>
                  <a:t> has a (</a:t>
                </a:r>
                <a:r>
                  <a:rPr lang="en-US" altLang="zh-TW" sz="2000" dirty="0" smtClean="0"/>
                  <a:t>P</a:t>
                </a:r>
                <a:r>
                  <a:rPr lang="en-US" altLang="zh-TW" sz="1600" dirty="0" smtClean="0"/>
                  <a:t>k+1</a:t>
                </a:r>
                <a:r>
                  <a:rPr lang="en-US" altLang="zh-TW" sz="2000" dirty="0" smtClean="0"/>
                  <a:t>,S</a:t>
                </a:r>
                <a:r>
                  <a:rPr lang="en-US" altLang="zh-TW" dirty="0" smtClean="0"/>
                  <a:t>k</a:t>
                </a:r>
                <a:r>
                  <a:rPr lang="en-US" altLang="zh-TW" sz="2000" dirty="0"/>
                  <a:t>)-packing with leave </a:t>
                </a:r>
                <a:r>
                  <a:rPr lang="en-US" altLang="zh-TW" sz="2000" dirty="0" smtClean="0"/>
                  <a:t>(r+1)-path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494465"/>
                <a:ext cx="7920000" cy="734240"/>
              </a:xfrm>
              <a:prstGeom prst="rect">
                <a:avLst/>
              </a:prstGeom>
              <a:blipFill rotWithShape="1">
                <a:blip r:embed="rId2"/>
                <a:stretch>
                  <a:fillRect l="-847" t="-4132" b="-107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40000" y="3243945"/>
                <a:ext cx="7920000" cy="717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By the note below Theorem 2.5, we can assume that for 0 </a:t>
                </a:r>
                <a:r>
                  <a:rPr lang="en-US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≤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err="1"/>
                  <a:t>i</a:t>
                </a:r>
                <a:r>
                  <a:rPr lang="en-US" altLang="zh-TW" sz="2000" dirty="0"/>
                  <a:t> </a:t>
                </a:r>
                <a:r>
                  <a:rPr lang="en-US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</a:t>
                </a:r>
                <a:r>
                  <a:rPr lang="en-US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≤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λ</a:t>
                </a:r>
                <a:r>
                  <a:rPr lang="en-US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-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1</a:t>
                </a:r>
                <a:r>
                  <a:rPr lang="en-US" altLang="zh-TW" sz="2000" dirty="0" smtClean="0"/>
                  <a:t>,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= x</a:t>
                </a:r>
                <a:r>
                  <a:rPr lang="en-US" altLang="zh-TW" sz="1200" dirty="0"/>
                  <a:t>ir</a:t>
                </a:r>
                <a:r>
                  <a:rPr lang="en-US" altLang="zh-TW" sz="2000" dirty="0"/>
                  <a:t>x</a:t>
                </a:r>
                <a:r>
                  <a:rPr lang="en-US" altLang="zh-TW" sz="1200" dirty="0"/>
                  <a:t>ir+1</a:t>
                </a:r>
                <a:r>
                  <a:rPr lang="en-US" altLang="zh-TW" sz="2000" dirty="0"/>
                  <a:t> 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…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err="1"/>
                  <a:t>x</a:t>
                </a:r>
                <a:r>
                  <a:rPr lang="en-US" altLang="zh-TW" sz="1200" dirty="0" err="1"/>
                  <a:t>ir+r</a:t>
                </a:r>
                <a:r>
                  <a:rPr lang="en-US" altLang="zh-TW" sz="2000" dirty="0"/>
                  <a:t> where the subscripts of x's are taken modulo n.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243945"/>
                <a:ext cx="7920000" cy="717889"/>
              </a:xfrm>
              <a:prstGeom prst="rect">
                <a:avLst/>
              </a:prstGeom>
              <a:blipFill rotWithShape="1">
                <a:blip r:embed="rId3"/>
                <a:stretch>
                  <a:fillRect l="-847" t="-4237" b="-186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40000" y="3961834"/>
                <a:ext cx="7920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It is easy to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0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000" dirty="0"/>
                  <a:t> + 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…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m:rPr>
                            <m:nor/>
                          </m:rPr>
                          <a:rPr lang="el-GR" altLang="zh-TW" sz="1600" dirty="0"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Arial" charset="0"/>
                            <a:ea typeface="標楷體" pitchFamily="65" charset="-120"/>
                          </a:rPr>
                          <m:t>λ</m:t>
                        </m:r>
                        <m:r>
                          <m:rPr>
                            <m:nor/>
                          </m:rPr>
                          <a:rPr lang="en-US" altLang="zh-TW" sz="1600" dirty="0"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Arial" charset="0"/>
                            <a:ea typeface="標楷體" pitchFamily="65" charset="-12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zh-TW" sz="1600" dirty="0"/>
                          <m:t> 1</m:t>
                        </m:r>
                      </m:sup>
                    </m:sSup>
                  </m:oMath>
                </a14:m>
                <a:r>
                  <a:rPr lang="en-US" altLang="zh-TW" sz="2000" dirty="0"/>
                  <a:t> can be decomposed into copies of P</a:t>
                </a:r>
                <a:r>
                  <a:rPr lang="en-US" altLang="zh-TW" sz="1600" dirty="0"/>
                  <a:t>k+1</a:t>
                </a:r>
                <a:r>
                  <a:rPr lang="en-US" altLang="zh-TW" sz="2000" dirty="0"/>
                  <a:t> and a P</a:t>
                </a:r>
                <a:r>
                  <a:rPr lang="en-US" altLang="zh-TW" sz="1600" dirty="0"/>
                  <a:t>t+1</a:t>
                </a:r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961834"/>
                <a:ext cx="792000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847" t="-4310" b="-14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39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300736" y="1412776"/>
            <a:ext cx="8460000" cy="3456384"/>
            <a:chOff x="300736" y="1412776"/>
            <a:chExt cx="8460000" cy="3456384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03446" y="1699865"/>
              <a:ext cx="2936986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Corollary 2.7.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591166" y="2609930"/>
                  <a:ext cx="8100000" cy="20180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/>
                    <a:t>For positive integers </a:t>
                  </a:r>
                  <a:r>
                    <a:rPr lang="el-GR" altLang="zh-TW" sz="2800" i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smtClean="0"/>
                    <a:t>, </a:t>
                  </a:r>
                  <a:r>
                    <a:rPr lang="en-US" altLang="zh-TW" sz="2800" i="1" dirty="0"/>
                    <a:t>k, and n with </a:t>
                  </a:r>
                  <a:r>
                    <a:rPr lang="en-US" altLang="zh-TW" sz="2800" i="1" dirty="0" smtClean="0"/>
                    <a:t>k</a:t>
                  </a:r>
                  <a:r>
                    <a:rPr lang="en-US" altLang="zh-TW" sz="2800" i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 ≥ </a:t>
                  </a:r>
                  <a:r>
                    <a:rPr lang="en-US" altLang="zh-TW" sz="2800" i="1" dirty="0" smtClean="0"/>
                    <a:t>3</a:t>
                  </a:r>
                  <a:r>
                    <a:rPr lang="en-US" altLang="zh-TW" sz="2800" i="1" dirty="0"/>
                    <a:t>, the complete </a:t>
                  </a:r>
                  <a:r>
                    <a:rPr lang="en-US" altLang="zh-TW" sz="2800" i="1" dirty="0" err="1" smtClean="0"/>
                    <a:t>multigraph</a:t>
                  </a:r>
                  <a:r>
                    <a:rPr lang="en-US" altLang="zh-TW" sz="2800" i="1" dirty="0"/>
                    <a:t> </a:t>
                  </a:r>
                  <a:r>
                    <a:rPr lang="el-GR" altLang="zh-TW" sz="2800" i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err="1" smtClean="0"/>
                    <a:t>K</a:t>
                  </a:r>
                  <a:r>
                    <a:rPr lang="en-US" altLang="zh-TW" sz="1600" i="1" dirty="0" err="1" smtClean="0"/>
                    <a:t>n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/>
                    <a:t>is (</a:t>
                  </a:r>
                  <a:r>
                    <a:rPr lang="en-US" altLang="zh-TW" sz="2800" i="1" dirty="0" smtClean="0"/>
                    <a:t>P</a:t>
                  </a:r>
                  <a:r>
                    <a:rPr lang="en-US" altLang="zh-TW" sz="1600" i="1" dirty="0"/>
                    <a:t>k+1</a:t>
                  </a:r>
                  <a:r>
                    <a:rPr lang="en-US" altLang="zh-TW" sz="2800" i="1" dirty="0" smtClean="0"/>
                    <a:t>,S</a:t>
                  </a:r>
                  <a:r>
                    <a:rPr lang="en-US" altLang="zh-TW" sz="1600" i="1" dirty="0"/>
                    <a:t>k</a:t>
                  </a:r>
                  <a:r>
                    <a:rPr lang="en-US" altLang="zh-TW" sz="2800" i="1" dirty="0"/>
                    <a:t>)-decomposable if and only if </a:t>
                  </a:r>
                  <a:r>
                    <a:rPr lang="en-US" altLang="zh-TW" sz="2800" i="1" dirty="0" smtClean="0"/>
                    <a:t>n</a:t>
                  </a:r>
                  <a:r>
                    <a:rPr lang="en-US" altLang="zh-TW" sz="2800" i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 ≥ </a:t>
                  </a:r>
                  <a:r>
                    <a:rPr lang="en-US" altLang="zh-TW" sz="2800" i="1" dirty="0" smtClean="0"/>
                    <a:t>k </a:t>
                  </a:r>
                  <a:r>
                    <a:rPr lang="en-US" altLang="zh-TW" sz="2800" i="1" dirty="0"/>
                    <a:t>+ 1,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TW" altLang="en-US" sz="2800" i="1">
                              <a:latin typeface="Cambria Math"/>
                            </a:rPr>
                            <m:t>𝜆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2800" i="1" dirty="0"/>
                    <a:t> </a:t>
                  </a:r>
                  <a:r>
                    <a:rPr lang="el-GR" altLang="zh-TW" sz="2800" i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≡ </a:t>
                  </a:r>
                  <a:r>
                    <a:rPr lang="en-US" altLang="zh-TW" sz="2800" i="1" dirty="0" smtClean="0"/>
                    <a:t>0 </a:t>
                  </a:r>
                  <a:r>
                    <a:rPr lang="en-US" altLang="zh-TW" sz="2800" i="1" dirty="0"/>
                    <a:t>(mod k) </a:t>
                  </a:r>
                  <a:r>
                    <a:rPr lang="en-US" altLang="zh-TW" sz="2800" i="1" dirty="0" smtClean="0"/>
                    <a:t>and </a:t>
                  </a:r>
                  <a:r>
                    <a:rPr lang="pt-BR" altLang="zh-TW" sz="2800" i="1" dirty="0" smtClean="0"/>
                    <a:t>(</a:t>
                  </a:r>
                  <a:r>
                    <a:rPr lang="el-GR" altLang="zh-TW" sz="2800" i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pt-BR" altLang="zh-TW" sz="2800" i="1" dirty="0" smtClean="0"/>
                    <a:t>,n)</a:t>
                  </a:r>
                  <a:r>
                    <a:rPr lang="el-GR" altLang="zh-TW" sz="2800" i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 ≠</a:t>
                  </a:r>
                  <a:r>
                    <a:rPr lang="pt-BR" altLang="zh-TW" sz="2800" i="1" dirty="0" smtClean="0"/>
                    <a:t> </a:t>
                  </a:r>
                  <a:r>
                    <a:rPr lang="pt-BR" altLang="zh-TW" sz="2800" i="1" dirty="0"/>
                    <a:t>(</a:t>
                  </a:r>
                  <a:r>
                    <a:rPr lang="pt-BR" altLang="zh-TW" sz="2800" i="1" dirty="0" smtClean="0"/>
                    <a:t>1, </a:t>
                  </a:r>
                  <a:r>
                    <a:rPr lang="pt-BR" altLang="zh-TW" sz="2800" i="1" dirty="0"/>
                    <a:t>k + 1).</a:t>
                  </a:r>
                  <a:endParaRPr lang="zh-TW" altLang="en-US" sz="2800" i="1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166" y="2609930"/>
                  <a:ext cx="8100000" cy="201805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80" t="-3323" b="-725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圓角矩形 5"/>
            <p:cNvSpPr/>
            <p:nvPr/>
          </p:nvSpPr>
          <p:spPr>
            <a:xfrm>
              <a:off x="300736" y="1412776"/>
              <a:ext cx="8460000" cy="345638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47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>
            <a:off x="360000" y="506544"/>
            <a:ext cx="1051339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Proof.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40000" y="2872556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Since |</a:t>
            </a:r>
            <a:r>
              <a:rPr lang="en-US" altLang="zh-TW" sz="2000" dirty="0" smtClean="0"/>
              <a:t>V(</a:t>
            </a:r>
            <a:r>
              <a:rPr lang="en-US" altLang="zh-TW" sz="2000" dirty="0" err="1" smtClean="0"/>
              <a:t>K</a:t>
            </a:r>
            <a:r>
              <a:rPr lang="en-US" altLang="zh-TW" sz="1600" dirty="0" err="1" smtClean="0"/>
              <a:t>n</a:t>
            </a:r>
            <a:r>
              <a:rPr lang="en-US" altLang="zh-TW" sz="2000" dirty="0"/>
              <a:t>)|=</a:t>
            </a:r>
            <a:r>
              <a:rPr lang="en-US" altLang="zh-TW" sz="2000" dirty="0" smtClean="0"/>
              <a:t>n and </a:t>
            </a:r>
            <a:r>
              <a:rPr lang="en-US" altLang="zh-TW" sz="2000" dirty="0"/>
              <a:t>|</a:t>
            </a:r>
            <a:r>
              <a:rPr lang="en-US" altLang="zh-TW" sz="2000" dirty="0" smtClean="0"/>
              <a:t>V(P</a:t>
            </a:r>
            <a:r>
              <a:rPr lang="en-US" altLang="zh-TW" sz="1600" dirty="0" smtClean="0"/>
              <a:t>k+1</a:t>
            </a:r>
            <a:r>
              <a:rPr lang="en-US" altLang="zh-TW" sz="2000" dirty="0"/>
              <a:t>)|=</a:t>
            </a:r>
            <a:r>
              <a:rPr lang="en-US" altLang="zh-TW" sz="2000" dirty="0" smtClean="0"/>
              <a:t>k+1, </a:t>
            </a:r>
            <a:r>
              <a:rPr lang="en-US" altLang="zh-TW" sz="2000" dirty="0"/>
              <a:t>n ≥ k + 1 is necessary.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0000" y="3432651"/>
                <a:ext cx="7920000" cy="995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Since 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000" dirty="0" err="1" smtClean="0"/>
                  <a:t>Kn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has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/>
                          </a:rPr>
                          <m:t>𝜆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/>
                  <a:t> edges and each </a:t>
                </a:r>
                <a:r>
                  <a:rPr lang="en-US" altLang="zh-TW" sz="2000" dirty="0" err="1"/>
                  <a:t>subgraph</a:t>
                </a:r>
                <a:r>
                  <a:rPr lang="en-US" altLang="zh-TW" sz="2000" dirty="0"/>
                  <a:t> in a decomposition has k edges, k must divide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/>
                          </a:rPr>
                          <m:t>𝜆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432651"/>
                <a:ext cx="7920000" cy="995272"/>
              </a:xfrm>
              <a:prstGeom prst="rect">
                <a:avLst/>
              </a:prstGeom>
              <a:blipFill rotWithShape="1">
                <a:blip r:embed="rId2"/>
                <a:stretch>
                  <a:fillRect l="-847" b="-24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40000" y="4515465"/>
                <a:ext cx="7920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Since K</a:t>
                </a:r>
                <a:r>
                  <a:rPr lang="en-US" altLang="zh-TW" sz="1600" dirty="0"/>
                  <a:t>k+1</a:t>
                </a:r>
                <a:r>
                  <a:rPr lang="en-US" altLang="zh-TW" sz="2000" dirty="0" smtClean="0"/>
                  <a:t>-E(</a:t>
                </a:r>
                <a:r>
                  <a:rPr lang="en-US" altLang="zh-TW" sz="2000" dirty="0" err="1" smtClean="0"/>
                  <a:t>S</a:t>
                </a:r>
                <a:r>
                  <a:rPr lang="en-US" altLang="zh-TW" sz="1600" dirty="0" err="1"/>
                  <a:t>k</a:t>
                </a:r>
                <a:r>
                  <a:rPr lang="en-US" altLang="zh-TW" sz="2000" dirty="0" smtClean="0"/>
                  <a:t>)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altLang="zh-TW" sz="2000" dirty="0" smtClean="0"/>
                  <a:t>K</a:t>
                </a:r>
                <a:r>
                  <a:rPr lang="en-US" altLang="zh-TW" sz="1600" dirty="0" smtClean="0"/>
                  <a:t>k </a:t>
                </a:r>
                <a:r>
                  <a:rPr lang="en-US" altLang="zh-TW" sz="2000" dirty="0" smtClean="0"/>
                  <a:t>have </a:t>
                </a:r>
                <a:r>
                  <a:rPr lang="en-US" altLang="zh-TW" sz="2000" dirty="0"/>
                  <a:t>no P</a:t>
                </a:r>
                <a:r>
                  <a:rPr lang="en-US" altLang="zh-TW" sz="1600" dirty="0"/>
                  <a:t>k+1</a:t>
                </a:r>
                <a:r>
                  <a:rPr lang="en-US" altLang="zh-TW" sz="2000" dirty="0" smtClean="0"/>
                  <a:t>, </a:t>
                </a:r>
                <a:r>
                  <a:rPr lang="en-US" altLang="zh-TW" sz="2000" dirty="0"/>
                  <a:t>K</a:t>
                </a:r>
                <a:r>
                  <a:rPr lang="en-US" altLang="zh-TW" sz="1600" dirty="0"/>
                  <a:t>k+1</a:t>
                </a:r>
                <a:r>
                  <a:rPr lang="en-US" altLang="zh-TW" sz="2000" dirty="0"/>
                  <a:t> is not (</a:t>
                </a:r>
                <a:r>
                  <a:rPr lang="en-US" altLang="zh-TW" sz="2000" dirty="0" smtClean="0"/>
                  <a:t>P</a:t>
                </a:r>
                <a:r>
                  <a:rPr lang="en-US" altLang="zh-TW" sz="1600" dirty="0" smtClean="0"/>
                  <a:t>k+1</a:t>
                </a:r>
                <a:r>
                  <a:rPr lang="en-US" altLang="zh-TW" sz="2000" dirty="0" smtClean="0"/>
                  <a:t>, </a:t>
                </a:r>
                <a:r>
                  <a:rPr lang="en-US" altLang="zh-TW" sz="2000" dirty="0" err="1"/>
                  <a:t>S</a:t>
                </a:r>
                <a:r>
                  <a:rPr lang="en-US" altLang="zh-TW" sz="1600" dirty="0" err="1"/>
                  <a:t>k</a:t>
                </a:r>
                <a:r>
                  <a:rPr lang="en-US" altLang="zh-TW" sz="2000" dirty="0"/>
                  <a:t>)-decomposable.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515465"/>
                <a:ext cx="7920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847" t="-7692" b="-2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540000" y="2167513"/>
            <a:ext cx="1152128" cy="369332"/>
            <a:chOff x="760359" y="1412776"/>
            <a:chExt cx="1152128" cy="369332"/>
          </a:xfrm>
        </p:grpSpPr>
        <p:sp>
          <p:nvSpPr>
            <p:cNvPr id="2" name="矩形 1"/>
            <p:cNvSpPr/>
            <p:nvPr/>
          </p:nvSpPr>
          <p:spPr>
            <a:xfrm>
              <a:off x="760359" y="1412776"/>
              <a:ext cx="11256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/>
                <a:t>Necessity</a:t>
              </a:r>
              <a:endParaRPr lang="zh-TW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760359" y="1412776"/>
              <a:ext cx="115212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1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>
            <a:off x="360000" y="506544"/>
            <a:ext cx="1051339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Proof.</a:t>
            </a:r>
            <a:endParaRPr lang="zh-TW" altLang="en-US" sz="2400" dirty="0"/>
          </a:p>
        </p:txBody>
      </p:sp>
      <p:grpSp>
        <p:nvGrpSpPr>
          <p:cNvPr id="4" name="群組 3"/>
          <p:cNvGrpSpPr/>
          <p:nvPr/>
        </p:nvGrpSpPr>
        <p:grpSpPr>
          <a:xfrm>
            <a:off x="540000" y="1340768"/>
            <a:ext cx="1188530" cy="369332"/>
            <a:chOff x="760359" y="1412776"/>
            <a:chExt cx="1188530" cy="369332"/>
          </a:xfrm>
        </p:grpSpPr>
        <p:sp>
          <p:nvSpPr>
            <p:cNvPr id="6" name="矩形 5"/>
            <p:cNvSpPr/>
            <p:nvPr/>
          </p:nvSpPr>
          <p:spPr>
            <a:xfrm>
              <a:off x="760359" y="1412776"/>
              <a:ext cx="1188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 smtClean="0"/>
                <a:t>Suffciency</a:t>
              </a:r>
              <a:endParaRPr lang="zh-TW" altLang="en-US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760359" y="1412776"/>
              <a:ext cx="1152128" cy="3693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40000" y="1844824"/>
                <a:ext cx="7920000" cy="850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When k divides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/>
                          </a:rPr>
                          <m:t>𝜆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, </a:t>
                </a:r>
                <a:r>
                  <a:rPr lang="en-US" altLang="zh-TW" sz="2000" dirty="0"/>
                  <a:t>a (</a:t>
                </a:r>
                <a:r>
                  <a:rPr lang="en-US" altLang="zh-TW" sz="2000" dirty="0" smtClean="0"/>
                  <a:t>P</a:t>
                </a:r>
                <a:r>
                  <a:rPr lang="en-US" altLang="zh-TW" sz="1600" dirty="0" smtClean="0"/>
                  <a:t>k+1</a:t>
                </a:r>
                <a:r>
                  <a:rPr lang="en-US" altLang="zh-TW" sz="2000" dirty="0" smtClean="0"/>
                  <a:t>, </a:t>
                </a:r>
                <a:r>
                  <a:rPr lang="en-US" altLang="zh-TW" sz="2000" dirty="0" err="1"/>
                  <a:t>S</a:t>
                </a:r>
                <a:r>
                  <a:rPr lang="en-US" altLang="zh-TW" sz="1600" dirty="0" err="1"/>
                  <a:t>k</a:t>
                </a:r>
                <a:r>
                  <a:rPr lang="en-US" altLang="zh-TW" sz="2000" dirty="0"/>
                  <a:t>)-packing of 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000" dirty="0" err="1" smtClean="0"/>
                  <a:t>K</a:t>
                </a:r>
                <a:r>
                  <a:rPr lang="en-US" altLang="zh-TW" sz="1600" dirty="0" err="1"/>
                  <a:t>n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with leave P</a:t>
                </a:r>
                <a:r>
                  <a:rPr lang="en-US" altLang="zh-TW" sz="1200" dirty="0"/>
                  <a:t>1</a:t>
                </a:r>
                <a:r>
                  <a:rPr lang="en-US" altLang="zh-TW" sz="2000" dirty="0"/>
                  <a:t> is </a:t>
                </a:r>
                <a:r>
                  <a:rPr lang="en-US" altLang="zh-TW" sz="2000" dirty="0" smtClean="0"/>
                  <a:t>a (P</a:t>
                </a:r>
                <a:r>
                  <a:rPr lang="en-US" altLang="zh-TW" sz="1600" dirty="0"/>
                  <a:t>k+1</a:t>
                </a:r>
                <a:r>
                  <a:rPr lang="en-US" altLang="zh-TW" sz="2000" dirty="0" smtClean="0"/>
                  <a:t>, </a:t>
                </a:r>
                <a:r>
                  <a:rPr lang="en-US" altLang="zh-TW" sz="2000" dirty="0" err="1"/>
                  <a:t>S</a:t>
                </a:r>
                <a:r>
                  <a:rPr lang="en-US" altLang="zh-TW" sz="1600" dirty="0" err="1"/>
                  <a:t>k</a:t>
                </a:r>
                <a:r>
                  <a:rPr lang="en-US" altLang="zh-TW" sz="2000" dirty="0"/>
                  <a:t>)-decomposition of 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000" dirty="0" smtClean="0"/>
                  <a:t>K</a:t>
                </a:r>
                <a:r>
                  <a:rPr lang="en-US" altLang="zh-TW" sz="1600" dirty="0"/>
                  <a:t>n</a:t>
                </a:r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844824"/>
                <a:ext cx="7920000" cy="850746"/>
              </a:xfrm>
              <a:prstGeom prst="rect">
                <a:avLst/>
              </a:prstGeom>
              <a:blipFill rotWithShape="1">
                <a:blip r:embed="rId2"/>
                <a:stretch>
                  <a:fillRect l="-847" b="-158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0000" y="2731024"/>
                <a:ext cx="7920000" cy="1158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Therefore, Theorem 2.6 implies that the necessary </a:t>
                </a:r>
                <a:r>
                  <a:rPr lang="en-US" altLang="zh-TW" sz="2000" dirty="0" smtClean="0"/>
                  <a:t>condition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/>
                          </a:rPr>
                          <m:t>𝜆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altLang="zh-TW" sz="2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標楷體" pitchFamily="65" charset="-120"/>
                      </a:rPr>
                      <m:t>≡</m:t>
                    </m:r>
                  </m:oMath>
                </a14:m>
                <a:r>
                  <a:rPr lang="en-US" altLang="zh-TW" sz="2000" dirty="0" smtClean="0"/>
                  <a:t>0 </a:t>
                </a:r>
                <a:r>
                  <a:rPr lang="en-US" altLang="zh-TW" sz="2000" dirty="0"/>
                  <a:t>(mod k) is also </a:t>
                </a:r>
                <a:r>
                  <a:rPr lang="en-US" altLang="zh-TW" sz="2000" dirty="0" smtClean="0"/>
                  <a:t>sufficient </a:t>
                </a:r>
                <a:r>
                  <a:rPr lang="en-US" altLang="zh-TW" sz="2000" dirty="0"/>
                  <a:t>for n </a:t>
                </a:r>
                <a:r>
                  <a:rPr lang="en-US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≥ </a:t>
                </a:r>
                <a:r>
                  <a:rPr lang="en-US" altLang="zh-TW" sz="2000" dirty="0" smtClean="0"/>
                  <a:t>k </a:t>
                </a:r>
                <a:r>
                  <a:rPr lang="en-US" altLang="zh-TW" sz="2000" dirty="0"/>
                  <a:t>+ 2. So it remains to </a:t>
                </a:r>
                <a:r>
                  <a:rPr lang="en-US" altLang="zh-TW" sz="2000" dirty="0" smtClean="0"/>
                  <a:t>consider n </a:t>
                </a:r>
                <a:r>
                  <a:rPr lang="en-US" altLang="zh-TW" sz="2000" dirty="0"/>
                  <a:t>= k + 1.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731024"/>
                <a:ext cx="7920000" cy="1158522"/>
              </a:xfrm>
              <a:prstGeom prst="rect">
                <a:avLst/>
              </a:prstGeom>
              <a:blipFill rotWithShape="1">
                <a:blip r:embed="rId3"/>
                <a:stretch>
                  <a:fillRect l="-847" t="-2632" b="-84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540000" y="3996000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We distinguish two cases according to the parity of </a:t>
            </a:r>
            <a:r>
              <a:rPr lang="el-GR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2000" dirty="0" smtClean="0"/>
              <a:t>.</a:t>
            </a:r>
            <a:endParaRPr lang="zh-TW" altLang="en-US" sz="20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29972" y="4584244"/>
            <a:ext cx="8026929" cy="1170473"/>
            <a:chOff x="629973" y="4725144"/>
            <a:chExt cx="8026929" cy="1170473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798553" y="4869160"/>
              <a:ext cx="1737670" cy="37077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2000" dirty="0" smtClean="0"/>
                <a:t>Theorem 2.6.</a:t>
              </a:r>
              <a:r>
                <a:rPr lang="en-US" altLang="zh-TW" sz="2000" b="0" dirty="0" smtClean="0">
                  <a:effectLst/>
                  <a:latin typeface="Arial" charset="0"/>
                </a:rPr>
                <a:t> </a:t>
              </a:r>
              <a:endParaRPr lang="en-US" altLang="zh-TW" sz="2000" b="0" dirty="0">
                <a:effectLst/>
                <a:latin typeface="Arial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2142" y="5310842"/>
              <a:ext cx="7740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600" dirty="0"/>
                <a:t>Let </a:t>
              </a:r>
              <a:r>
                <a:rPr lang="el-GR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1600" dirty="0" smtClean="0"/>
                <a:t>, </a:t>
              </a:r>
              <a:r>
                <a:rPr lang="en-US" altLang="zh-TW" sz="1600" dirty="0"/>
                <a:t>n and k be positive integers and let t be a nonnegative integer </a:t>
              </a:r>
              <a:r>
                <a:rPr lang="en-US" altLang="zh-TW" sz="1600" dirty="0" smtClean="0"/>
                <a:t>with k</a:t>
              </a:r>
              <a:r>
                <a:rPr lang="en-US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≥ </a:t>
              </a:r>
              <a:r>
                <a:rPr lang="en-US" altLang="zh-TW" sz="1600" dirty="0" smtClean="0"/>
                <a:t>3</a:t>
              </a:r>
              <a:r>
                <a:rPr lang="en-US" altLang="zh-TW" sz="1600" dirty="0"/>
                <a:t>, </a:t>
              </a:r>
              <a:r>
                <a:rPr lang="en-US" altLang="zh-TW" sz="1600" dirty="0" smtClean="0"/>
                <a:t>n</a:t>
              </a:r>
              <a:r>
                <a:rPr lang="en-US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≥ </a:t>
              </a:r>
              <a:r>
                <a:rPr lang="en-US" altLang="zh-TW" sz="1600" dirty="0" smtClean="0"/>
                <a:t>k+2</a:t>
              </a:r>
              <a:r>
                <a:rPr lang="en-US" altLang="zh-TW" sz="1600" dirty="0"/>
                <a:t>, and </a:t>
              </a:r>
              <a:r>
                <a:rPr lang="en-US" altLang="zh-TW" sz="1600" dirty="0" smtClean="0"/>
                <a:t>t</a:t>
              </a:r>
              <a:r>
                <a:rPr lang="en-US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</a:t>
              </a:r>
              <a:r>
                <a:rPr lang="en-US" altLang="zh-TW" sz="16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≤ </a:t>
              </a:r>
              <a:r>
                <a:rPr lang="en-US" altLang="zh-TW" sz="1600" dirty="0" smtClean="0"/>
                <a:t>k-1</a:t>
              </a:r>
              <a:r>
                <a:rPr lang="en-US" altLang="zh-TW" sz="1600" dirty="0"/>
                <a:t>. If |</a:t>
              </a:r>
              <a:r>
                <a:rPr lang="en-US" altLang="zh-TW" sz="1600" dirty="0" smtClean="0"/>
                <a:t>E(</a:t>
              </a:r>
              <a:r>
                <a:rPr lang="el-GR" altLang="zh-TW" sz="16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1600" dirty="0" err="1" smtClean="0"/>
                <a:t>K</a:t>
              </a:r>
              <a:r>
                <a:rPr lang="en-US" altLang="zh-TW" sz="1200" dirty="0" err="1" smtClean="0"/>
                <a:t>n</a:t>
              </a:r>
              <a:r>
                <a:rPr lang="en-US" altLang="zh-TW" sz="1600" dirty="0" smtClean="0"/>
                <a:t>)|</a:t>
              </a:r>
              <a:r>
                <a:rPr lang="el-GR" altLang="zh-TW" sz="1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≡</a:t>
              </a:r>
              <a:r>
                <a:rPr lang="en-US" altLang="zh-TW" sz="1600" dirty="0" smtClean="0"/>
                <a:t> </a:t>
              </a:r>
              <a:r>
                <a:rPr lang="en-US" altLang="zh-TW" sz="1600" dirty="0"/>
                <a:t>t (mod k), then </a:t>
              </a:r>
              <a:r>
                <a:rPr lang="el-GR" altLang="zh-TW" sz="16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1600" dirty="0" err="1" smtClean="0"/>
                <a:t>K</a:t>
              </a:r>
              <a:r>
                <a:rPr lang="en-US" altLang="zh-TW" sz="1200" dirty="0" err="1"/>
                <a:t>n</a:t>
              </a:r>
              <a:r>
                <a:rPr lang="en-US" altLang="zh-TW" sz="1600" dirty="0" smtClean="0"/>
                <a:t> </a:t>
              </a:r>
              <a:r>
                <a:rPr lang="en-US" altLang="zh-TW" sz="1600" dirty="0"/>
                <a:t>has a (</a:t>
              </a:r>
              <a:r>
                <a:rPr lang="en-US" altLang="zh-TW" sz="1600" dirty="0" smtClean="0"/>
                <a:t>P</a:t>
              </a:r>
              <a:r>
                <a:rPr lang="en-US" altLang="zh-TW" sz="1200" dirty="0" smtClean="0"/>
                <a:t>k+1</a:t>
              </a:r>
              <a:r>
                <a:rPr lang="en-US" altLang="zh-TW" sz="1600" dirty="0" smtClean="0"/>
                <a:t>, </a:t>
              </a:r>
              <a:r>
                <a:rPr lang="en-US" altLang="zh-TW" sz="1600" dirty="0" err="1"/>
                <a:t>S</a:t>
              </a:r>
              <a:r>
                <a:rPr lang="en-US" altLang="zh-TW" sz="1200" dirty="0" err="1"/>
                <a:t>k</a:t>
              </a:r>
              <a:r>
                <a:rPr lang="en-US" altLang="zh-TW" sz="1600" dirty="0"/>
                <a:t>)-</a:t>
              </a:r>
              <a:r>
                <a:rPr lang="en-US" altLang="zh-TW" sz="1600" dirty="0" smtClean="0"/>
                <a:t>packing with </a:t>
              </a:r>
              <a:r>
                <a:rPr lang="en-US" altLang="zh-TW" sz="1600" dirty="0"/>
                <a:t>leave P</a:t>
              </a:r>
              <a:r>
                <a:rPr lang="en-US" altLang="zh-TW" sz="1200" dirty="0"/>
                <a:t>t+1</a:t>
              </a:r>
              <a:r>
                <a:rPr lang="en-US" altLang="zh-TW" sz="1600" dirty="0"/>
                <a:t>.</a:t>
              </a:r>
              <a:endParaRPr lang="zh-TW" altLang="en-US" sz="1600" dirty="0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629973" y="4725144"/>
              <a:ext cx="8026929" cy="1170473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65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 dirty="0"/>
          </a:p>
        </p:txBody>
      </p:sp>
      <p:sp>
        <p:nvSpPr>
          <p:cNvPr id="3" name="圓角化對角線角落矩形 2"/>
          <p:cNvSpPr/>
          <p:nvPr/>
        </p:nvSpPr>
        <p:spPr>
          <a:xfrm>
            <a:off x="360000" y="540000"/>
            <a:ext cx="2319115" cy="5400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Case 1. </a:t>
            </a:r>
            <a:r>
              <a:rPr lang="el-GR" altLang="zh-TW" sz="2400" dirty="0"/>
              <a:t>λ</a:t>
            </a:r>
            <a:r>
              <a:rPr lang="en-US" altLang="zh-TW" sz="2400" i="1" dirty="0" smtClean="0"/>
              <a:t> </a:t>
            </a:r>
            <a:r>
              <a:rPr lang="en-US" altLang="zh-TW" sz="2400" dirty="0"/>
              <a:t>is </a:t>
            </a:r>
            <a:r>
              <a:rPr lang="en-US" altLang="zh-TW" sz="2400" dirty="0" smtClean="0"/>
              <a:t>even.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40000" y="2004263"/>
                <a:ext cx="7920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n-NO" altLang="zh-TW" sz="2000" dirty="0"/>
                  <a:t>Let </a:t>
                </a:r>
                <a:r>
                  <a:rPr lang="nn-NO" altLang="zh-TW" sz="2000" dirty="0" smtClean="0"/>
                  <a:t>V(2K</a:t>
                </a:r>
                <a:r>
                  <a:rPr lang="nn-NO" altLang="zh-TW" sz="1600" dirty="0" smtClean="0"/>
                  <a:t>k+1</a:t>
                </a:r>
                <a:r>
                  <a:rPr lang="nn-NO" altLang="zh-TW" sz="2000" dirty="0"/>
                  <a:t>) = </a:t>
                </a:r>
                <a:r>
                  <a:rPr lang="nn-NO" altLang="zh-TW" sz="2000" dirty="0" smtClean="0"/>
                  <a:t>{x</a:t>
                </a:r>
                <a:r>
                  <a:rPr lang="nn-NO" altLang="zh-TW" sz="1200" dirty="0" smtClean="0"/>
                  <a:t>0</a:t>
                </a:r>
                <a:r>
                  <a:rPr lang="nn-NO" altLang="zh-TW" sz="2000" dirty="0" smtClean="0"/>
                  <a:t>,x</a:t>
                </a:r>
                <a:r>
                  <a:rPr lang="nn-NO" altLang="zh-TW" sz="1200" dirty="0"/>
                  <a:t>1</a:t>
                </a:r>
                <a:r>
                  <a:rPr lang="nn-NO" altLang="zh-TW" sz="2000" dirty="0" smtClean="0"/>
                  <a:t>,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…</a:t>
                </a:r>
                <a:r>
                  <a:rPr lang="en-US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,</a:t>
                </a:r>
                <a:r>
                  <a:rPr lang="nn-NO" altLang="zh-TW" sz="2000" dirty="0" smtClean="0"/>
                  <a:t>x</a:t>
                </a:r>
                <a:r>
                  <a:rPr lang="nn-NO" altLang="zh-TW" sz="1200" dirty="0" smtClean="0"/>
                  <a:t>k-1</a:t>
                </a:r>
                <a:r>
                  <a:rPr lang="nn-NO" altLang="zh-TW" sz="2000" dirty="0" smtClean="0"/>
                  <a:t>,x</a:t>
                </a:r>
                <a14:m>
                  <m:oMath xmlns:m="http://schemas.openxmlformats.org/officeDocument/2006/math">
                    <m:r>
                      <a:rPr lang="nn-NO" altLang="zh-TW" sz="1200">
                        <a:latin typeface="Cambria Math"/>
                      </a:rPr>
                      <m:t>∞</m:t>
                    </m:r>
                  </m:oMath>
                </a14:m>
                <a:r>
                  <a:rPr lang="nn-NO" altLang="zh-TW" sz="2000" dirty="0" smtClean="0"/>
                  <a:t>}.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004263"/>
                <a:ext cx="792000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47" t="-7692" b="-3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40000" y="2548935"/>
                <a:ext cx="7920000" cy="717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For </a:t>
                </a:r>
                <a:r>
                  <a:rPr lang="en-US" altLang="zh-TW" sz="2000" dirty="0" err="1"/>
                  <a:t>i</a:t>
                </a:r>
                <a:r>
                  <a:rPr lang="en-US" altLang="zh-TW" sz="2000" dirty="0"/>
                  <a:t> = </a:t>
                </a:r>
                <a:r>
                  <a:rPr lang="en-US" altLang="zh-TW" sz="2000" dirty="0" smtClean="0"/>
                  <a:t>0,1</a:t>
                </a:r>
                <a:r>
                  <a:rPr lang="nn-NO" altLang="zh-TW" sz="2000" dirty="0" smtClean="0"/>
                  <a:t> </a:t>
                </a:r>
                <a:r>
                  <a:rPr lang="nn-NO" altLang="zh-TW" sz="2000" dirty="0"/>
                  <a:t>,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…</a:t>
                </a:r>
                <a:r>
                  <a:rPr lang="en-US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, </a:t>
                </a:r>
                <a:r>
                  <a:rPr lang="en-US" altLang="zh-TW" sz="2000" dirty="0" smtClean="0"/>
                  <a:t>k-1</a:t>
                </a:r>
                <a:r>
                  <a:rPr lang="en-US" altLang="zh-TW" sz="2000" dirty="0"/>
                  <a:t>, </a:t>
                </a:r>
                <a:r>
                  <a:rPr lang="en-US" altLang="zh-TW" sz="20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= </a:t>
                </a:r>
                <a:r>
                  <a:rPr lang="en-US" altLang="zh-TW" sz="2000" dirty="0" smtClean="0"/>
                  <a:t>x</a:t>
                </a:r>
                <a:r>
                  <a:rPr lang="en-US" altLang="zh-TW" sz="1200" dirty="0"/>
                  <a:t>i</a:t>
                </a:r>
                <a:r>
                  <a:rPr lang="en-US" altLang="zh-TW" sz="2000" dirty="0" smtClean="0"/>
                  <a:t>x</a:t>
                </a:r>
                <a:r>
                  <a:rPr lang="en-US" altLang="zh-TW" sz="1200" dirty="0"/>
                  <a:t>i-1</a:t>
                </a:r>
                <a:r>
                  <a:rPr lang="en-US" altLang="zh-TW" sz="2000" dirty="0" smtClean="0"/>
                  <a:t>x</a:t>
                </a:r>
                <a:r>
                  <a:rPr lang="en-US" altLang="zh-TW" sz="1200" dirty="0" smtClean="0"/>
                  <a:t>i+1</a:t>
                </a:r>
                <a:r>
                  <a:rPr lang="en-US" altLang="zh-TW" sz="2000" dirty="0" smtClean="0"/>
                  <a:t>x</a:t>
                </a:r>
                <a:r>
                  <a:rPr lang="en-US" altLang="zh-TW" sz="1200" dirty="0" smtClean="0"/>
                  <a:t>i-2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…</a:t>
                </a:r>
                <a:r>
                  <a:rPr lang="en-US" altLang="zh-TW" sz="2000" dirty="0" smtClean="0"/>
                  <a:t>x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zh-TW" sz="6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60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6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sz="600">
                        <a:latin typeface="Cambria Math"/>
                      </a:rPr>
                      <m:t> </m:t>
                    </m:r>
                  </m:oMath>
                </a14:m>
                <a:r>
                  <a:rPr lang="nn-NO" altLang="zh-TW" sz="2000" dirty="0" smtClean="0"/>
                  <a:t>x</a:t>
                </a:r>
                <a14:m>
                  <m:oMath xmlns:m="http://schemas.openxmlformats.org/officeDocument/2006/math">
                    <m:r>
                      <a:rPr lang="nn-NO" altLang="zh-TW" sz="12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altLang="zh-TW" sz="2000" dirty="0" smtClean="0"/>
                  <a:t> where </a:t>
                </a:r>
                <a:r>
                  <a:rPr lang="en-US" altLang="zh-TW" sz="2000" dirty="0"/>
                  <a:t>the subscripts of x's </a:t>
                </a:r>
                <a:r>
                  <a:rPr lang="en-US" altLang="zh-TW" sz="2000" dirty="0" smtClean="0"/>
                  <a:t>are </a:t>
                </a:r>
                <a:r>
                  <a:rPr lang="en-US" altLang="zh-TW" sz="2000" dirty="0"/>
                  <a:t>taken modulo k.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548935"/>
                <a:ext cx="7920000" cy="717889"/>
              </a:xfrm>
              <a:prstGeom prst="rect">
                <a:avLst/>
              </a:prstGeom>
              <a:blipFill rotWithShape="1">
                <a:blip r:embed="rId3"/>
                <a:stretch>
                  <a:fillRect l="-847" t="-3390" r="-308" b="-135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40000" y="3429000"/>
                <a:ext cx="7920000" cy="734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It is easy to see that {S(</a:t>
                </a:r>
                <a:r>
                  <a:rPr lang="nn-NO" altLang="zh-TW" sz="2000" dirty="0"/>
                  <a:t>x</a:t>
                </a:r>
                <a14:m>
                  <m:oMath xmlns:m="http://schemas.openxmlformats.org/officeDocument/2006/math">
                    <m:r>
                      <a:rPr lang="nn-NO" altLang="zh-TW" sz="1200">
                        <a:latin typeface="Cambria Math"/>
                      </a:rPr>
                      <m:t>∞</m:t>
                    </m:r>
                  </m:oMath>
                </a14:m>
                <a:r>
                  <a:rPr lang="en-US" altLang="zh-TW" sz="2000" dirty="0" smtClean="0"/>
                  <a:t>;x</a:t>
                </a:r>
                <a:r>
                  <a:rPr lang="en-US" altLang="zh-TW" sz="1200" dirty="0"/>
                  <a:t>0</a:t>
                </a:r>
                <a:r>
                  <a:rPr lang="en-US" altLang="zh-TW" sz="2000" dirty="0" smtClean="0"/>
                  <a:t>,x</a:t>
                </a:r>
                <a:r>
                  <a:rPr lang="en-US" altLang="zh-TW" sz="1200" dirty="0"/>
                  <a:t>1</a:t>
                </a:r>
                <a:r>
                  <a:rPr lang="nn-NO" altLang="zh-TW" sz="2000" dirty="0" smtClean="0"/>
                  <a:t> </a:t>
                </a:r>
                <a:r>
                  <a:rPr lang="nn-NO" altLang="zh-TW" sz="2000" dirty="0"/>
                  <a:t>,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…</a:t>
                </a:r>
                <a:r>
                  <a:rPr lang="en-US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, </a:t>
                </a:r>
                <a:r>
                  <a:rPr lang="en-US" altLang="zh-TW" sz="2000" dirty="0" smtClean="0"/>
                  <a:t>x</a:t>
                </a:r>
                <a:r>
                  <a:rPr lang="en-US" altLang="zh-TW" sz="1200" dirty="0" smtClean="0"/>
                  <a:t>k-1</a:t>
                </a:r>
                <a:r>
                  <a:rPr lang="en-US" altLang="zh-TW" sz="2000" dirty="0" smtClean="0"/>
                  <a:t>),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nn-NO" altLang="zh-TW" sz="2000" dirty="0"/>
                  <a:t> ,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…</a:t>
                </a:r>
                <a:r>
                  <a:rPr lang="en-US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sz="2000" dirty="0" smtClean="0"/>
                  <a:t>} </a:t>
                </a:r>
                <a:r>
                  <a:rPr lang="en-US" altLang="zh-TW" sz="2000" dirty="0"/>
                  <a:t>is a (</a:t>
                </a:r>
                <a:r>
                  <a:rPr lang="en-US" altLang="zh-TW" sz="2000" dirty="0" smtClean="0"/>
                  <a:t>P</a:t>
                </a:r>
                <a:r>
                  <a:rPr lang="en-US" altLang="zh-TW" sz="1600" dirty="0" smtClean="0"/>
                  <a:t>k+1</a:t>
                </a:r>
                <a:r>
                  <a:rPr lang="en-US" altLang="zh-TW" sz="2000" dirty="0" smtClean="0"/>
                  <a:t>, </a:t>
                </a:r>
                <a:r>
                  <a:rPr lang="en-US" altLang="zh-TW" sz="2000" dirty="0" err="1"/>
                  <a:t>S</a:t>
                </a:r>
                <a:r>
                  <a:rPr lang="en-US" altLang="zh-TW" sz="1600" dirty="0" err="1"/>
                  <a:t>k</a:t>
                </a:r>
                <a:r>
                  <a:rPr lang="en-US" altLang="zh-TW" sz="2000" dirty="0"/>
                  <a:t>)-decomposition of 2K</a:t>
                </a:r>
                <a:r>
                  <a:rPr lang="en-US" altLang="zh-TW" sz="1600" dirty="0"/>
                  <a:t>k+1</a:t>
                </a:r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3429000"/>
                <a:ext cx="7920000" cy="734240"/>
              </a:xfrm>
              <a:prstGeom prst="rect">
                <a:avLst/>
              </a:prstGeom>
              <a:blipFill rotWithShape="1">
                <a:blip r:embed="rId4"/>
                <a:stretch>
                  <a:fillRect l="-847" t="-4167" r="-154"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40000" y="4285122"/>
                <a:ext cx="7920000" cy="492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Since 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000" dirty="0" smtClean="0"/>
                  <a:t>K</a:t>
                </a:r>
                <a:r>
                  <a:rPr lang="en-US" altLang="zh-TW" sz="1600" dirty="0" smtClean="0"/>
                  <a:t>k+1=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altLang="zh-TW" sz="1600" dirty="0"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Arial" charset="0"/>
                            <a:ea typeface="標楷體" pitchFamily="65" charset="-120"/>
                          </a:rPr>
                          <m:t>λ</m:t>
                        </m:r>
                      </m:num>
                      <m:den>
                        <m:r>
                          <a:rPr lang="en-US" altLang="zh-TW" sz="16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000" dirty="0" smtClean="0"/>
                  <a:t>2K</a:t>
                </a:r>
                <a:r>
                  <a:rPr lang="en-US" altLang="zh-TW" sz="1600" dirty="0" smtClean="0"/>
                  <a:t>k+1</a:t>
                </a:r>
                <a:r>
                  <a:rPr lang="en-US" altLang="zh-TW" sz="2000" dirty="0" smtClean="0"/>
                  <a:t>, 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000" dirty="0" smtClean="0"/>
                  <a:t>K</a:t>
                </a:r>
                <a:r>
                  <a:rPr lang="en-US" altLang="zh-TW" sz="1600" dirty="0" smtClean="0"/>
                  <a:t>k+1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is (</a:t>
                </a:r>
                <a:r>
                  <a:rPr lang="en-US" altLang="zh-TW" sz="2000" dirty="0" smtClean="0"/>
                  <a:t>P</a:t>
                </a:r>
                <a:r>
                  <a:rPr lang="en-US" altLang="zh-TW" sz="1600" dirty="0" smtClean="0"/>
                  <a:t>k+1</a:t>
                </a:r>
                <a:r>
                  <a:rPr lang="en-US" altLang="zh-TW" sz="2000" dirty="0" smtClean="0"/>
                  <a:t>, </a:t>
                </a:r>
                <a:r>
                  <a:rPr lang="en-US" altLang="zh-TW" sz="2000" dirty="0" err="1"/>
                  <a:t>S</a:t>
                </a:r>
                <a:r>
                  <a:rPr lang="en-US" altLang="zh-TW" sz="1600" dirty="0" err="1"/>
                  <a:t>k</a:t>
                </a:r>
                <a:r>
                  <a:rPr lang="en-US" altLang="zh-TW" sz="2000" dirty="0"/>
                  <a:t>)-decomposable for even 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000" dirty="0" smtClean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285122"/>
                <a:ext cx="7920000" cy="492699"/>
              </a:xfrm>
              <a:prstGeom prst="rect">
                <a:avLst/>
              </a:prstGeom>
              <a:blipFill rotWithShape="1">
                <a:blip r:embed="rId5"/>
                <a:stretch>
                  <a:fillRect l="-847" b="-18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8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60000" y="1340768"/>
                <a:ext cx="8020157" cy="850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The condition 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000" i="1">
                            <a:latin typeface="Cambria Math"/>
                          </a:rPr>
                          <m:t>𝜆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(</m:t>
                        </m:r>
                        <m:r>
                          <a:rPr lang="en-US" altLang="zh-TW" sz="2000" i="1">
                            <a:latin typeface="Cambria Math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l-GR" altLang="zh-TW" sz="2000" dirty="0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ea typeface="標楷體" pitchFamily="65" charset="-120"/>
                      </a:rPr>
                      <m:t>≡</m:t>
                    </m:r>
                  </m:oMath>
                </a14:m>
                <a:r>
                  <a:rPr lang="en-US" altLang="zh-TW" sz="2000" dirty="0"/>
                  <a:t>0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(mod k) for n = k+1 and odd 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implies that k+1 is even.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340768"/>
                <a:ext cx="8020157" cy="850746"/>
              </a:xfrm>
              <a:prstGeom prst="rect">
                <a:avLst/>
              </a:prstGeom>
              <a:blipFill rotWithShape="1">
                <a:blip r:embed="rId2"/>
                <a:stretch>
                  <a:fillRect l="-760" r="-836" b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圓角化對角線角落矩形 6"/>
          <p:cNvSpPr/>
          <p:nvPr/>
        </p:nvSpPr>
        <p:spPr>
          <a:xfrm>
            <a:off x="360000" y="540000"/>
            <a:ext cx="2319115" cy="5400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Case </a:t>
            </a:r>
            <a:r>
              <a:rPr lang="en-US" altLang="zh-TW" sz="2400" dirty="0" smtClean="0"/>
              <a:t>2. </a:t>
            </a:r>
            <a:r>
              <a:rPr lang="el-GR" altLang="zh-TW" sz="2400" dirty="0"/>
              <a:t>λ</a:t>
            </a:r>
            <a:r>
              <a:rPr lang="en-US" altLang="zh-TW" sz="2400" i="1" dirty="0" smtClean="0"/>
              <a:t> </a:t>
            </a:r>
            <a:r>
              <a:rPr lang="en-US" altLang="zh-TW" sz="2400" dirty="0"/>
              <a:t>is </a:t>
            </a:r>
            <a:r>
              <a:rPr lang="en-US" altLang="zh-TW" sz="2400" dirty="0" smtClean="0"/>
              <a:t>odd.</a:t>
            </a:r>
            <a:endParaRPr lang="zh-TW" altLang="en-US" sz="2400" dirty="0"/>
          </a:p>
        </p:txBody>
      </p:sp>
      <p:grpSp>
        <p:nvGrpSpPr>
          <p:cNvPr id="42" name="群組 41"/>
          <p:cNvGrpSpPr/>
          <p:nvPr/>
        </p:nvGrpSpPr>
        <p:grpSpPr>
          <a:xfrm>
            <a:off x="1440000" y="2917994"/>
            <a:ext cx="6055866" cy="667591"/>
            <a:chOff x="1440000" y="2917994"/>
            <a:chExt cx="6055866" cy="667591"/>
          </a:xfrm>
        </p:grpSpPr>
        <p:sp>
          <p:nvSpPr>
            <p:cNvPr id="6" name="橢圓 5"/>
            <p:cNvSpPr/>
            <p:nvPr/>
          </p:nvSpPr>
          <p:spPr>
            <a:xfrm>
              <a:off x="1440000" y="3189541"/>
              <a:ext cx="1015866" cy="396044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/>
                <a:t>2K</a:t>
              </a:r>
              <a:r>
                <a:rPr lang="en-US" altLang="zh-TW" sz="1200" dirty="0"/>
                <a:t>k+1</a:t>
              </a:r>
              <a:endParaRPr lang="zh-TW" altLang="en-US" sz="1600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2880000" y="3189541"/>
              <a:ext cx="1015866" cy="396044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/>
                <a:t>2K</a:t>
              </a:r>
              <a:r>
                <a:rPr lang="en-US" altLang="zh-TW" sz="1200" dirty="0"/>
                <a:t>k+1</a:t>
              </a:r>
              <a:endParaRPr lang="zh-TW" altLang="en-US" sz="1600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5040000" y="3189541"/>
              <a:ext cx="1015866" cy="396044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/>
                <a:t>2K</a:t>
              </a:r>
              <a:r>
                <a:rPr lang="en-US" altLang="zh-TW" sz="1200" dirty="0"/>
                <a:t>k+1</a:t>
              </a:r>
              <a:endParaRPr lang="zh-TW" altLang="en-US" sz="1600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6480000" y="3189541"/>
              <a:ext cx="1015866" cy="39604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/>
                <a:t>K</a:t>
              </a:r>
              <a:r>
                <a:rPr lang="en-US" altLang="zh-TW" sz="1200" dirty="0" smtClean="0"/>
                <a:t>k+1</a:t>
              </a:r>
              <a:endParaRPr lang="zh-TW" altLang="en-US" sz="1600" dirty="0"/>
            </a:p>
          </p:txBody>
        </p:sp>
        <p:sp>
          <p:nvSpPr>
            <p:cNvPr id="2" name="矩形 1"/>
            <p:cNvSpPr/>
            <p:nvPr/>
          </p:nvSpPr>
          <p:spPr>
            <a:xfrm>
              <a:off x="4064866" y="2917994"/>
              <a:ext cx="7231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zh-TW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3600" dirty="0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906719" y="5168188"/>
            <a:ext cx="7473438" cy="1241868"/>
            <a:chOff x="948615" y="5168188"/>
            <a:chExt cx="7473438" cy="1241868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068453" y="5221494"/>
              <a:ext cx="1976731" cy="43862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2000" dirty="0"/>
                <a:t>Proposition </a:t>
              </a:r>
              <a:r>
                <a:rPr lang="en-US" altLang="zh-TW" sz="2000" dirty="0" smtClean="0"/>
                <a:t>2.2.</a:t>
              </a:r>
              <a:endParaRPr lang="en-US" altLang="zh-TW" sz="20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1083261" y="5743334"/>
                  <a:ext cx="7322294" cy="6667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600" i="1" dirty="0" smtClean="0"/>
                    <a:t>For a positive even integer n and V </a:t>
                  </a:r>
                  <a:r>
                    <a:rPr lang="en-US" altLang="zh-TW" sz="1600" dirty="0"/>
                    <a:t>(</a:t>
                  </a:r>
                  <a:r>
                    <a:rPr lang="en-US" altLang="zh-TW" sz="1600" i="1" dirty="0" err="1"/>
                    <a:t>K</a:t>
                  </a:r>
                  <a:r>
                    <a:rPr lang="en-US" altLang="zh-TW" sz="1200" i="1" dirty="0" err="1"/>
                    <a:t>n</a:t>
                  </a:r>
                  <a:r>
                    <a:rPr lang="en-US" altLang="zh-TW" sz="1600" dirty="0"/>
                    <a:t>) = </a:t>
                  </a:r>
                  <a:r>
                    <a:rPr lang="en-US" altLang="zh-TW" sz="1600" i="1" dirty="0" smtClean="0"/>
                    <a:t>{</a:t>
                  </a:r>
                  <a:r>
                    <a:rPr lang="en-US" altLang="zh-TW" sz="1600" i="1" dirty="0"/>
                    <a:t>x</a:t>
                  </a:r>
                  <a:r>
                    <a:rPr lang="en-US" altLang="zh-TW" sz="900" i="1" dirty="0"/>
                    <a:t>0</a:t>
                  </a:r>
                  <a:r>
                    <a:rPr lang="en-US" altLang="zh-TW" sz="1600" i="1" dirty="0"/>
                    <a:t>, </a:t>
                  </a:r>
                  <a:r>
                    <a:rPr lang="en-US" altLang="zh-TW" sz="1600" i="1" dirty="0" smtClean="0"/>
                    <a:t>x</a:t>
                  </a:r>
                  <a:r>
                    <a:rPr lang="en-US" altLang="zh-TW" sz="900" i="1" dirty="0" smtClean="0"/>
                    <a:t>1</a:t>
                  </a:r>
                  <a:r>
                    <a:rPr lang="en-US" altLang="zh-TW" sz="1600" i="1" dirty="0" smtClean="0"/>
                    <a:t>,</a:t>
                  </a:r>
                  <a:r>
                    <a:rPr lang="el-GR" altLang="zh-TW" sz="1600" i="1" dirty="0"/>
                    <a:t>…</a:t>
                  </a:r>
                  <a:r>
                    <a:rPr lang="en-US" altLang="zh-TW" sz="1600" i="1" dirty="0"/>
                    <a:t>, x</a:t>
                  </a:r>
                  <a:r>
                    <a:rPr lang="en-US" altLang="zh-TW" sz="900" i="1" dirty="0"/>
                    <a:t>n-1</a:t>
                  </a:r>
                  <a:r>
                    <a:rPr lang="en-US" altLang="zh-TW" sz="1600" i="1" dirty="0" smtClean="0"/>
                    <a:t>}, the </a:t>
                  </a:r>
                  <a:r>
                    <a:rPr lang="en-US" altLang="zh-TW" sz="1600" i="1" dirty="0"/>
                    <a:t>complete graph </a:t>
                  </a:r>
                  <a:r>
                    <a:rPr lang="en-US" altLang="zh-TW" sz="1600" i="1" dirty="0" err="1"/>
                    <a:t>K</a:t>
                  </a:r>
                  <a:r>
                    <a:rPr lang="en-US" altLang="zh-TW" sz="1200" i="1" dirty="0" err="1"/>
                    <a:t>n</a:t>
                  </a:r>
                  <a:r>
                    <a:rPr lang="en-US" altLang="zh-TW" sz="1600" i="1" dirty="0"/>
                    <a:t> can be decomposed into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1600" i="1" dirty="0" smtClean="0"/>
                    <a:t> copies </a:t>
                  </a:r>
                  <a:r>
                    <a:rPr lang="en-US" altLang="zh-TW" sz="1600" i="1" dirty="0"/>
                    <a:t>of </a:t>
                  </a:r>
                  <a:r>
                    <a:rPr lang="en-US" altLang="zh-TW" sz="1600" i="1" dirty="0" smtClean="0"/>
                    <a:t>n-paths </a:t>
                  </a:r>
                  <a:r>
                    <a:rPr lang="en-US" altLang="zh-TW" sz="1600" i="1" dirty="0" err="1"/>
                    <a:t>P</a:t>
                  </a:r>
                  <a:r>
                    <a:rPr lang="en-US" altLang="zh-TW" sz="1200" i="1" dirty="0" err="1"/>
                    <a:t>n</a:t>
                  </a:r>
                  <a:r>
                    <a:rPr lang="en-US" altLang="zh-TW" sz="1600" i="1" dirty="0"/>
                    <a:t>(x</a:t>
                  </a:r>
                  <a:r>
                    <a:rPr lang="en-US" altLang="zh-TW" sz="900" i="1" dirty="0"/>
                    <a:t>0</a:t>
                  </a:r>
                  <a:r>
                    <a:rPr lang="en-US" altLang="zh-TW" sz="1600" i="1" dirty="0"/>
                    <a:t>,x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7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7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1600" dirty="0" smtClean="0"/>
                    <a:t>)</a:t>
                  </a:r>
                  <a:r>
                    <a:rPr lang="en-US" altLang="zh-TW" sz="1600" i="1" dirty="0" smtClean="0"/>
                    <a:t>, </a:t>
                  </a:r>
                  <a:r>
                    <a:rPr lang="en-US" altLang="zh-TW" sz="1600" i="1" dirty="0" err="1" smtClean="0"/>
                    <a:t>P</a:t>
                  </a:r>
                  <a:r>
                    <a:rPr lang="en-US" altLang="zh-TW" sz="1200" i="1" dirty="0" err="1"/>
                    <a:t>n</a:t>
                  </a:r>
                  <a:r>
                    <a:rPr lang="en-US" altLang="zh-TW" sz="1600" dirty="0" smtClean="0"/>
                    <a:t>(</a:t>
                  </a:r>
                  <a:r>
                    <a:rPr lang="en-US" altLang="zh-TW" sz="1600" i="1" dirty="0"/>
                    <a:t>x</a:t>
                  </a:r>
                  <a:r>
                    <a:rPr lang="en-US" altLang="zh-TW" sz="900" i="1" dirty="0"/>
                    <a:t>1</a:t>
                  </a:r>
                  <a:r>
                    <a:rPr lang="en-US" altLang="zh-TW" sz="1600" i="1" dirty="0"/>
                    <a:t>,x</a:t>
                  </a:r>
                  <a:r>
                    <a:rPr lang="en-US" altLang="zh-TW" sz="800" i="1" dirty="0"/>
                    <a:t>1</a:t>
                  </a:r>
                  <a:r>
                    <a:rPr lang="en-US" altLang="zh-TW" sz="800" dirty="0" smtClean="0"/>
                    <a:t>+</a:t>
                  </a:r>
                  <a:r>
                    <a:rPr lang="en-US" altLang="zh-TW" sz="800" i="1" dirty="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TW" sz="1600" dirty="0"/>
                    <a:t>)</a:t>
                  </a:r>
                  <a:r>
                    <a:rPr lang="en-US" altLang="zh-TW" sz="1600" i="1" dirty="0"/>
                    <a:t>,</a:t>
                  </a:r>
                  <a:r>
                    <a:rPr lang="el-GR" altLang="zh-TW" sz="1600" dirty="0"/>
                    <a:t>…</a:t>
                  </a:r>
                  <a:r>
                    <a:rPr lang="en-US" altLang="zh-TW" sz="1600" dirty="0"/>
                    <a:t>,</a:t>
                  </a:r>
                  <a:r>
                    <a:rPr lang="en-US" altLang="zh-TW" sz="1600" i="1" dirty="0"/>
                    <a:t> </a:t>
                  </a:r>
                  <a:r>
                    <a:rPr lang="en-US" altLang="zh-TW" sz="1600" i="1" dirty="0" err="1" smtClean="0"/>
                    <a:t>P</a:t>
                  </a:r>
                  <a:r>
                    <a:rPr lang="en-US" altLang="zh-TW" sz="1200" i="1" dirty="0" err="1" smtClean="0"/>
                    <a:t>n</a:t>
                  </a:r>
                  <a:r>
                    <a:rPr lang="en-US" altLang="zh-TW" sz="1600" dirty="0" smtClean="0"/>
                    <a:t>(</a:t>
                  </a:r>
                  <a:r>
                    <a:rPr lang="en-US" altLang="zh-TW" sz="1600" i="1" dirty="0" smtClean="0"/>
                    <a:t>x</a:t>
                  </a:r>
                  <a:r>
                    <a:rPr lang="en-US" altLang="zh-TW" sz="800" i="1" dirty="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altLang="zh-TW" sz="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zh-TW" sz="800" b="0" i="1" smtClean="0">
                          <a:latin typeface="Cambria Math"/>
                        </a:rPr>
                        <m:t>−</m:t>
                      </m:r>
                    </m:oMath>
                  </a14:m>
                  <a:r>
                    <a:rPr lang="en-US" altLang="zh-TW" sz="800" dirty="0" smtClean="0"/>
                    <a:t>1</a:t>
                  </a:r>
                  <a:r>
                    <a:rPr lang="en-US" altLang="zh-TW" sz="1600" i="1" dirty="0" smtClean="0"/>
                    <a:t>, x</a:t>
                  </a:r>
                  <a:r>
                    <a:rPr lang="en-US" altLang="zh-TW" sz="1050" dirty="0"/>
                    <a:t>n-1</a:t>
                  </a:r>
                  <a:r>
                    <a:rPr lang="en-US" altLang="zh-TW" sz="1600" dirty="0"/>
                    <a:t>)</a:t>
                  </a:r>
                  <a:r>
                    <a:rPr lang="en-US" altLang="zh-TW" sz="1600" i="1" dirty="0"/>
                    <a:t>.</a:t>
                  </a:r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261" y="5743334"/>
                  <a:ext cx="7322294" cy="6667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500" t="-3636" r="-999" b="-18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圓角矩形 13"/>
            <p:cNvSpPr/>
            <p:nvPr/>
          </p:nvSpPr>
          <p:spPr>
            <a:xfrm>
              <a:off x="948615" y="5168188"/>
              <a:ext cx="7473438" cy="124186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1947933" y="2191514"/>
            <a:ext cx="3600000" cy="872603"/>
            <a:chOff x="1947933" y="2191514"/>
            <a:chExt cx="3600000" cy="872603"/>
          </a:xfrm>
        </p:grpSpPr>
        <p:sp>
          <p:nvSpPr>
            <p:cNvPr id="3" name="左大括弧 2"/>
            <p:cNvSpPr/>
            <p:nvPr/>
          </p:nvSpPr>
          <p:spPr>
            <a:xfrm rot="5400000">
              <a:off x="3499176" y="1015360"/>
              <a:ext cx="497514" cy="36000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958576" y="2191514"/>
                  <a:ext cx="867673" cy="5597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16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zh-TW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altLang="zh-TW" sz="1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zh-TW" altLang="en-US" sz="16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8576" y="2191514"/>
                  <a:ext cx="867673" cy="55976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群組 43"/>
          <p:cNvGrpSpPr/>
          <p:nvPr/>
        </p:nvGrpSpPr>
        <p:grpSpPr>
          <a:xfrm>
            <a:off x="1350000" y="3784809"/>
            <a:ext cx="1190454" cy="1032183"/>
            <a:chOff x="1350000" y="3784809"/>
            <a:chExt cx="1190454" cy="1032183"/>
          </a:xfrm>
        </p:grpSpPr>
        <p:sp>
          <p:nvSpPr>
            <p:cNvPr id="17" name="向右箭號 16"/>
            <p:cNvSpPr/>
            <p:nvPr/>
          </p:nvSpPr>
          <p:spPr>
            <a:xfrm rot="16200000">
              <a:off x="1690703" y="3910838"/>
              <a:ext cx="504058" cy="2520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1350000" y="4413541"/>
              <a:ext cx="1190454" cy="403451"/>
              <a:chOff x="1360409" y="4820659"/>
              <a:chExt cx="1190454" cy="403451"/>
            </a:xfrm>
          </p:grpSpPr>
          <p:sp>
            <p:nvSpPr>
              <p:cNvPr id="18" name="文字方塊 17"/>
              <p:cNvSpPr txBox="1"/>
              <p:nvPr/>
            </p:nvSpPr>
            <p:spPr>
              <a:xfrm>
                <a:off x="1360409" y="4820659"/>
                <a:ext cx="1190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/>
                  <a:t>By case1.</a:t>
                </a:r>
                <a:endParaRPr lang="zh-TW" altLang="en-US" sz="2000" dirty="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386000" y="4824000"/>
                <a:ext cx="1140279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5" name="群組 44"/>
          <p:cNvGrpSpPr/>
          <p:nvPr/>
        </p:nvGrpSpPr>
        <p:grpSpPr>
          <a:xfrm>
            <a:off x="2790000" y="3784809"/>
            <a:ext cx="1190454" cy="1032183"/>
            <a:chOff x="2790000" y="3784809"/>
            <a:chExt cx="1190454" cy="1032183"/>
          </a:xfrm>
        </p:grpSpPr>
        <p:sp>
          <p:nvSpPr>
            <p:cNvPr id="19" name="向右箭號 18"/>
            <p:cNvSpPr/>
            <p:nvPr/>
          </p:nvSpPr>
          <p:spPr>
            <a:xfrm rot="16200000">
              <a:off x="3132000" y="3910838"/>
              <a:ext cx="504058" cy="2520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2790000" y="4413541"/>
              <a:ext cx="1190454" cy="403451"/>
              <a:chOff x="1357703" y="4820659"/>
              <a:chExt cx="1190454" cy="403451"/>
            </a:xfrm>
          </p:grpSpPr>
          <p:sp>
            <p:nvSpPr>
              <p:cNvPr id="29" name="文字方塊 28"/>
              <p:cNvSpPr txBox="1"/>
              <p:nvPr/>
            </p:nvSpPr>
            <p:spPr>
              <a:xfrm>
                <a:off x="1357703" y="4820659"/>
                <a:ext cx="1190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/>
                  <a:t>By case1.</a:t>
                </a:r>
                <a:endParaRPr lang="zh-TW" altLang="en-US" sz="2000" dirty="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386000" y="4824000"/>
                <a:ext cx="1140279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6" name="群組 45"/>
          <p:cNvGrpSpPr/>
          <p:nvPr/>
        </p:nvGrpSpPr>
        <p:grpSpPr>
          <a:xfrm>
            <a:off x="4950000" y="3784809"/>
            <a:ext cx="1190454" cy="1032183"/>
            <a:chOff x="4950000" y="3784809"/>
            <a:chExt cx="1190454" cy="1032183"/>
          </a:xfrm>
        </p:grpSpPr>
        <p:sp>
          <p:nvSpPr>
            <p:cNvPr id="20" name="向右箭號 19"/>
            <p:cNvSpPr/>
            <p:nvPr/>
          </p:nvSpPr>
          <p:spPr>
            <a:xfrm rot="16200000">
              <a:off x="5292000" y="3910838"/>
              <a:ext cx="504058" cy="2520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1" name="群組 30"/>
            <p:cNvGrpSpPr/>
            <p:nvPr/>
          </p:nvGrpSpPr>
          <p:grpSpPr>
            <a:xfrm>
              <a:off x="4950000" y="4413541"/>
              <a:ext cx="1190454" cy="403451"/>
              <a:chOff x="1360409" y="4820659"/>
              <a:chExt cx="1190454" cy="403451"/>
            </a:xfrm>
          </p:grpSpPr>
          <p:sp>
            <p:nvSpPr>
              <p:cNvPr id="32" name="文字方塊 31"/>
              <p:cNvSpPr txBox="1"/>
              <p:nvPr/>
            </p:nvSpPr>
            <p:spPr>
              <a:xfrm>
                <a:off x="1360409" y="4820659"/>
                <a:ext cx="1190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/>
                  <a:t>By case1.</a:t>
                </a:r>
                <a:endParaRPr lang="zh-TW" altLang="en-US" sz="2000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386000" y="4824000"/>
                <a:ext cx="1140279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7" name="群組 46"/>
          <p:cNvGrpSpPr/>
          <p:nvPr/>
        </p:nvGrpSpPr>
        <p:grpSpPr>
          <a:xfrm>
            <a:off x="6210000" y="3784809"/>
            <a:ext cx="1645450" cy="1032183"/>
            <a:chOff x="6210000" y="3784809"/>
            <a:chExt cx="1645450" cy="1032183"/>
          </a:xfrm>
        </p:grpSpPr>
        <p:sp>
          <p:nvSpPr>
            <p:cNvPr id="21" name="向右箭號 20"/>
            <p:cNvSpPr/>
            <p:nvPr/>
          </p:nvSpPr>
          <p:spPr>
            <a:xfrm rot="16200000">
              <a:off x="6732000" y="3910838"/>
              <a:ext cx="504058" cy="25200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41" name="群組 40"/>
            <p:cNvGrpSpPr/>
            <p:nvPr/>
          </p:nvGrpSpPr>
          <p:grpSpPr>
            <a:xfrm>
              <a:off x="6210000" y="4413541"/>
              <a:ext cx="1645450" cy="403451"/>
              <a:chOff x="6210000" y="4413541"/>
              <a:chExt cx="1645450" cy="403451"/>
            </a:xfrm>
          </p:grpSpPr>
          <p:sp>
            <p:nvSpPr>
              <p:cNvPr id="36" name="文字方塊 35"/>
              <p:cNvSpPr txBox="1"/>
              <p:nvPr/>
            </p:nvSpPr>
            <p:spPr>
              <a:xfrm>
                <a:off x="6210000" y="4413541"/>
                <a:ext cx="16454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dirty="0"/>
                  <a:t>By Proposition 2.2</a:t>
                </a:r>
                <a:r>
                  <a:rPr lang="en-US" altLang="zh-TW" sz="2000" dirty="0" smtClean="0"/>
                  <a:t>.</a:t>
                </a:r>
                <a:endParaRPr lang="zh-TW" altLang="en-US" sz="2000" dirty="0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235591" y="4416882"/>
                <a:ext cx="1619859" cy="40011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8" name="矩形 47"/>
          <p:cNvSpPr/>
          <p:nvPr/>
        </p:nvSpPr>
        <p:spPr>
          <a:xfrm>
            <a:off x="4194333" y="416119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TW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…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118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540000" y="676727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For positive integers </a:t>
            </a:r>
            <a:r>
              <a:rPr lang="en-US" altLang="zh-TW" sz="2000" i="1" dirty="0"/>
              <a:t>k</a:t>
            </a:r>
            <a:r>
              <a:rPr lang="en-US" altLang="zh-TW" sz="2000" dirty="0"/>
              <a:t>, </a:t>
            </a:r>
            <a:r>
              <a:rPr lang="en-US" altLang="zh-TW" sz="2000" i="1" dirty="0"/>
              <a:t>n</a:t>
            </a:r>
            <a:r>
              <a:rPr lang="en-US" altLang="zh-TW" sz="2000" dirty="0"/>
              <a:t>, and </a:t>
            </a:r>
            <a:r>
              <a:rPr lang="en-US" altLang="zh-TW" sz="2000" i="1" dirty="0"/>
              <a:t>t</a:t>
            </a:r>
            <a:r>
              <a:rPr lang="en-US" altLang="zh-TW" sz="2000" dirty="0"/>
              <a:t> with </a:t>
            </a:r>
            <a:r>
              <a:rPr lang="en-US" altLang="zh-TW" sz="2000" i="1" dirty="0"/>
              <a:t>k</a:t>
            </a:r>
            <a:r>
              <a:rPr lang="en-US" altLang="zh-TW" sz="2000" dirty="0"/>
              <a:t> 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≤</a:t>
            </a:r>
            <a:r>
              <a:rPr lang="en-US" altLang="zh-TW" sz="2000" dirty="0" smtClean="0"/>
              <a:t> </a:t>
            </a:r>
            <a:r>
              <a:rPr lang="en-US" altLang="zh-TW" sz="2000" i="1" dirty="0"/>
              <a:t>n</a:t>
            </a:r>
            <a:r>
              <a:rPr lang="en-US" altLang="zh-TW" sz="2000" dirty="0" smtClean="0"/>
              <a:t>-1 </a:t>
            </a:r>
            <a:r>
              <a:rPr lang="en-US" altLang="zh-TW" sz="2000" dirty="0"/>
              <a:t>and </a:t>
            </a:r>
            <a:r>
              <a:rPr lang="en-US" altLang="zh-TW" sz="2000" i="1" dirty="0"/>
              <a:t>t</a:t>
            </a:r>
            <a:r>
              <a:rPr lang="en-US" altLang="zh-TW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≤ </a:t>
            </a:r>
            <a:r>
              <a:rPr lang="en-US" altLang="zh-TW" sz="2000" i="1" dirty="0"/>
              <a:t>k</a:t>
            </a:r>
            <a:r>
              <a:rPr lang="en-US" altLang="zh-TW" sz="2000" dirty="0" smtClean="0"/>
              <a:t>-1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540000" y="1120199"/>
            <a:ext cx="79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If </a:t>
            </a:r>
            <a:r>
              <a:rPr lang="el-GR" altLang="zh-TW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2000" dirty="0" err="1" smtClean="0"/>
              <a:t>K</a:t>
            </a:r>
            <a:r>
              <a:rPr lang="en-US" altLang="zh-TW" sz="1200" i="1" dirty="0" err="1" smtClean="0"/>
              <a:t>n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has a (</a:t>
            </a:r>
            <a:r>
              <a:rPr lang="en-US" altLang="zh-TW" sz="2000" dirty="0" smtClean="0"/>
              <a:t>P</a:t>
            </a:r>
            <a:r>
              <a:rPr lang="en-US" altLang="zh-TW" sz="1200" i="1" dirty="0"/>
              <a:t>k</a:t>
            </a:r>
            <a:r>
              <a:rPr lang="en-US" altLang="zh-TW" sz="1200" dirty="0" smtClean="0"/>
              <a:t>+1</a:t>
            </a:r>
            <a:r>
              <a:rPr lang="en-US" altLang="zh-TW" sz="2000" dirty="0"/>
              <a:t>,</a:t>
            </a:r>
            <a:r>
              <a:rPr lang="en-US" altLang="zh-TW" sz="2000" dirty="0" smtClean="0"/>
              <a:t> </a:t>
            </a:r>
            <a:r>
              <a:rPr lang="en-US" altLang="zh-TW" sz="2000" dirty="0" err="1"/>
              <a:t>S</a:t>
            </a:r>
            <a:r>
              <a:rPr lang="en-US" altLang="zh-TW" sz="1200" i="1" dirty="0" err="1"/>
              <a:t>k</a:t>
            </a:r>
            <a:r>
              <a:rPr lang="en-US" altLang="zh-TW" sz="2000" dirty="0"/>
              <a:t>)-packing with leave P</a:t>
            </a:r>
            <a:r>
              <a:rPr lang="en-US" altLang="zh-TW" sz="1200" i="1" dirty="0"/>
              <a:t>t</a:t>
            </a:r>
            <a:r>
              <a:rPr lang="en-US" altLang="zh-TW" sz="1200" dirty="0"/>
              <a:t>+1</a:t>
            </a:r>
            <a:r>
              <a:rPr lang="en-US" altLang="zh-TW" sz="2000" dirty="0"/>
              <a:t>, then it has a (</a:t>
            </a:r>
            <a:r>
              <a:rPr lang="en-US" altLang="zh-TW" sz="2000" dirty="0" smtClean="0"/>
              <a:t>P</a:t>
            </a:r>
            <a:r>
              <a:rPr lang="en-US" altLang="zh-TW" sz="1200" i="1" dirty="0"/>
              <a:t>k</a:t>
            </a:r>
            <a:r>
              <a:rPr lang="en-US" altLang="zh-TW" sz="1200" dirty="0" smtClean="0"/>
              <a:t>+1</a:t>
            </a:r>
            <a:r>
              <a:rPr lang="en-US" altLang="zh-TW" sz="2000" dirty="0" smtClean="0"/>
              <a:t>, </a:t>
            </a:r>
            <a:r>
              <a:rPr lang="en-US" altLang="zh-TW" sz="2000" dirty="0" err="1"/>
              <a:t>S</a:t>
            </a:r>
            <a:r>
              <a:rPr lang="en-US" altLang="zh-TW" sz="1200" i="1" dirty="0" err="1"/>
              <a:t>k</a:t>
            </a:r>
            <a:r>
              <a:rPr lang="en-US" altLang="zh-TW" sz="2000" dirty="0"/>
              <a:t>)-covering with padding </a:t>
            </a:r>
            <a:r>
              <a:rPr lang="en-US" altLang="zh-TW" sz="2000" dirty="0" smtClean="0"/>
              <a:t>P</a:t>
            </a:r>
            <a:r>
              <a:rPr lang="en-US" altLang="zh-TW" sz="1200" i="1" dirty="0"/>
              <a:t>k</a:t>
            </a:r>
            <a:r>
              <a:rPr lang="en-US" altLang="zh-TW" sz="1200" dirty="0" smtClean="0"/>
              <a:t>-</a:t>
            </a:r>
            <a:r>
              <a:rPr lang="en-US" altLang="zh-TW" sz="1200" i="1" dirty="0"/>
              <a:t>t</a:t>
            </a:r>
            <a:r>
              <a:rPr lang="en-US" altLang="zh-TW" sz="1200" dirty="0" smtClean="0"/>
              <a:t>+1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40000" y="1831713"/>
                <a:ext cx="7920000" cy="858889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/>
                  <a:t>Since </a:t>
                </a:r>
                <a:r>
                  <a:rPr lang="en-US" altLang="zh-TW" sz="2000" i="1" dirty="0" smtClean="0"/>
                  <a:t>p</a:t>
                </a:r>
                <a:r>
                  <a:rPr lang="en-US" altLang="zh-TW" sz="2000" dirty="0" smtClean="0"/>
                  <a:t>(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000" dirty="0" err="1" smtClean="0"/>
                  <a:t>K</a:t>
                </a:r>
                <a:r>
                  <a:rPr lang="en-US" altLang="zh-TW" sz="1200" i="1" dirty="0" err="1"/>
                  <a:t>n</a:t>
                </a:r>
                <a:r>
                  <a:rPr lang="en-US" altLang="zh-TW" sz="2000" dirty="0"/>
                  <a:t>; </a:t>
                </a:r>
                <a:r>
                  <a:rPr lang="en-US" altLang="zh-TW" sz="2000" dirty="0" smtClean="0"/>
                  <a:t>P</a:t>
                </a:r>
                <a:r>
                  <a:rPr lang="en-US" altLang="zh-TW" sz="1200" i="1" dirty="0"/>
                  <a:t>k</a:t>
                </a:r>
                <a:r>
                  <a:rPr lang="en-US" altLang="zh-TW" sz="1200" dirty="0" smtClean="0"/>
                  <a:t>+1</a:t>
                </a:r>
                <a:r>
                  <a:rPr lang="en-US" altLang="zh-TW" sz="2000" dirty="0" smtClean="0"/>
                  <a:t>,S</a:t>
                </a:r>
                <a:r>
                  <a:rPr lang="en-US" altLang="zh-TW" sz="1200" i="1" dirty="0"/>
                  <a:t>k</a:t>
                </a:r>
                <a:r>
                  <a:rPr lang="en-US" altLang="zh-TW" sz="2000" dirty="0"/>
                  <a:t>) </a:t>
                </a:r>
                <a:r>
                  <a:rPr lang="en-US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≤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sz="2000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≤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pt-BR" altLang="zh-TW" sz="20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sz="2000" i="1">
                                <a:latin typeface="Cambria Math"/>
                              </a:rPr>
                              <m:t>𝜆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US" altLang="zh-TW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</a:t>
                </a:r>
                <a:r>
                  <a:rPr lang="en-US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≤ </a:t>
                </a:r>
                <a:r>
                  <a:rPr lang="en-US" altLang="zh-TW" sz="2000" i="1" dirty="0" smtClean="0"/>
                  <a:t>c</a:t>
                </a:r>
                <a:r>
                  <a:rPr lang="en-US" altLang="zh-TW" sz="2000" dirty="0" smtClean="0"/>
                  <a:t>(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000" dirty="0" err="1"/>
                  <a:t>K</a:t>
                </a:r>
                <a:r>
                  <a:rPr lang="en-US" altLang="zh-TW" sz="1200" i="1" dirty="0" err="1"/>
                  <a:t>n</a:t>
                </a:r>
                <a:r>
                  <a:rPr lang="en-US" altLang="zh-TW" sz="2000" dirty="0"/>
                  <a:t>; P</a:t>
                </a:r>
                <a:r>
                  <a:rPr lang="en-US" altLang="zh-TW" sz="1200" i="1" dirty="0"/>
                  <a:t>k</a:t>
                </a:r>
                <a:r>
                  <a:rPr lang="en-US" altLang="zh-TW" sz="1200" dirty="0"/>
                  <a:t>+1</a:t>
                </a:r>
                <a:r>
                  <a:rPr lang="en-US" altLang="zh-TW" sz="2000" dirty="0"/>
                  <a:t>,S</a:t>
                </a:r>
                <a:r>
                  <a:rPr lang="en-US" altLang="zh-TW" sz="1200" i="1" dirty="0"/>
                  <a:t>k</a:t>
                </a:r>
                <a:r>
                  <a:rPr lang="en-US" altLang="zh-TW" sz="2000" dirty="0" smtClean="0"/>
                  <a:t>), </a:t>
                </a:r>
                <a:r>
                  <a:rPr lang="en-US" altLang="zh-TW" sz="2000" dirty="0"/>
                  <a:t>we have </a:t>
                </a:r>
                <a:r>
                  <a:rPr lang="en-US" altLang="zh-TW" sz="2000" dirty="0" smtClean="0"/>
                  <a:t>the following </a:t>
                </a:r>
                <a:r>
                  <a:rPr lang="en-US" altLang="zh-TW" sz="2000" dirty="0"/>
                  <a:t>by Theorem 2.6.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831713"/>
                <a:ext cx="7920000" cy="858889"/>
              </a:xfrm>
              <a:prstGeom prst="rect">
                <a:avLst/>
              </a:prstGeom>
              <a:blipFill rotWithShape="1">
                <a:blip r:embed="rId2"/>
                <a:stretch>
                  <a:fillRect l="-847" b="-113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413438" y="2841257"/>
            <a:ext cx="8460000" cy="3184887"/>
            <a:chOff x="400725" y="1756281"/>
            <a:chExt cx="8460000" cy="3184887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03435" y="2043370"/>
              <a:ext cx="2936986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Theorem 2.8.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24395" y="2924944"/>
                  <a:ext cx="8100000" cy="18075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 smtClean="0"/>
                    <a:t>If </a:t>
                  </a:r>
                  <a:r>
                    <a:rPr lang="el-GR" altLang="zh-TW" sz="2800" i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smtClean="0"/>
                    <a:t>, </a:t>
                  </a:r>
                  <a:r>
                    <a:rPr lang="en-US" altLang="zh-TW" sz="2800" i="1" dirty="0"/>
                    <a:t>n, and k are positive integers with </a:t>
                  </a:r>
                  <a:r>
                    <a:rPr lang="en-US" altLang="zh-TW" sz="2800" i="1" dirty="0" smtClean="0"/>
                    <a:t>n</a:t>
                  </a:r>
                  <a:r>
                    <a:rPr lang="en-US" altLang="zh-TW" sz="2800" i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 ≥ </a:t>
                  </a:r>
                  <a:r>
                    <a:rPr lang="en-US" altLang="zh-TW" sz="2800" i="1" dirty="0" smtClean="0"/>
                    <a:t>k+2</a:t>
                  </a:r>
                  <a:r>
                    <a:rPr lang="en-US" altLang="zh-TW" sz="2800" i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 ≥ </a:t>
                  </a:r>
                  <a:r>
                    <a:rPr lang="en-US" altLang="zh-TW" sz="2800" i="1" dirty="0" smtClean="0"/>
                    <a:t>5</a:t>
                  </a:r>
                  <a:r>
                    <a:rPr lang="en-US" altLang="zh-TW" sz="2800" i="1" dirty="0"/>
                    <a:t>, then </a:t>
                  </a:r>
                  <a:r>
                    <a:rPr lang="en-US" altLang="zh-TW" sz="2800" i="1" dirty="0" smtClean="0"/>
                    <a:t>p(</a:t>
                  </a:r>
                  <a:r>
                    <a:rPr lang="el-GR" altLang="zh-TW" sz="2800" i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err="1" smtClean="0"/>
                    <a:t>K</a:t>
                  </a:r>
                  <a:r>
                    <a:rPr lang="en-US" altLang="zh-TW" sz="1200" i="1" dirty="0" err="1" smtClean="0"/>
                    <a:t>n</a:t>
                  </a:r>
                  <a:r>
                    <a:rPr lang="en-US" altLang="zh-TW" sz="2800" i="1" dirty="0"/>
                    <a:t>; </a:t>
                  </a:r>
                  <a:r>
                    <a:rPr lang="en-US" altLang="zh-TW" sz="2800" i="1" dirty="0" smtClean="0"/>
                    <a:t>P</a:t>
                  </a:r>
                  <a:r>
                    <a:rPr lang="en-US" altLang="zh-TW" sz="1200" i="1" dirty="0" smtClean="0"/>
                    <a:t>k+1</a:t>
                  </a:r>
                  <a:r>
                    <a:rPr lang="en-US" altLang="zh-TW" sz="2800" i="1" dirty="0" smtClean="0"/>
                    <a:t>,S</a:t>
                  </a:r>
                  <a:r>
                    <a:rPr lang="en-US" altLang="zh-TW" sz="1200" i="1" dirty="0"/>
                    <a:t>k</a:t>
                  </a:r>
                  <a:r>
                    <a:rPr lang="en-US" altLang="zh-TW" sz="2800" i="1" dirty="0"/>
                    <a:t>) </a:t>
                  </a:r>
                  <a:r>
                    <a:rPr lang="en-US" altLang="zh-TW" sz="2800" i="1" dirty="0" smtClean="0"/>
                    <a:t>=</a:t>
                  </a:r>
                  <a14:m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pt-BR" altLang="zh-TW" sz="2800" i="1" dirty="0" smtClean="0"/>
                    <a:t>and </a:t>
                  </a:r>
                  <a:r>
                    <a:rPr lang="en-US" altLang="zh-TW" sz="2800" i="1" dirty="0" smtClean="0"/>
                    <a:t>c</a:t>
                  </a:r>
                  <a:r>
                    <a:rPr lang="pt-BR" altLang="zh-TW" sz="2800" i="1" dirty="0" smtClean="0"/>
                    <a:t>(</a:t>
                  </a:r>
                  <a:r>
                    <a:rPr lang="el-GR" altLang="zh-TW" sz="2800" i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pt-BR" altLang="zh-TW" sz="2800" i="1" dirty="0" smtClean="0"/>
                    <a:t>K</a:t>
                  </a:r>
                  <a:r>
                    <a:rPr lang="pt-BR" altLang="zh-TW" sz="1200" i="1" dirty="0"/>
                    <a:t>n</a:t>
                  </a:r>
                  <a:r>
                    <a:rPr lang="pt-BR" altLang="zh-TW" sz="2800" i="1" dirty="0"/>
                    <a:t>; </a:t>
                  </a:r>
                  <a:r>
                    <a:rPr lang="pt-BR" altLang="zh-TW" sz="2800" i="1" dirty="0" smtClean="0"/>
                    <a:t>P</a:t>
                  </a:r>
                  <a:r>
                    <a:rPr lang="pt-BR" altLang="zh-TW" sz="1200" i="1" dirty="0"/>
                    <a:t>k+1</a:t>
                  </a:r>
                  <a:r>
                    <a:rPr lang="pt-BR" altLang="zh-TW" sz="2800" i="1" dirty="0" smtClean="0"/>
                    <a:t>, </a:t>
                  </a:r>
                  <a:r>
                    <a:rPr lang="pt-BR" altLang="zh-TW" sz="2800" i="1" dirty="0"/>
                    <a:t>S</a:t>
                  </a:r>
                  <a:r>
                    <a:rPr lang="pt-BR" altLang="zh-TW" sz="1200" i="1" dirty="0"/>
                    <a:t>k</a:t>
                  </a:r>
                  <a:r>
                    <a:rPr lang="pt-BR" altLang="zh-TW" sz="2800" i="1" dirty="0"/>
                    <a:t>) </a:t>
                  </a:r>
                  <a:r>
                    <a:rPr lang="pt-BR" altLang="zh-TW" sz="2800" i="1" dirty="0" smtClean="0"/>
                    <a:t>=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pt-BR" altLang="zh-TW" sz="28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800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altLang="zh-TW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altLang="zh-TW" sz="2800" i="1" dirty="0" smtClean="0"/>
                    <a:t>.</a:t>
                  </a:r>
                  <a:endParaRPr lang="zh-TW" altLang="en-US" sz="2800" i="1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95" y="2924944"/>
                  <a:ext cx="8100000" cy="18075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81" t="-3716" b="-236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圓角矩形 9"/>
            <p:cNvSpPr/>
            <p:nvPr/>
          </p:nvSpPr>
          <p:spPr>
            <a:xfrm>
              <a:off x="400725" y="1756281"/>
              <a:ext cx="8460000" cy="3184887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18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718814" y="836712"/>
            <a:ext cx="6480320" cy="719137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Packing and covering 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of </a:t>
            </a:r>
            <a:r>
              <a:rPr lang="el-GR" altLang="zh-TW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K</a:t>
            </a:r>
            <a:r>
              <a:rPr lang="en-US" altLang="zh-TW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n</a:t>
            </a:r>
            <a:r>
              <a:rPr lang="en-US" altLang="zh-TW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,</a:t>
            </a:r>
            <a:r>
              <a:rPr lang="en-US" altLang="zh-TW" sz="2000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n</a:t>
            </a:r>
            <a:endParaRPr lang="zh-TW" altLang="en-US" sz="2000" i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58814" y="1835999"/>
            <a:ext cx="7488344" cy="954107"/>
            <a:chOff x="358814" y="1835999"/>
            <a:chExt cx="7488344" cy="954107"/>
          </a:xfrm>
        </p:grpSpPr>
        <p:sp>
          <p:nvSpPr>
            <p:cNvPr id="5" name="甜甜圈 4"/>
            <p:cNvSpPr/>
            <p:nvPr/>
          </p:nvSpPr>
          <p:spPr>
            <a:xfrm>
              <a:off x="358814" y="1979999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18814" y="1835999"/>
              <a:ext cx="71283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v</a:t>
              </a:r>
              <a:r>
                <a:rPr lang="en-US" altLang="zh-TW" sz="1200" dirty="0" smtClean="0">
                  <a:solidFill>
                    <a:srgbClr val="FF0000"/>
                  </a:solidFill>
                </a:rPr>
                <a:t>1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,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v</a:t>
              </a:r>
              <a:r>
                <a:rPr lang="en-US" altLang="zh-TW" sz="1600" dirty="0">
                  <a:solidFill>
                    <a:srgbClr val="FF0000"/>
                  </a:solidFill>
                </a:rPr>
                <a:t>2</a:t>
              </a:r>
              <a:r>
                <a:rPr lang="en-US" altLang="zh-TW" sz="2800" dirty="0">
                  <a:solidFill>
                    <a:srgbClr val="FF0000"/>
                  </a:solidFill>
                </a:rPr>
                <a:t>,</a:t>
              </a:r>
              <a:r>
                <a:rPr lang="el-GR" altLang="zh-TW" sz="2800" dirty="0">
                  <a:solidFill>
                    <a:srgbClr val="FF0000"/>
                  </a:solidFill>
                </a:rPr>
                <a:t>…</a:t>
              </a:r>
              <a:r>
                <a:rPr lang="en-US" altLang="zh-TW" sz="2800" dirty="0">
                  <a:solidFill>
                    <a:srgbClr val="FF0000"/>
                  </a:solidFill>
                </a:rPr>
                <a:t>,</a:t>
              </a:r>
              <a:r>
                <a:rPr lang="en-US" altLang="zh-TW" sz="2800" i="1" dirty="0" err="1">
                  <a:solidFill>
                    <a:srgbClr val="FF0000"/>
                  </a:solidFill>
                </a:rPr>
                <a:t>v</a:t>
              </a:r>
              <a:r>
                <a:rPr lang="en-US" altLang="zh-TW" sz="1600" i="1" dirty="0" err="1">
                  <a:solidFill>
                    <a:srgbClr val="FF0000"/>
                  </a:solidFill>
                </a:rPr>
                <a:t>k</a:t>
              </a:r>
              <a:r>
                <a:rPr lang="en-US" altLang="zh-TW" sz="2800" dirty="0">
                  <a:solidFill>
                    <a:srgbClr val="FF0000"/>
                  </a:solidFill>
                </a:rPr>
                <a:t>) </a:t>
              </a:r>
              <a:r>
                <a:rPr lang="en-US" altLang="zh-TW" sz="2800" dirty="0"/>
                <a:t>: the </a:t>
              </a:r>
              <a:r>
                <a:rPr lang="en-US" altLang="zh-TW" sz="2800" i="1" dirty="0"/>
                <a:t>k</a:t>
              </a:r>
              <a:r>
                <a:rPr lang="en-US" altLang="zh-TW" sz="2800" dirty="0"/>
                <a:t>-cycle of </a:t>
              </a:r>
              <a:r>
                <a:rPr lang="en-US" altLang="zh-TW" sz="2800" i="1" dirty="0"/>
                <a:t>G</a:t>
              </a:r>
              <a:r>
                <a:rPr lang="en-US" altLang="zh-TW" sz="2800" dirty="0"/>
                <a:t> through vertices</a:t>
              </a:r>
            </a:p>
            <a:p>
              <a:r>
                <a:rPr lang="en-US" altLang="zh-TW" sz="2800" i="1" dirty="0"/>
                <a:t>v</a:t>
              </a:r>
              <a:r>
                <a:rPr lang="en-US" altLang="zh-TW" sz="1600" dirty="0"/>
                <a:t>1</a:t>
              </a:r>
              <a:r>
                <a:rPr lang="en-US" altLang="zh-TW" sz="2800" dirty="0"/>
                <a:t>,</a:t>
              </a:r>
              <a:r>
                <a:rPr lang="en-US" altLang="zh-TW" sz="2800" i="1" dirty="0"/>
                <a:t>v</a:t>
              </a:r>
              <a:r>
                <a:rPr lang="en-US" altLang="zh-TW" sz="1600" dirty="0"/>
                <a:t>2</a:t>
              </a:r>
              <a:r>
                <a:rPr lang="en-US" altLang="zh-TW" sz="2800" dirty="0"/>
                <a:t>,</a:t>
              </a:r>
              <a:r>
                <a:rPr lang="el-GR" altLang="zh-TW" sz="2800" dirty="0"/>
                <a:t>…</a:t>
              </a:r>
              <a:r>
                <a:rPr lang="en-US" altLang="zh-TW" sz="2800" dirty="0"/>
                <a:t>,</a:t>
              </a:r>
              <a:r>
                <a:rPr lang="en-US" altLang="zh-TW" sz="2800" i="1" dirty="0" err="1"/>
                <a:t>v</a:t>
              </a:r>
              <a:r>
                <a:rPr lang="en-US" altLang="zh-TW" sz="1600" i="1" dirty="0" err="1"/>
                <a:t>k</a:t>
              </a:r>
              <a:r>
                <a:rPr lang="en-US" altLang="zh-TW" sz="1600" dirty="0"/>
                <a:t> </a:t>
              </a:r>
              <a:r>
                <a:rPr lang="en-US" altLang="zh-TW" sz="2800" dirty="0" smtClean="0"/>
                <a:t> in </a:t>
              </a:r>
              <a:r>
                <a:rPr lang="en-US" altLang="zh-TW" sz="2800" dirty="0"/>
                <a:t>order.</a:t>
              </a:r>
              <a:endParaRPr lang="zh-TW" altLang="en-US" sz="2800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58814" y="2951999"/>
            <a:ext cx="7803063" cy="523220"/>
            <a:chOff x="358814" y="2951999"/>
            <a:chExt cx="7803063" cy="523220"/>
          </a:xfrm>
        </p:grpSpPr>
        <p:sp>
          <p:nvSpPr>
            <p:cNvPr id="7" name="甜甜圈 6"/>
            <p:cNvSpPr/>
            <p:nvPr/>
          </p:nvSpPr>
          <p:spPr>
            <a:xfrm>
              <a:off x="358814" y="3131999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18814" y="2951999"/>
              <a:ext cx="74430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800" i="1" dirty="0">
                  <a:solidFill>
                    <a:srgbClr val="FF0000"/>
                  </a:solidFill>
                </a:rPr>
                <a:t>μ</a:t>
              </a:r>
              <a:r>
                <a:rPr lang="en-US" altLang="zh-TW" sz="2800" dirty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 err="1">
                  <a:solidFill>
                    <a:srgbClr val="FF0000"/>
                  </a:solidFill>
                </a:rPr>
                <a:t>uv</a:t>
              </a:r>
              <a:r>
                <a:rPr lang="en-US" altLang="zh-TW" sz="2800" dirty="0">
                  <a:solidFill>
                    <a:srgbClr val="FF0000"/>
                  </a:solidFill>
                </a:rPr>
                <a:t>) </a:t>
              </a:r>
              <a:r>
                <a:rPr lang="en-US" altLang="zh-TW" sz="2800" dirty="0"/>
                <a:t>: the number of edges of </a:t>
              </a:r>
              <a:r>
                <a:rPr lang="en-US" altLang="zh-TW" sz="2800" i="1" dirty="0"/>
                <a:t>G</a:t>
              </a:r>
              <a:r>
                <a:rPr lang="en-US" altLang="zh-TW" sz="2800" dirty="0"/>
                <a:t> joining </a:t>
              </a:r>
              <a:r>
                <a:rPr lang="en-US" altLang="zh-TW" sz="2800" i="1" dirty="0"/>
                <a:t>u</a:t>
              </a:r>
              <a:r>
                <a:rPr lang="en-US" altLang="zh-TW" sz="2800" dirty="0"/>
                <a:t> and </a:t>
              </a:r>
              <a:r>
                <a:rPr lang="en-US" altLang="zh-TW" sz="2800" i="1" dirty="0"/>
                <a:t>v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58814" y="3815999"/>
            <a:ext cx="8280000" cy="1815882"/>
            <a:chOff x="358814" y="3815999"/>
            <a:chExt cx="8280000" cy="1815882"/>
          </a:xfrm>
        </p:grpSpPr>
        <p:sp>
          <p:nvSpPr>
            <p:cNvPr id="10" name="矩形 9"/>
            <p:cNvSpPr/>
            <p:nvPr/>
          </p:nvSpPr>
          <p:spPr>
            <a:xfrm>
              <a:off x="718814" y="3815999"/>
              <a:ext cx="7920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/>
                <a:t>A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central function c </a:t>
              </a:r>
              <a:r>
                <a:rPr lang="en-US" altLang="zh-TW" sz="2800" dirty="0"/>
                <a:t>from </a:t>
              </a:r>
              <a:r>
                <a:rPr lang="en-US" altLang="zh-TW" sz="2800" i="1" dirty="0" smtClean="0"/>
                <a:t>V</a:t>
              </a:r>
              <a:r>
                <a:rPr lang="en-US" altLang="zh-TW" sz="2800" dirty="0" smtClean="0"/>
                <a:t>(</a:t>
              </a:r>
              <a:r>
                <a:rPr lang="en-US" altLang="zh-TW" sz="2800" i="1" dirty="0" smtClean="0"/>
                <a:t>G</a:t>
              </a:r>
              <a:r>
                <a:rPr lang="en-US" altLang="zh-TW" sz="2800" dirty="0"/>
                <a:t>) to the set of non-negative </a:t>
              </a:r>
              <a:r>
                <a:rPr lang="en-US" altLang="zh-TW" sz="2800" dirty="0" smtClean="0"/>
                <a:t>integers is defined </a:t>
              </a:r>
              <a:r>
                <a:rPr lang="en-US" altLang="zh-TW" sz="2800" dirty="0"/>
                <a:t>as </a:t>
              </a:r>
              <a:r>
                <a:rPr lang="en-US" altLang="zh-TW" sz="2800" dirty="0" smtClean="0"/>
                <a:t>follows : </a:t>
              </a:r>
              <a:r>
                <a:rPr lang="en-US" altLang="zh-TW" sz="2800" dirty="0"/>
                <a:t>for each </a:t>
              </a:r>
              <a:r>
                <a:rPr lang="en-US" altLang="zh-TW" sz="2800" i="1" dirty="0" smtClean="0"/>
                <a:t>v</a:t>
              </a:r>
              <a:r>
                <a:rPr lang="da-DK" altLang="zh-TW" sz="2800" dirty="0" smtClean="0"/>
                <a:t>∈ </a:t>
              </a:r>
              <a:r>
                <a:rPr lang="en-US" altLang="zh-TW" sz="2800" i="1" dirty="0" smtClean="0"/>
                <a:t>V</a:t>
              </a:r>
              <a:r>
                <a:rPr lang="en-US" altLang="zh-TW" sz="2800" dirty="0" smtClean="0"/>
                <a:t>(</a:t>
              </a:r>
              <a:r>
                <a:rPr lang="en-US" altLang="zh-TW" sz="2800" i="1" dirty="0" smtClean="0"/>
                <a:t>G</a:t>
              </a:r>
              <a:r>
                <a:rPr lang="en-US" altLang="zh-TW" sz="2800" dirty="0"/>
                <a:t>),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c</a:t>
              </a:r>
              <a:r>
                <a:rPr lang="en-US" altLang="zh-TW" sz="2800" dirty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v</a:t>
              </a:r>
              <a:r>
                <a:rPr lang="en-US" altLang="zh-TW" sz="2800" dirty="0">
                  <a:solidFill>
                    <a:srgbClr val="FF0000"/>
                  </a:solidFill>
                </a:rPr>
                <a:t>)</a:t>
              </a:r>
              <a:r>
                <a:rPr lang="en-US" altLang="zh-TW" sz="2800" dirty="0"/>
                <a:t> is the number of </a:t>
              </a:r>
              <a:r>
                <a:rPr lang="en-US" altLang="zh-TW" sz="2800" dirty="0" err="1" smtClean="0"/>
                <a:t>S</a:t>
              </a:r>
              <a:r>
                <a:rPr lang="en-US" altLang="zh-TW" sz="2000" i="1" dirty="0" err="1" smtClean="0"/>
                <a:t>k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in the </a:t>
              </a:r>
              <a:r>
                <a:rPr lang="en-US" altLang="zh-TW" sz="2800" dirty="0" smtClean="0"/>
                <a:t>decomposition whose </a:t>
              </a:r>
              <a:r>
                <a:rPr lang="en-US" altLang="zh-TW" sz="2800" dirty="0"/>
                <a:t>center is </a:t>
              </a:r>
              <a:r>
                <a:rPr lang="en-US" altLang="zh-TW" sz="2800" i="1" dirty="0"/>
                <a:t>v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11" name="甜甜圈 10"/>
            <p:cNvSpPr/>
            <p:nvPr/>
          </p:nvSpPr>
          <p:spPr>
            <a:xfrm>
              <a:off x="358814" y="3959999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679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504032" y="719999"/>
            <a:ext cx="8238226" cy="1815882"/>
            <a:chOff x="504032" y="719999"/>
            <a:chExt cx="8238226" cy="1815882"/>
          </a:xfrm>
        </p:grpSpPr>
        <p:sp>
          <p:nvSpPr>
            <p:cNvPr id="7" name="矩形 6"/>
            <p:cNvSpPr/>
            <p:nvPr/>
          </p:nvSpPr>
          <p:spPr>
            <a:xfrm>
              <a:off x="936032" y="719999"/>
              <a:ext cx="780622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zh-TW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/>
                <a:t>: the </a:t>
              </a:r>
              <a:r>
                <a:rPr lang="en-US" altLang="zh-TW" sz="2800" dirty="0" err="1"/>
                <a:t>multigraph</a:t>
              </a:r>
              <a:r>
                <a:rPr lang="en-US" altLang="zh-TW" sz="2800" dirty="0"/>
                <a:t> obtained from 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 </a:t>
              </a:r>
              <a:r>
                <a:rPr lang="en-US" altLang="zh-TW" sz="2800" dirty="0" smtClean="0"/>
                <a:t>by replacing </a:t>
              </a:r>
              <a:r>
                <a:rPr lang="en-US" altLang="zh-TW" sz="2800" dirty="0"/>
                <a:t>each edge </a:t>
              </a:r>
              <a:r>
                <a:rPr lang="en-US" altLang="zh-TW" sz="2800" i="1" dirty="0"/>
                <a:t>e</a:t>
              </a:r>
              <a:r>
                <a:rPr lang="en-US" altLang="zh-TW" sz="2800" dirty="0"/>
                <a:t> by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</a:t>
              </a:r>
              <a:r>
                <a:rPr lang="en-US" altLang="zh-TW" sz="2800" dirty="0" smtClean="0"/>
                <a:t>edges each having </a:t>
              </a:r>
              <a:r>
                <a:rPr lang="en-US" altLang="zh-TW" sz="2800" dirty="0"/>
                <a:t>the same endpoints as </a:t>
              </a:r>
              <a:r>
                <a:rPr lang="en-US" altLang="zh-TW" sz="2800" i="1" dirty="0" smtClean="0"/>
                <a:t>e</a:t>
              </a:r>
              <a:r>
                <a:rPr lang="en-US" altLang="zh-TW" sz="2800" dirty="0" smtClean="0"/>
                <a:t>.</a:t>
              </a:r>
            </a:p>
            <a:p>
              <a:r>
                <a:rPr lang="en-US" altLang="zh-TW" sz="2800" dirty="0" smtClean="0"/>
                <a:t>When </a:t>
              </a:r>
              <a:r>
                <a:rPr lang="el-GR" altLang="zh-TW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 </a:t>
              </a:r>
              <a:r>
                <a:rPr lang="en-US" altLang="zh-TW" sz="2800" dirty="0" smtClean="0"/>
                <a:t>= </a:t>
              </a:r>
              <a:r>
                <a:rPr lang="en-US" altLang="zh-TW" sz="2800" dirty="0"/>
                <a:t>1, </a:t>
              </a:r>
              <a:r>
                <a:rPr lang="en-US" altLang="zh-TW" sz="2800" dirty="0">
                  <a:solidFill>
                    <a:srgbClr val="FF0000"/>
                  </a:solidFill>
                </a:rPr>
                <a:t>1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/>
                <a:t> is simply written as 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13" name="甜甜圈 12"/>
            <p:cNvSpPr/>
            <p:nvPr/>
          </p:nvSpPr>
          <p:spPr>
            <a:xfrm>
              <a:off x="504032" y="863999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504032" y="2699999"/>
            <a:ext cx="8238226" cy="954107"/>
            <a:chOff x="504032" y="2699999"/>
            <a:chExt cx="8238226" cy="954107"/>
          </a:xfrm>
        </p:grpSpPr>
        <p:sp>
          <p:nvSpPr>
            <p:cNvPr id="9" name="矩形 8"/>
            <p:cNvSpPr/>
            <p:nvPr/>
          </p:nvSpPr>
          <p:spPr>
            <a:xfrm>
              <a:off x="936032" y="2699999"/>
              <a:ext cx="78062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A decomposition of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/>
                <a:t>: </a:t>
              </a:r>
              <a:r>
                <a:rPr lang="en-US" altLang="zh-TW" sz="2800" dirty="0"/>
                <a:t>a set of edge-disjoint </a:t>
              </a:r>
              <a:r>
                <a:rPr lang="en-US" altLang="zh-TW" sz="2800" dirty="0" err="1" smtClean="0"/>
                <a:t>subgraphs</a:t>
              </a:r>
              <a:r>
                <a:rPr lang="en-US" altLang="zh-TW" sz="2800" dirty="0"/>
                <a:t> </a:t>
              </a:r>
              <a:r>
                <a:rPr lang="en-US" altLang="zh-TW" sz="2800" dirty="0" smtClean="0"/>
                <a:t>of 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 whose union is </a:t>
              </a:r>
              <a:r>
                <a:rPr lang="en-US" altLang="zh-TW" sz="2800" i="1" dirty="0" smtClean="0"/>
                <a:t>H.</a:t>
              </a:r>
              <a:endParaRPr lang="zh-TW" altLang="en-US" sz="2800" i="1" dirty="0"/>
            </a:p>
          </p:txBody>
        </p:sp>
        <p:sp>
          <p:nvSpPr>
            <p:cNvPr id="14" name="甜甜圈 13"/>
            <p:cNvSpPr/>
            <p:nvPr/>
          </p:nvSpPr>
          <p:spPr>
            <a:xfrm>
              <a:off x="504032" y="2843999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504032" y="3959999"/>
            <a:ext cx="8238226" cy="954107"/>
            <a:chOff x="504032" y="3959999"/>
            <a:chExt cx="8238226" cy="954107"/>
          </a:xfrm>
        </p:grpSpPr>
        <p:sp>
          <p:nvSpPr>
            <p:cNvPr id="11" name="矩形 10"/>
            <p:cNvSpPr/>
            <p:nvPr/>
          </p:nvSpPr>
          <p:spPr>
            <a:xfrm>
              <a:off x="936032" y="3959999"/>
              <a:ext cx="78062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A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>
                  <a:solidFill>
                    <a:srgbClr val="FF0000"/>
                  </a:solidFill>
                </a:rPr>
                <a:t>-decomposition of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/>
                <a:t>: </a:t>
              </a:r>
              <a:r>
                <a:rPr lang="en-US" altLang="zh-TW" sz="2800" dirty="0"/>
                <a:t>a decomposition of 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 in which </a:t>
              </a:r>
              <a:r>
                <a:rPr lang="en-US" altLang="zh-TW" sz="2800" dirty="0" smtClean="0"/>
                <a:t>each </a:t>
              </a:r>
              <a:r>
                <a:rPr lang="en-US" altLang="zh-TW" sz="2800" dirty="0" err="1" smtClean="0"/>
                <a:t>subgraph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is isomorphic to </a:t>
              </a:r>
              <a:r>
                <a:rPr lang="en-US" altLang="zh-TW" sz="2800" i="1" dirty="0"/>
                <a:t>G</a:t>
              </a:r>
              <a:r>
                <a:rPr lang="en-US" altLang="zh-TW" sz="2800" dirty="0"/>
                <a:t>. </a:t>
              </a:r>
              <a:endParaRPr lang="zh-TW" altLang="en-US" sz="2800" dirty="0"/>
            </a:p>
          </p:txBody>
        </p:sp>
        <p:sp>
          <p:nvSpPr>
            <p:cNvPr id="15" name="甜甜圈 14"/>
            <p:cNvSpPr/>
            <p:nvPr/>
          </p:nvSpPr>
          <p:spPr>
            <a:xfrm>
              <a:off x="504032" y="4103999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504032" y="5039999"/>
            <a:ext cx="8238225" cy="954107"/>
            <a:chOff x="504032" y="5039999"/>
            <a:chExt cx="8238225" cy="954107"/>
          </a:xfrm>
        </p:grpSpPr>
        <p:sp>
          <p:nvSpPr>
            <p:cNvPr id="12" name="矩形 11"/>
            <p:cNvSpPr/>
            <p:nvPr/>
          </p:nvSpPr>
          <p:spPr>
            <a:xfrm>
              <a:off x="936032" y="5039999"/>
              <a:ext cx="78062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/>
                <a:t>If 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 has a </a:t>
              </a:r>
              <a:r>
                <a:rPr lang="en-US" altLang="zh-TW" sz="2800" i="1" dirty="0"/>
                <a:t>G</a:t>
              </a:r>
              <a:r>
                <a:rPr lang="en-US" altLang="zh-TW" sz="2800" dirty="0"/>
                <a:t>-decomposition, we say that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>
                  <a:solidFill>
                    <a:srgbClr val="FF0000"/>
                  </a:solidFill>
                </a:rPr>
                <a:t> is 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-decomposable</a:t>
              </a:r>
              <a:r>
                <a:rPr lang="en-US" altLang="zh-TW" sz="2800" dirty="0" smtClean="0"/>
                <a:t> and </a:t>
              </a:r>
              <a:r>
                <a:rPr lang="en-US" altLang="zh-TW" sz="2800" dirty="0"/>
                <a:t>write 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|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16" name="甜甜圈 15"/>
            <p:cNvSpPr/>
            <p:nvPr/>
          </p:nvSpPr>
          <p:spPr>
            <a:xfrm>
              <a:off x="504032" y="5183999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81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09508" y="332656"/>
            <a:ext cx="8813466" cy="5661247"/>
            <a:chOff x="223030" y="0"/>
            <a:chExt cx="8813466" cy="566124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472862" y="476672"/>
              <a:ext cx="3348474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Proposition 3.1.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593438" y="1392764"/>
                  <a:ext cx="8443058" cy="4088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 smtClean="0"/>
                    <a:t>For </a:t>
                  </a:r>
                  <a:r>
                    <a:rPr lang="en-US" altLang="zh-TW" sz="2800" i="1" dirty="0"/>
                    <a:t>a positive integer k, a </a:t>
                  </a:r>
                  <a:r>
                    <a:rPr lang="en-US" altLang="zh-TW" sz="2800" i="1" dirty="0" err="1"/>
                    <a:t>multigraph</a:t>
                  </a:r>
                  <a:r>
                    <a:rPr lang="en-US" altLang="zh-TW" sz="2800" i="1" dirty="0"/>
                    <a:t> H has an </a:t>
                  </a:r>
                  <a:r>
                    <a:rPr lang="en-US" altLang="zh-TW" sz="2800" i="1" dirty="0" err="1" smtClean="0"/>
                    <a:t>S</a:t>
                  </a:r>
                  <a:r>
                    <a:rPr lang="en-US" altLang="zh-TW" sz="1200" i="1" dirty="0" err="1"/>
                    <a:t>k</a:t>
                  </a:r>
                  <a:r>
                    <a:rPr lang="en-US" altLang="zh-TW" sz="2800" i="1" dirty="0" smtClean="0"/>
                    <a:t>-decomposition </a:t>
                  </a:r>
                  <a:r>
                    <a:rPr lang="en-US" altLang="zh-TW" sz="2800" i="1" dirty="0"/>
                    <a:t>with central function c if and only if </a:t>
                  </a:r>
                  <a:r>
                    <a:rPr lang="en-US" altLang="zh-TW" sz="2800" i="1" dirty="0" smtClean="0"/>
                    <a:t> let </a:t>
                  </a:r>
                  <a:r>
                    <a:rPr lang="en-US" altLang="zh-TW" sz="2800" i="1" dirty="0"/>
                    <a:t>c : V → N</a:t>
                  </a:r>
                  <a:r>
                    <a:rPr lang="zh-TW" alt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zh-TW" altLang="en-US" sz="2800" i="1">
                          <a:latin typeface="Cambria Math"/>
                        </a:rPr>
                        <m:t>∪</m:t>
                      </m:r>
                    </m:oMath>
                  </a14:m>
                  <a:r>
                    <a:rPr lang="en-US" altLang="zh-TW" sz="2800" i="1" dirty="0" smtClean="0"/>
                    <a:t> </a:t>
                  </a:r>
                  <a:r>
                    <a:rPr lang="en-US" altLang="zh-TW" sz="2800" dirty="0"/>
                    <a:t>{0}</a:t>
                  </a:r>
                  <a:r>
                    <a:rPr lang="en-US" altLang="zh-TW" sz="2800" i="1" dirty="0"/>
                    <a:t>.</a:t>
                  </a:r>
                </a:p>
                <a:p>
                  <a:r>
                    <a:rPr lang="en-US" altLang="zh-TW" sz="2800" dirty="0"/>
                    <a:t>(</a:t>
                  </a:r>
                  <a:r>
                    <a:rPr lang="en-US" altLang="zh-TW" sz="2800" dirty="0" err="1"/>
                    <a:t>i</a:t>
                  </a:r>
                  <a:r>
                    <a:rPr lang="en-US" altLang="zh-TW" sz="2800" dirty="0"/>
                    <a:t>) </a:t>
                  </a:r>
                  <a14:m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𝑘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</a:rPr>
                            <m:t>=|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)|</m:t>
                          </m:r>
                        </m:e>
                      </m:nary>
                    </m:oMath>
                  </a14:m>
                  <a:r>
                    <a:rPr lang="en-US" altLang="zh-TW" sz="2800" i="1" dirty="0" smtClean="0"/>
                    <a:t>;</a:t>
                  </a:r>
                  <a:endParaRPr lang="en-US" altLang="zh-TW" sz="2800" i="1" dirty="0"/>
                </a:p>
                <a:p>
                  <a:r>
                    <a:rPr lang="es-ES" altLang="zh-TW" sz="2800" dirty="0"/>
                    <a:t>(ii) </a:t>
                  </a:r>
                  <a:r>
                    <a:rPr lang="es-ES" altLang="zh-TW" sz="2800" i="1" dirty="0"/>
                    <a:t>for all </a:t>
                  </a:r>
                  <a14:m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𝑥𝑦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altLang="zh-TW" sz="2800" dirty="0" smtClean="0"/>
                    <a:t>;</a:t>
                  </a:r>
                </a:p>
                <a:p>
                  <a:r>
                    <a:rPr lang="en-US" altLang="zh-TW" sz="2800" dirty="0"/>
                    <a:t>(iii) </a:t>
                  </a:r>
                  <a:r>
                    <a:rPr lang="en-US" altLang="zh-TW" sz="2800" i="1" dirty="0"/>
                    <a:t>for all </a:t>
                  </a:r>
                  <a14:m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𝑆</m:t>
                      </m:r>
                      <m:r>
                        <m:rPr>
                          <m:nor/>
                        </m:rPr>
                        <a:rPr lang="en-US" altLang="zh-TW" sz="2800" b="0" smtClean="0">
                          <a:latin typeface="Cambria Math"/>
                          <a:ea typeface="Cambria Math"/>
                        </a:rPr>
                        <m:t>⊆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/>
                          <a:ea typeface="Cambria Math"/>
                        </a:rPr>
                        <m:t>V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zh-TW" sz="28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altLang="zh-TW" sz="2800" i="1" dirty="0" smtClean="0"/>
                    <a:t>,</a:t>
                  </a:r>
                </a:p>
                <a:p>
                  <a:r>
                    <a:rPr lang="en-US" altLang="zh-TW" sz="2800" i="1" dirty="0" smtClean="0"/>
                    <a:t>     </a:t>
                  </a:r>
                  <a14:m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𝑘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280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zh-TW" altLang="en-US" sz="2800" i="1" smtClean="0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/>
                              <a:ea typeface="Cambria Math"/>
                            </a:rPr>
                            <m:t>min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⁡{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𝑥𝑦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)}</m:t>
                          </m:r>
                        </m:e>
                      </m:nary>
                    </m:oMath>
                  </a14:m>
                  <a:r>
                    <a:rPr lang="en-US" altLang="zh-TW" sz="2800" i="1" dirty="0" smtClean="0"/>
                    <a:t>.</a:t>
                  </a:r>
                  <a:endParaRPr lang="en-US" altLang="zh-TW" sz="2800" i="1" dirty="0"/>
                </a:p>
                <a:p>
                  <a:r>
                    <a:rPr lang="en-US" altLang="zh-TW" sz="2800" i="1" dirty="0"/>
                    <a:t>w</a:t>
                  </a:r>
                  <a:r>
                    <a:rPr lang="en-US" altLang="zh-TW" sz="2800" i="1" dirty="0" smtClean="0"/>
                    <a:t>here </a:t>
                  </a:r>
                  <a14:m>
                    <m:oMath xmlns:m="http://schemas.openxmlformats.org/officeDocument/2006/math">
                      <m:r>
                        <a:rPr lang="zh-TW" altLang="en-US" sz="2800" i="1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altLang="zh-TW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altLang="zh-TW" sz="2800" dirty="0"/>
                    <a:t> </a:t>
                  </a:r>
                  <a:r>
                    <a:rPr lang="en-US" altLang="zh-TW" sz="2800" i="1" dirty="0"/>
                    <a:t>denotes the number of edges of H with both ends in S.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438" y="1392764"/>
                  <a:ext cx="8443058" cy="408887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44" t="-1490" r="-2383" b="-313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圓角矩形 5"/>
            <p:cNvSpPr/>
            <p:nvPr/>
          </p:nvSpPr>
          <p:spPr>
            <a:xfrm>
              <a:off x="223030" y="0"/>
              <a:ext cx="8813466" cy="5661247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459340" y="6015898"/>
            <a:ext cx="79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[11] </a:t>
            </a:r>
            <a:r>
              <a:rPr lang="en-US" altLang="zh-TW" dirty="0"/>
              <a:t>D.G. Hoffman, The real truth about star designs, </a:t>
            </a:r>
            <a:r>
              <a:rPr lang="en-US" altLang="zh-TW" i="1" dirty="0"/>
              <a:t>Discrete Math. </a:t>
            </a:r>
            <a:r>
              <a:rPr lang="en-US" altLang="zh-TW" dirty="0"/>
              <a:t>284 (2004),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177-180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428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99781" y="332656"/>
            <a:ext cx="8460000" cy="5328592"/>
            <a:chOff x="413438" y="188640"/>
            <a:chExt cx="8460000" cy="532859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899592" y="458432"/>
              <a:ext cx="3276466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Proposition 3.2.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81287" y="1156854"/>
              <a:ext cx="810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/>
                <a:t>There exists a P</a:t>
              </a:r>
              <a:r>
                <a:rPr lang="en-US" altLang="zh-TW" sz="1200" i="1" dirty="0"/>
                <a:t>k</a:t>
              </a:r>
              <a:r>
                <a:rPr lang="en-US" altLang="zh-TW" sz="1200" dirty="0"/>
                <a:t>+1</a:t>
              </a:r>
              <a:r>
                <a:rPr lang="en-US" altLang="zh-TW" sz="2800" i="1" dirty="0"/>
                <a:t>-decomposition of </a:t>
              </a:r>
              <a:r>
                <a:rPr lang="en-US" altLang="zh-TW" sz="2800" i="1" dirty="0" err="1" smtClean="0"/>
                <a:t>K</a:t>
              </a:r>
              <a:r>
                <a:rPr lang="en-US" altLang="zh-TW" sz="1200" i="1" dirty="0" err="1" smtClean="0"/>
                <a:t>m,n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if and only if </a:t>
              </a:r>
              <a:r>
                <a:rPr lang="en-US" altLang="zh-TW" sz="2800" i="1" dirty="0" err="1" smtClean="0"/>
                <a:t>mn</a:t>
              </a:r>
              <a:r>
                <a:rPr lang="en-US" altLang="zh-TW" sz="2800" i="1" dirty="0" smtClean="0"/>
                <a:t>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≡ </a:t>
              </a:r>
              <a:r>
                <a:rPr lang="en-US" altLang="zh-TW" sz="2800" dirty="0" smtClean="0"/>
                <a:t>0(mod </a:t>
              </a:r>
              <a:r>
                <a:rPr lang="en-US" altLang="zh-TW" sz="2800" i="1" dirty="0"/>
                <a:t>k</a:t>
              </a:r>
              <a:r>
                <a:rPr lang="en-US" altLang="zh-TW" sz="2800" dirty="0"/>
                <a:t>) </a:t>
              </a:r>
              <a:r>
                <a:rPr lang="en-US" altLang="zh-TW" sz="2800" i="1" dirty="0"/>
                <a:t>and one of the following cases occurs.</a:t>
              </a:r>
              <a:endParaRPr lang="zh-TW" altLang="en-US" sz="2800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13438" y="188640"/>
              <a:ext cx="8460000" cy="532859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386138"/>
              </p:ext>
            </p:extLst>
          </p:nvPr>
        </p:nvGraphicFramePr>
        <p:xfrm>
          <a:off x="1115616" y="2348880"/>
          <a:ext cx="6624736" cy="3139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088"/>
                <a:gridCol w="864096"/>
                <a:gridCol w="864096"/>
                <a:gridCol w="864096"/>
                <a:gridCol w="3240360"/>
              </a:tblGrid>
              <a:tr h="14973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u="none" strike="noStrike" kern="1200" baseline="0" dirty="0" smtClean="0"/>
                        <a:t>Case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1800" u="none" strike="noStrike" kern="1200" baseline="0" dirty="0" smtClean="0"/>
                        <a:t>Conditions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m, 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n, not both equalities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m-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m, 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n-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m-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n-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 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m-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m, k</a:t>
                      </a:r>
                      <a:r>
                        <a:rPr lang="en-US" altLang="zh-TW" dirty="0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pt-BR" altLang="zh-TW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n-</a:t>
                      </a:r>
                      <a:r>
                        <a:rPr kumimoji="0" lang="pt-BR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</a:t>
                      </a:r>
                      <a:endParaRPr lang="zh-TW" altLang="en-US" sz="20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sz="1800" b="0" i="1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en-US" altLang="zh-TW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en-US" altLang="zh-TW" sz="1800" b="0" i="1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m, k</a:t>
                      </a:r>
                      <a:r>
                        <a:rPr lang="en-US" altLang="zh-TW" smtClean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≤</a:t>
                      </a:r>
                      <a:r>
                        <a:rPr kumimoji="0" lang="en-US" altLang="zh-TW" sz="1800" b="0" i="1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03438" y="5877272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[14] </a:t>
            </a:r>
            <a:r>
              <a:rPr lang="en-US" altLang="zh-TW" dirty="0"/>
              <a:t>C. A. Parker, </a:t>
            </a:r>
            <a:r>
              <a:rPr lang="en-US" altLang="zh-TW" i="1" dirty="0"/>
              <a:t>Complete bipartite graph path decompositions</a:t>
            </a:r>
            <a:r>
              <a:rPr lang="en-US" altLang="zh-TW" dirty="0"/>
              <a:t>, Ph.D. Thesis, </a:t>
            </a:r>
            <a:r>
              <a:rPr lang="en-US" altLang="zh-TW" dirty="0" smtClean="0"/>
              <a:t>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Auburn </a:t>
            </a:r>
            <a:r>
              <a:rPr lang="en-US" altLang="zh-TW" dirty="0" err="1" smtClean="0"/>
              <a:t>Uni-versity</a:t>
            </a:r>
            <a:r>
              <a:rPr lang="en-US" altLang="zh-TW" dirty="0"/>
              <a:t>, Auburn, Alabama, 1998.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51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 dirty="0"/>
          </a:p>
        </p:txBody>
      </p:sp>
      <p:grpSp>
        <p:nvGrpSpPr>
          <p:cNvPr id="35" name="群組 34"/>
          <p:cNvGrpSpPr/>
          <p:nvPr/>
        </p:nvGrpSpPr>
        <p:grpSpPr>
          <a:xfrm>
            <a:off x="413438" y="2192382"/>
            <a:ext cx="8460000" cy="2048748"/>
            <a:chOff x="179512" y="620688"/>
            <a:chExt cx="8460000" cy="2048748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269520" y="894135"/>
              <a:ext cx="2502280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Lemma 3.3.</a:t>
              </a:r>
              <a:r>
                <a:rPr lang="en-US" altLang="zh-TW" sz="1800" b="0" dirty="0" smtClean="0">
                  <a:effectLst/>
                  <a:latin typeface="Arial" charset="0"/>
                </a:rPr>
                <a:t> 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7361" y="1715329"/>
              <a:ext cx="810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 smtClean="0"/>
                <a:t>If 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and k are positive integers with </a:t>
              </a:r>
              <a:r>
                <a:rPr lang="en-US" altLang="zh-TW" sz="2800" i="1" dirty="0" smtClean="0"/>
                <a:t>k</a:t>
              </a:r>
              <a:r>
                <a:rPr lang="en-US" altLang="zh-TW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≥ </a:t>
              </a:r>
              <a:r>
                <a:rPr lang="en-US" altLang="zh-TW" sz="2800" dirty="0" smtClean="0"/>
                <a:t>2</a:t>
              </a:r>
              <a:r>
                <a:rPr lang="en-US" altLang="zh-TW" sz="2800" i="1" dirty="0"/>
                <a:t>, then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err="1" smtClean="0"/>
                <a:t>K</a:t>
              </a:r>
              <a:r>
                <a:rPr lang="en-US" altLang="zh-TW" sz="1100" i="1" dirty="0" err="1" smtClean="0"/>
                <a:t>k,k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is </a:t>
              </a:r>
              <a:r>
                <a:rPr lang="en-US" altLang="zh-TW" sz="2800" dirty="0"/>
                <a:t>(</a:t>
              </a:r>
              <a:r>
                <a:rPr lang="en-US" altLang="zh-TW" sz="2800" i="1" dirty="0" smtClean="0"/>
                <a:t>P</a:t>
              </a:r>
              <a:r>
                <a:rPr lang="en-US" altLang="zh-TW" sz="1200" i="1" dirty="0" smtClean="0"/>
                <a:t>k</a:t>
              </a:r>
              <a:r>
                <a:rPr lang="en-US" altLang="zh-TW" sz="1200" dirty="0" smtClean="0"/>
                <a:t>+1</a:t>
              </a:r>
              <a:r>
                <a:rPr lang="en-US" altLang="zh-TW" sz="2800" i="1" dirty="0"/>
                <a:t>,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 err="1"/>
                <a:t>S</a:t>
              </a:r>
              <a:r>
                <a:rPr lang="en-US" altLang="zh-TW" sz="1200" i="1" dirty="0" err="1"/>
                <a:t>k</a:t>
              </a:r>
              <a:r>
                <a:rPr lang="en-US" altLang="zh-TW" sz="2800" dirty="0"/>
                <a:t>)</a:t>
              </a:r>
              <a:r>
                <a:rPr lang="en-US" altLang="zh-TW" sz="2800" i="1" dirty="0"/>
                <a:t>-decomposable</a:t>
              </a:r>
              <a:r>
                <a:rPr lang="en-US" altLang="zh-TW" sz="2800" i="1" dirty="0" smtClean="0"/>
                <a:t>.</a:t>
              </a:r>
              <a:endParaRPr lang="en-US" altLang="zh-TW" sz="2800" i="1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79512" y="620688"/>
              <a:ext cx="8460000" cy="204874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275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43</a:t>
            </a:fld>
            <a:endParaRPr lang="zh-TW" altLang="en-US" dirty="0"/>
          </a:p>
        </p:txBody>
      </p:sp>
      <p:grpSp>
        <p:nvGrpSpPr>
          <p:cNvPr id="35" name="群組 34"/>
          <p:cNvGrpSpPr/>
          <p:nvPr/>
        </p:nvGrpSpPr>
        <p:grpSpPr>
          <a:xfrm>
            <a:off x="413438" y="620688"/>
            <a:ext cx="8460000" cy="2048748"/>
            <a:chOff x="179512" y="620688"/>
            <a:chExt cx="8460000" cy="2048748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269520" y="894135"/>
              <a:ext cx="2502280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Lemma 3.3.</a:t>
              </a:r>
              <a:r>
                <a:rPr lang="en-US" altLang="zh-TW" sz="1800" b="0" dirty="0" smtClean="0">
                  <a:effectLst/>
                  <a:latin typeface="Arial" charset="0"/>
                </a:rPr>
                <a:t> 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7361" y="1715329"/>
              <a:ext cx="810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i="1" dirty="0" smtClean="0"/>
                <a:t>If 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and k are positive integers with </a:t>
              </a:r>
              <a:r>
                <a:rPr lang="en-US" altLang="zh-TW" sz="2800" i="1" dirty="0" smtClean="0"/>
                <a:t>k</a:t>
              </a:r>
              <a:r>
                <a:rPr lang="en-US" altLang="zh-TW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≥ </a:t>
              </a:r>
              <a:r>
                <a:rPr lang="en-US" altLang="zh-TW" sz="2800" dirty="0" smtClean="0"/>
                <a:t>2</a:t>
              </a:r>
              <a:r>
                <a:rPr lang="en-US" altLang="zh-TW" sz="2800" i="1" dirty="0"/>
                <a:t>, then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i="1" dirty="0" err="1" smtClean="0"/>
                <a:t>K</a:t>
              </a:r>
              <a:r>
                <a:rPr lang="en-US" altLang="zh-TW" sz="1100" i="1" dirty="0" err="1" smtClean="0"/>
                <a:t>k,k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/>
                <a:t>is </a:t>
              </a:r>
              <a:r>
                <a:rPr lang="en-US" altLang="zh-TW" sz="2800" dirty="0"/>
                <a:t>(</a:t>
              </a:r>
              <a:r>
                <a:rPr lang="en-US" altLang="zh-TW" sz="2800" i="1" dirty="0" smtClean="0"/>
                <a:t>P</a:t>
              </a:r>
              <a:r>
                <a:rPr lang="en-US" altLang="zh-TW" sz="1200" i="1" dirty="0" smtClean="0"/>
                <a:t>k</a:t>
              </a:r>
              <a:r>
                <a:rPr lang="en-US" altLang="zh-TW" sz="1200" dirty="0" smtClean="0"/>
                <a:t>+1</a:t>
              </a:r>
              <a:r>
                <a:rPr lang="en-US" altLang="zh-TW" sz="2800" i="1" dirty="0"/>
                <a:t>,</a:t>
              </a:r>
              <a:r>
                <a:rPr lang="en-US" altLang="zh-TW" sz="2800" i="1" dirty="0" smtClean="0"/>
                <a:t> </a:t>
              </a:r>
              <a:r>
                <a:rPr lang="en-US" altLang="zh-TW" sz="2800" i="1" dirty="0" err="1"/>
                <a:t>S</a:t>
              </a:r>
              <a:r>
                <a:rPr lang="en-US" altLang="zh-TW" sz="1200" i="1" dirty="0" err="1"/>
                <a:t>k</a:t>
              </a:r>
              <a:r>
                <a:rPr lang="en-US" altLang="zh-TW" sz="2800" dirty="0"/>
                <a:t>)</a:t>
              </a:r>
              <a:r>
                <a:rPr lang="en-US" altLang="zh-TW" sz="2800" i="1" dirty="0"/>
                <a:t>-decomposable</a:t>
              </a:r>
              <a:r>
                <a:rPr lang="en-US" altLang="zh-TW" sz="2800" i="1" dirty="0" smtClean="0"/>
                <a:t>.</a:t>
              </a:r>
              <a:endParaRPr lang="en-US" altLang="zh-TW" sz="2800" i="1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79512" y="620688"/>
              <a:ext cx="8460000" cy="204874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圓角化對角線角落矩形 6"/>
          <p:cNvSpPr/>
          <p:nvPr/>
        </p:nvSpPr>
        <p:spPr>
          <a:xfrm>
            <a:off x="540170" y="3248568"/>
            <a:ext cx="1051339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Proof.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71600" y="4627982"/>
                <a:ext cx="50636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zh-TW" sz="36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3600" dirty="0" err="1"/>
                  <a:t>K</a:t>
                </a:r>
                <a:r>
                  <a:rPr lang="en-US" altLang="zh-TW" i="1" dirty="0" err="1"/>
                  <a:t>k,k</a:t>
                </a:r>
                <a:r>
                  <a:rPr lang="en-US" altLang="zh-TW" sz="2800" i="1" dirty="0" smtClean="0"/>
                  <a:t> </a:t>
                </a:r>
                <a:r>
                  <a:rPr lang="en-US" altLang="zh-TW" sz="2800" i="1" dirty="0"/>
                  <a:t>= </a:t>
                </a:r>
                <a:r>
                  <a:rPr lang="el-GR" altLang="zh-TW" sz="36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3600" dirty="0" smtClean="0"/>
                  <a:t>K</a:t>
                </a:r>
                <a:r>
                  <a:rPr lang="en-US" altLang="zh-TW" sz="1400" i="1" dirty="0" smtClean="0"/>
                  <a:t>k,k-1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 </m:t>
                    </m:r>
                    <m:r>
                      <a:rPr lang="zh-TW" altLang="en-US" sz="2800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36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</a:t>
                </a:r>
                <a:r>
                  <a:rPr lang="el-GR" altLang="zh-TW" sz="36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3600" dirty="0" smtClean="0"/>
                  <a:t>K</a:t>
                </a:r>
                <a:r>
                  <a:rPr lang="en-US" altLang="zh-TW" sz="1400" i="1" dirty="0" smtClean="0"/>
                  <a:t>k,1</a:t>
                </a:r>
                <a:r>
                  <a:rPr lang="en-US" altLang="zh-TW" sz="2800" i="1" dirty="0" smtClean="0"/>
                  <a:t>  for k</a:t>
                </a:r>
                <a:r>
                  <a:rPr lang="en-US" altLang="zh-TW" sz="28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≥ </a:t>
                </a:r>
                <a:r>
                  <a:rPr lang="en-US" altLang="zh-TW" sz="2800" i="1" dirty="0" smtClean="0"/>
                  <a:t>2</a:t>
                </a:r>
                <a:r>
                  <a:rPr lang="en-US" altLang="zh-TW" sz="2800" i="1" dirty="0"/>
                  <a:t>.</a:t>
                </a:r>
                <a:endParaRPr lang="zh-TW" altLang="en-US" sz="2800" i="1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627982"/>
                <a:ext cx="5063694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3730" t="-15094" b="-415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群組 35"/>
          <p:cNvGrpSpPr/>
          <p:nvPr/>
        </p:nvGrpSpPr>
        <p:grpSpPr>
          <a:xfrm>
            <a:off x="1662607" y="4606019"/>
            <a:ext cx="2252668" cy="1738233"/>
            <a:chOff x="1645466" y="4606019"/>
            <a:chExt cx="2252668" cy="1738233"/>
          </a:xfrm>
        </p:grpSpPr>
        <p:sp>
          <p:nvSpPr>
            <p:cNvPr id="10" name="向右箭號 9"/>
            <p:cNvSpPr/>
            <p:nvPr/>
          </p:nvSpPr>
          <p:spPr>
            <a:xfrm rot="16200000">
              <a:off x="2489642" y="5428075"/>
              <a:ext cx="504058" cy="2520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1645466" y="5940801"/>
              <a:ext cx="2252668" cy="403451"/>
              <a:chOff x="1360409" y="4820659"/>
              <a:chExt cx="2252668" cy="403451"/>
            </a:xfrm>
          </p:grpSpPr>
          <p:sp>
            <p:nvSpPr>
              <p:cNvPr id="12" name="文字方塊 11"/>
              <p:cNvSpPr txBox="1"/>
              <p:nvPr/>
            </p:nvSpPr>
            <p:spPr>
              <a:xfrm>
                <a:off x="1360409" y="4820659"/>
                <a:ext cx="2252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/>
                  <a:t>By Proposition </a:t>
                </a:r>
                <a:r>
                  <a:rPr lang="en-US" altLang="zh-TW" sz="2000" dirty="0" smtClean="0"/>
                  <a:t>3.2.</a:t>
                </a:r>
                <a:endParaRPr lang="zh-TW" altLang="en-US" sz="200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386000" y="4824000"/>
                <a:ext cx="2222831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2420608" y="4606019"/>
              <a:ext cx="659734" cy="64633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3654000" y="3543064"/>
            <a:ext cx="701988" cy="1758982"/>
            <a:chOff x="3807679" y="3537298"/>
            <a:chExt cx="701988" cy="1758982"/>
          </a:xfrm>
        </p:grpSpPr>
        <p:grpSp>
          <p:nvGrpSpPr>
            <p:cNvPr id="23" name="群組 22"/>
            <p:cNvGrpSpPr/>
            <p:nvPr/>
          </p:nvGrpSpPr>
          <p:grpSpPr>
            <a:xfrm>
              <a:off x="3846249" y="3539585"/>
              <a:ext cx="663418" cy="403451"/>
              <a:chOff x="6210000" y="4413541"/>
              <a:chExt cx="1645450" cy="403451"/>
            </a:xfrm>
          </p:grpSpPr>
          <p:sp>
            <p:nvSpPr>
              <p:cNvPr id="24" name="文字方塊 23"/>
              <p:cNvSpPr txBox="1"/>
              <p:nvPr/>
            </p:nvSpPr>
            <p:spPr>
              <a:xfrm>
                <a:off x="6210000" y="4413541"/>
                <a:ext cx="18473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zh-TW" altLang="en-US" sz="2000" dirty="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235591" y="4416882"/>
                <a:ext cx="1619859" cy="40011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3898134" y="4606017"/>
              <a:ext cx="611532" cy="690263"/>
              <a:chOff x="6210000" y="4413541"/>
              <a:chExt cx="1644192" cy="400110"/>
            </a:xfrm>
          </p:grpSpPr>
          <p:sp>
            <p:nvSpPr>
              <p:cNvPr id="29" name="文字方塊 28"/>
              <p:cNvSpPr txBox="1"/>
              <p:nvPr/>
            </p:nvSpPr>
            <p:spPr>
              <a:xfrm>
                <a:off x="6210000" y="4413541"/>
                <a:ext cx="18473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zh-TW" altLang="en-US" sz="2000" dirty="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6235591" y="4416882"/>
                <a:ext cx="1618601" cy="37130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1" name="向右箭號 30"/>
            <p:cNvSpPr/>
            <p:nvPr/>
          </p:nvSpPr>
          <p:spPr>
            <a:xfrm rot="5400000">
              <a:off x="3956864" y="4165037"/>
              <a:ext cx="504058" cy="25200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3807679" y="3537298"/>
                  <a:ext cx="70198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latin typeface="Cambria Math"/>
                          </a:rPr>
                          <m:t>≅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679" y="3537298"/>
                  <a:ext cx="70198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4136833" y="5801188"/>
                <a:ext cx="21691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320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altLang="zh-TW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sz="3200" dirty="0" smtClean="0"/>
                  <a:t>P</a:t>
                </a:r>
                <a:r>
                  <a:rPr lang="en-US" altLang="zh-TW" sz="1400" i="1" dirty="0" smtClean="0"/>
                  <a:t>k+1</a:t>
                </a:r>
                <a:r>
                  <a:rPr lang="en-US" altLang="zh-TW" sz="3200" dirty="0" smtClean="0"/>
                  <a:t> |K</a:t>
                </a:r>
                <a:r>
                  <a:rPr lang="en-US" altLang="zh-TW" sz="1400" i="1" dirty="0" smtClean="0"/>
                  <a:t>k,k-1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833" y="5801188"/>
                <a:ext cx="2169184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1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44</a:t>
            </a:fld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364094" y="251199"/>
            <a:ext cx="8551050" cy="3096344"/>
            <a:chOff x="413438" y="476672"/>
            <a:chExt cx="8551050" cy="3096344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503446" y="894135"/>
              <a:ext cx="2502280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Lemma </a:t>
              </a:r>
              <a:r>
                <a:rPr lang="en-US" altLang="zh-TW" sz="3600" dirty="0" smtClean="0"/>
                <a:t>3.4.</a:t>
              </a:r>
              <a:r>
                <a:rPr lang="en-US" altLang="zh-TW" sz="1800" b="0" dirty="0" smtClean="0">
                  <a:effectLst/>
                  <a:latin typeface="Arial" charset="0"/>
                </a:rPr>
                <a:t> 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581286" y="1715329"/>
                  <a:ext cx="8292151" cy="16350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 smtClean="0"/>
                    <a:t>Let </a:t>
                  </a:r>
                  <a:r>
                    <a:rPr lang="el-GR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smtClean="0"/>
                    <a:t>, </a:t>
                  </a:r>
                  <a:r>
                    <a:rPr lang="en-US" altLang="zh-TW" sz="2800" i="1" dirty="0"/>
                    <a:t>k, and n be positive integers with </a:t>
                  </a:r>
                  <a:r>
                    <a:rPr lang="en-US" altLang="zh-TW" sz="2800" dirty="0" smtClean="0"/>
                    <a:t>3</a:t>
                  </a:r>
                  <a:r>
                    <a:rPr lang="en-US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 ≤ </a:t>
                  </a:r>
                  <a:r>
                    <a:rPr lang="en-US" altLang="zh-TW" sz="2800" i="1" dirty="0" smtClean="0"/>
                    <a:t>k </a:t>
                  </a:r>
                  <a:r>
                    <a:rPr lang="en-US" altLang="zh-TW" sz="2800" i="1" dirty="0"/>
                    <a:t>&lt; n &lt; </a:t>
                  </a:r>
                  <a:r>
                    <a:rPr lang="en-US" altLang="zh-TW" sz="2800" dirty="0"/>
                    <a:t>2</a:t>
                  </a:r>
                  <a:r>
                    <a:rPr lang="en-US" altLang="zh-TW" sz="2800" i="1" dirty="0"/>
                    <a:t>k. If </a:t>
                  </a:r>
                  <a:r>
                    <a:rPr lang="en-US" altLang="zh-TW" sz="2800" i="1" dirty="0" smtClean="0"/>
                    <a:t> </a:t>
                  </a:r>
                  <a14:m>
                    <m:oMath xmlns:m="http://schemas.openxmlformats.org/officeDocument/2006/math">
                      <m:r>
                        <a:rPr lang="zh-TW" altLang="en-US" sz="2800" i="1" smtClean="0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</a:rPr>
                        <m:t>&lt;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US" altLang="zh-TW" sz="2800" i="1" dirty="0" smtClean="0"/>
                    <a:t>, then </a:t>
                  </a:r>
                  <a:r>
                    <a:rPr lang="el-GR" altLang="zh-TW" sz="2800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err="1" smtClean="0"/>
                    <a:t>K</a:t>
                  </a:r>
                  <a:r>
                    <a:rPr lang="en-US" altLang="zh-TW" sz="1200" i="1" dirty="0" err="1" smtClean="0"/>
                    <a:t>n,n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/>
                    <a:t>has a </a:t>
                  </a:r>
                  <a:r>
                    <a:rPr lang="en-US" altLang="zh-TW" sz="2800" dirty="0"/>
                    <a:t>(</a:t>
                  </a:r>
                  <a:r>
                    <a:rPr lang="en-US" altLang="zh-TW" sz="2800" i="1" dirty="0" smtClean="0"/>
                    <a:t>P</a:t>
                  </a:r>
                  <a:r>
                    <a:rPr lang="en-US" altLang="zh-TW" sz="1200" i="1" dirty="0"/>
                    <a:t>k+1</a:t>
                  </a:r>
                  <a:r>
                    <a:rPr lang="en-US" altLang="zh-TW" sz="2800" i="1" dirty="0"/>
                    <a:t>,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 err="1"/>
                    <a:t>S</a:t>
                  </a:r>
                  <a:r>
                    <a:rPr lang="en-US" altLang="zh-TW" sz="1200" i="1" dirty="0" err="1"/>
                    <a:t>k</a:t>
                  </a:r>
                  <a:r>
                    <a:rPr lang="en-US" altLang="zh-TW" sz="2800" dirty="0"/>
                    <a:t>)</a:t>
                  </a:r>
                  <a:r>
                    <a:rPr lang="en-US" altLang="zh-TW" sz="2800" i="1" dirty="0"/>
                    <a:t>-packing </a:t>
                  </a:r>
                  <a:r>
                    <a:rPr lang="en-US" altLang="zh-TW" sz="2800" i="1" dirty="0" smtClean="0"/>
                    <a:t>P with </a:t>
                  </a:r>
                  <a:r>
                    <a:rPr lang="en-US" altLang="zh-TW" sz="2800" dirty="0"/>
                    <a:t>|</a:t>
                  </a:r>
                  <a:r>
                    <a:rPr lang="en-US" altLang="zh-TW" sz="2800" i="1" dirty="0" smtClean="0"/>
                    <a:t>P</a:t>
                  </a:r>
                  <a:r>
                    <a:rPr lang="en-US" altLang="zh-TW" sz="2800" dirty="0"/>
                    <a:t>|</a:t>
                  </a:r>
                  <a:r>
                    <a:rPr lang="en-US" altLang="zh-TW" sz="2800" dirty="0" smtClean="0"/>
                    <a:t>=</a:t>
                  </a:r>
                  <a14:m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altLang="zh-TW" sz="2800" i="1" dirty="0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800" i="1" dirty="0" smtClean="0">
                                  <a:latin typeface="Cambria Math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altLang="zh-TW" sz="2800" i="1" dirty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2800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800" b="0" i="1" dirty="0" smtClean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altLang="zh-TW" sz="2800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zh-TW" sz="2800" i="1" dirty="0" smtClean="0"/>
                    <a:t>and </a:t>
                  </a:r>
                  <a:r>
                    <a:rPr lang="en-US" altLang="zh-TW" sz="2800" i="1" dirty="0"/>
                    <a:t>a </a:t>
                  </a:r>
                  <a:r>
                    <a:rPr lang="en-US" altLang="zh-TW" sz="2800" dirty="0"/>
                    <a:t>(</a:t>
                  </a:r>
                  <a:r>
                    <a:rPr lang="en-US" altLang="zh-TW" sz="2800" i="1" dirty="0" smtClean="0"/>
                    <a:t>P</a:t>
                  </a:r>
                  <a:r>
                    <a:rPr lang="en-US" altLang="zh-TW" sz="1200" i="1" dirty="0"/>
                    <a:t>k+1</a:t>
                  </a:r>
                  <a:r>
                    <a:rPr lang="en-US" altLang="zh-TW" sz="2800" i="1" dirty="0"/>
                    <a:t>,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 err="1"/>
                    <a:t>S</a:t>
                  </a:r>
                  <a:r>
                    <a:rPr lang="en-US" altLang="zh-TW" sz="1200" i="1" dirty="0" err="1"/>
                    <a:t>k</a:t>
                  </a:r>
                  <a:r>
                    <a:rPr lang="en-US" altLang="zh-TW" sz="2800" dirty="0"/>
                    <a:t>)</a:t>
                  </a:r>
                  <a:r>
                    <a:rPr lang="en-US" altLang="zh-TW" sz="2800" i="1" dirty="0"/>
                    <a:t>-covering C </a:t>
                  </a:r>
                  <a:r>
                    <a:rPr lang="en-US" altLang="zh-TW" sz="2800" i="1" dirty="0" smtClean="0"/>
                    <a:t>with </a:t>
                  </a:r>
                  <a:r>
                    <a:rPr lang="en-US" altLang="zh-TW" sz="2800" dirty="0" smtClean="0"/>
                    <a:t>|</a:t>
                  </a:r>
                  <a:r>
                    <a:rPr lang="en-US" altLang="zh-TW" sz="2800" i="1" dirty="0" smtClean="0"/>
                    <a:t>C</a:t>
                  </a:r>
                  <a:r>
                    <a:rPr lang="en-US" altLang="zh-TW" sz="2800" dirty="0" smtClean="0"/>
                    <a:t>|</a:t>
                  </a:r>
                  <a:r>
                    <a:rPr lang="en-US" altLang="zh-TW" sz="2800" dirty="0"/>
                    <a:t>=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altLang="zh-TW" sz="2800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800" i="1" dirty="0">
                                  <a:latin typeface="Cambria Math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altLang="zh-TW" sz="28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 dirty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28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800" i="1" dirty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US" altLang="zh-TW" sz="2800" i="1" dirty="0"/>
                    <a:t>.</a:t>
                  </a:r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86" y="1715329"/>
                  <a:ext cx="8292151" cy="163506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470" t="-4089" r="-808" b="-223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圓角矩形 6"/>
            <p:cNvSpPr/>
            <p:nvPr/>
          </p:nvSpPr>
          <p:spPr>
            <a:xfrm>
              <a:off x="413438" y="476672"/>
              <a:ext cx="8551050" cy="3096344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1506" y="3862916"/>
            <a:ext cx="2502280" cy="719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altLang="zh-TW" sz="3600" dirty="0"/>
              <a:t>Lemma </a:t>
            </a:r>
            <a:r>
              <a:rPr lang="en-US" altLang="zh-TW" sz="3600" dirty="0" smtClean="0"/>
              <a:t>3.6.</a:t>
            </a:r>
            <a:r>
              <a:rPr lang="en-US" altLang="zh-TW" sz="1800" b="0" dirty="0" smtClean="0">
                <a:effectLst/>
                <a:latin typeface="Arial" charset="0"/>
              </a:rPr>
              <a:t> </a:t>
            </a:r>
            <a:endParaRPr lang="en-US" altLang="zh-TW" sz="1800" b="0" dirty="0"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19346" y="4684110"/>
                <a:ext cx="8292151" cy="163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i="1" dirty="0" smtClean="0"/>
                  <a:t>Let </a:t>
                </a:r>
                <a:r>
                  <a:rPr lang="el-GR" altLang="zh-TW" sz="28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800" i="1" dirty="0" smtClean="0"/>
                  <a:t>, </a:t>
                </a:r>
                <a:r>
                  <a:rPr lang="en-US" altLang="zh-TW" sz="2800" i="1" dirty="0"/>
                  <a:t>k, and n be positive integers with </a:t>
                </a:r>
                <a:r>
                  <a:rPr lang="en-US" altLang="zh-TW" sz="2800" dirty="0" smtClean="0"/>
                  <a:t>3</a:t>
                </a:r>
                <a:r>
                  <a:rPr lang="en-US" altLang="zh-TW" sz="28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≤ </a:t>
                </a:r>
                <a:r>
                  <a:rPr lang="en-US" altLang="zh-TW" sz="2800" i="1" dirty="0" smtClean="0"/>
                  <a:t>k </a:t>
                </a:r>
                <a:r>
                  <a:rPr lang="en-US" altLang="zh-TW" sz="2800" i="1" dirty="0"/>
                  <a:t>&lt; n &lt; </a:t>
                </a:r>
                <a:r>
                  <a:rPr lang="en-US" altLang="zh-TW" sz="2800" dirty="0"/>
                  <a:t>2</a:t>
                </a:r>
                <a:r>
                  <a:rPr lang="en-US" altLang="zh-TW" sz="2800" i="1" dirty="0"/>
                  <a:t>k. If </a:t>
                </a:r>
                <a:r>
                  <a:rPr lang="en-US" altLang="zh-TW" sz="2800" i="1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/>
                      </a:rPr>
                      <m:t>𝜆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sz="2800" i="1" dirty="0" smtClean="0"/>
                  <a:t>, then </a:t>
                </a:r>
                <a:r>
                  <a:rPr lang="el-GR" altLang="zh-TW" sz="28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en-US" altLang="zh-TW" sz="2800" i="1" dirty="0" err="1" smtClean="0"/>
                  <a:t>K</a:t>
                </a:r>
                <a:r>
                  <a:rPr lang="en-US" altLang="zh-TW" sz="1200" i="1" dirty="0" err="1" smtClean="0"/>
                  <a:t>n,n</a:t>
                </a:r>
                <a:r>
                  <a:rPr lang="en-US" altLang="zh-TW" sz="2800" i="1" dirty="0" smtClean="0"/>
                  <a:t> </a:t>
                </a:r>
                <a:r>
                  <a:rPr lang="en-US" altLang="zh-TW" sz="2800" i="1" dirty="0"/>
                  <a:t>has a </a:t>
                </a:r>
                <a:r>
                  <a:rPr lang="en-US" altLang="zh-TW" sz="2800" dirty="0"/>
                  <a:t>(</a:t>
                </a:r>
                <a:r>
                  <a:rPr lang="en-US" altLang="zh-TW" sz="2800" i="1" dirty="0" smtClean="0"/>
                  <a:t>P</a:t>
                </a:r>
                <a:r>
                  <a:rPr lang="en-US" altLang="zh-TW" sz="1200" i="1" dirty="0"/>
                  <a:t>k+1</a:t>
                </a:r>
                <a:r>
                  <a:rPr lang="en-US" altLang="zh-TW" sz="2800" i="1" dirty="0"/>
                  <a:t>,</a:t>
                </a:r>
                <a:r>
                  <a:rPr lang="en-US" altLang="zh-TW" sz="2800" i="1" dirty="0" smtClean="0"/>
                  <a:t> </a:t>
                </a:r>
                <a:r>
                  <a:rPr lang="en-US" altLang="zh-TW" sz="2800" i="1" dirty="0" err="1"/>
                  <a:t>S</a:t>
                </a:r>
                <a:r>
                  <a:rPr lang="en-US" altLang="zh-TW" sz="1200" i="1" dirty="0" err="1"/>
                  <a:t>k</a:t>
                </a:r>
                <a:r>
                  <a:rPr lang="en-US" altLang="zh-TW" sz="2800" dirty="0"/>
                  <a:t>)</a:t>
                </a:r>
                <a:r>
                  <a:rPr lang="en-US" altLang="zh-TW" sz="2800" i="1" dirty="0"/>
                  <a:t>-packing </a:t>
                </a:r>
                <a:r>
                  <a:rPr lang="en-US" altLang="zh-TW" sz="2800" i="1" dirty="0" smtClean="0"/>
                  <a:t>P with </a:t>
                </a:r>
                <a:r>
                  <a:rPr lang="en-US" altLang="zh-TW" sz="2800" dirty="0"/>
                  <a:t>|</a:t>
                </a:r>
                <a:r>
                  <a:rPr lang="en-US" altLang="zh-TW" sz="2800" i="1" dirty="0" smtClean="0"/>
                  <a:t>P</a:t>
                </a:r>
                <a:r>
                  <a:rPr lang="en-US" altLang="zh-TW" sz="2800" dirty="0"/>
                  <a:t>|</a:t>
                </a:r>
                <a:r>
                  <a:rPr lang="en-US" altLang="zh-TW" sz="2800" dirty="0" smtClean="0"/>
                  <a:t>=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altLang="zh-TW" sz="280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8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sz="2800" i="1" dirty="0" smtClean="0">
                                <a:latin typeface="Cambria Math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altLang="zh-TW" sz="280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dirty="0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TW" sz="2800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2800" b="0" i="1" dirty="0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altLang="zh-TW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800" i="1" dirty="0" smtClean="0"/>
                  <a:t>and </a:t>
                </a:r>
                <a:r>
                  <a:rPr lang="en-US" altLang="zh-TW" sz="2800" i="1" dirty="0"/>
                  <a:t>a </a:t>
                </a:r>
                <a:r>
                  <a:rPr lang="en-US" altLang="zh-TW" sz="2800" dirty="0"/>
                  <a:t>(</a:t>
                </a:r>
                <a:r>
                  <a:rPr lang="en-US" altLang="zh-TW" sz="2800" i="1" dirty="0" smtClean="0"/>
                  <a:t>P</a:t>
                </a:r>
                <a:r>
                  <a:rPr lang="en-US" altLang="zh-TW" sz="1200" i="1" dirty="0"/>
                  <a:t>k+1</a:t>
                </a:r>
                <a:r>
                  <a:rPr lang="en-US" altLang="zh-TW" sz="2800" i="1" dirty="0"/>
                  <a:t>,</a:t>
                </a:r>
                <a:r>
                  <a:rPr lang="en-US" altLang="zh-TW" sz="2800" i="1" dirty="0" smtClean="0"/>
                  <a:t> </a:t>
                </a:r>
                <a:r>
                  <a:rPr lang="en-US" altLang="zh-TW" sz="2800" i="1" dirty="0" err="1"/>
                  <a:t>S</a:t>
                </a:r>
                <a:r>
                  <a:rPr lang="en-US" altLang="zh-TW" sz="1200" i="1" dirty="0" err="1"/>
                  <a:t>k</a:t>
                </a:r>
                <a:r>
                  <a:rPr lang="en-US" altLang="zh-TW" sz="2800" dirty="0"/>
                  <a:t>)</a:t>
                </a:r>
                <a:r>
                  <a:rPr lang="en-US" altLang="zh-TW" sz="2800" i="1" dirty="0"/>
                  <a:t>-covering C </a:t>
                </a:r>
                <a:r>
                  <a:rPr lang="en-US" altLang="zh-TW" sz="2800" i="1" dirty="0" smtClean="0"/>
                  <a:t>with </a:t>
                </a:r>
                <a:r>
                  <a:rPr lang="en-US" altLang="zh-TW" sz="2800" dirty="0" smtClean="0"/>
                  <a:t>|</a:t>
                </a:r>
                <a:r>
                  <a:rPr lang="en-US" altLang="zh-TW" sz="2800" i="1" dirty="0" smtClean="0"/>
                  <a:t>C</a:t>
                </a:r>
                <a:r>
                  <a:rPr lang="en-US" altLang="zh-TW" sz="2800" dirty="0" smtClean="0"/>
                  <a:t>|</a:t>
                </a:r>
                <a:r>
                  <a:rPr lang="en-US" altLang="zh-TW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sz="2800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800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sz="2800" i="1" dirty="0">
                                <a:latin typeface="Cambria Math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altLang="zh-TW" sz="2800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TW" sz="2800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2800" i="1" dirty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800" i="1" dirty="0"/>
                  <a:t>.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6" y="4684110"/>
                <a:ext cx="8292151" cy="1635063"/>
              </a:xfrm>
              <a:prstGeom prst="rect">
                <a:avLst/>
              </a:prstGeom>
              <a:blipFill rotWithShape="1">
                <a:blip r:embed="rId3"/>
                <a:stretch>
                  <a:fillRect l="-1471" t="-4089" r="-882" b="-22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圓角矩形 11"/>
          <p:cNvSpPr/>
          <p:nvPr/>
        </p:nvSpPr>
        <p:spPr>
          <a:xfrm>
            <a:off x="367913" y="3445453"/>
            <a:ext cx="8551050" cy="309634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952622" y="1916832"/>
            <a:ext cx="2124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52622" y="5130000"/>
            <a:ext cx="2124000" cy="5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822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45</a:t>
            </a:fld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39999" y="1682164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Let </a:t>
            </a:r>
            <a:r>
              <a:rPr lang="en-US" altLang="zh-TW" sz="2000" i="1" dirty="0"/>
              <a:t>n</a:t>
            </a:r>
            <a:r>
              <a:rPr lang="en-US" altLang="zh-TW" sz="2000" dirty="0"/>
              <a:t> = </a:t>
            </a:r>
            <a:r>
              <a:rPr lang="en-US" altLang="zh-TW" sz="2000" i="1" dirty="0"/>
              <a:t>k</a:t>
            </a:r>
            <a:r>
              <a:rPr lang="en-US" altLang="zh-TW" sz="2000" dirty="0"/>
              <a:t> + </a:t>
            </a:r>
            <a:r>
              <a:rPr lang="en-US" altLang="zh-TW" sz="2000" i="1" dirty="0"/>
              <a:t>r</a:t>
            </a:r>
            <a:r>
              <a:rPr lang="en-US" altLang="zh-TW" sz="2000" dirty="0"/>
              <a:t>. The assumption </a:t>
            </a:r>
            <a:r>
              <a:rPr lang="en-US" altLang="zh-TW" sz="2000" i="1" dirty="0"/>
              <a:t>k</a:t>
            </a:r>
            <a:r>
              <a:rPr lang="en-US" altLang="zh-TW" sz="2000" dirty="0"/>
              <a:t> &lt; </a:t>
            </a:r>
            <a:r>
              <a:rPr lang="en-US" altLang="zh-TW" sz="2000" i="1" dirty="0"/>
              <a:t>n </a:t>
            </a:r>
            <a:r>
              <a:rPr lang="en-US" altLang="zh-TW" sz="2000" dirty="0"/>
              <a:t>&lt; 2</a:t>
            </a:r>
            <a:r>
              <a:rPr lang="en-US" altLang="zh-TW" sz="2000" i="1" dirty="0"/>
              <a:t>k</a:t>
            </a:r>
            <a:r>
              <a:rPr lang="en-US" altLang="zh-TW" sz="2000" dirty="0"/>
              <a:t> implies 0 &lt; </a:t>
            </a:r>
            <a:r>
              <a:rPr lang="en-US" altLang="zh-TW" sz="2000" i="1" dirty="0"/>
              <a:t>r</a:t>
            </a:r>
            <a:r>
              <a:rPr lang="en-US" altLang="zh-TW" sz="2000" dirty="0"/>
              <a:t> &lt; </a:t>
            </a:r>
            <a:r>
              <a:rPr lang="en-US" altLang="zh-TW" sz="2000" i="1" dirty="0"/>
              <a:t>k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05790" y="4132105"/>
                <a:ext cx="42244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nn-NO" altLang="zh-TW" sz="2000" dirty="0" smtClean="0"/>
                  <a:t>K</a:t>
                </a:r>
                <a:r>
                  <a:rPr lang="nn-NO" altLang="zh-TW" sz="1200" i="1" dirty="0" smtClean="0"/>
                  <a:t>n,n</a:t>
                </a:r>
                <a:r>
                  <a:rPr lang="nn-NO" altLang="zh-TW" sz="2000" i="1" dirty="0" smtClean="0"/>
                  <a:t> </a:t>
                </a:r>
                <a:r>
                  <a:rPr lang="nn-NO" altLang="zh-TW" sz="2000" dirty="0" smtClean="0"/>
                  <a:t>=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nn-NO" altLang="zh-TW" sz="2000" dirty="0"/>
                  <a:t>K</a:t>
                </a:r>
                <a:r>
                  <a:rPr lang="nn-NO" altLang="zh-TW" sz="1200" i="1" dirty="0" smtClean="0"/>
                  <a:t>k,k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  </m:t>
                    </m:r>
                    <m:r>
                      <a:rPr lang="zh-TW" altLang="en-US" sz="2000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nn-NO" altLang="zh-TW" sz="2000" dirty="0" smtClean="0"/>
                  <a:t>K</a:t>
                </a:r>
                <a:r>
                  <a:rPr lang="nn-NO" altLang="zh-TW" sz="1200" i="1" dirty="0" smtClean="0"/>
                  <a:t>k,r  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</a:t>
                </a:r>
                <a:r>
                  <a:rPr lang="el-GR" altLang="zh-TW" sz="2000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nn-NO" altLang="zh-TW" sz="2000" dirty="0"/>
                  <a:t>K</a:t>
                </a:r>
                <a:r>
                  <a:rPr lang="nn-NO" altLang="zh-TW" sz="1200" i="1" dirty="0" smtClean="0"/>
                  <a:t>r,k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 </m:t>
                    </m:r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  <m:r>
                      <a:rPr lang="zh-TW" altLang="en-US" sz="2000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 </a:t>
                </a:r>
                <a:r>
                  <a:rPr lang="el-GR" altLang="zh-TW" sz="2000" dirty="0" smtClean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ea typeface="標楷體" pitchFamily="65" charset="-120"/>
                  </a:rPr>
                  <a:t>λ</a:t>
                </a:r>
                <a:r>
                  <a:rPr lang="nn-NO" altLang="zh-TW" sz="2000" dirty="0" smtClean="0"/>
                  <a:t>K</a:t>
                </a:r>
                <a:r>
                  <a:rPr lang="nn-NO" altLang="zh-TW" sz="1200" i="1" dirty="0" smtClean="0"/>
                  <a:t>r,r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90" y="4132105"/>
                <a:ext cx="4224408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732" t="-7692" b="-3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5822916" y="5219878"/>
                <a:ext cx="22322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</a:rPr>
                        <m:t>=</m:t>
                      </m:r>
                      <m:r>
                        <a:rPr lang="zh-TW" altLang="en-US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TW" i="1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916" y="5219878"/>
                <a:ext cx="22322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圓角化對角線角落矩形 12"/>
          <p:cNvSpPr/>
          <p:nvPr/>
        </p:nvSpPr>
        <p:spPr>
          <a:xfrm>
            <a:off x="476894" y="1052736"/>
            <a:ext cx="2942978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Proof of Lemma 3.4.</a:t>
            </a:r>
            <a:endParaRPr lang="zh-TW" altLang="en-US" sz="2400" dirty="0"/>
          </a:p>
        </p:txBody>
      </p:sp>
      <p:sp>
        <p:nvSpPr>
          <p:cNvPr id="14" name="圓角化對角線角落矩形 13"/>
          <p:cNvSpPr/>
          <p:nvPr/>
        </p:nvSpPr>
        <p:spPr>
          <a:xfrm>
            <a:off x="476894" y="2204864"/>
            <a:ext cx="1378230" cy="5400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Packing.</a:t>
            </a:r>
            <a:endParaRPr lang="zh-TW" altLang="en-US" sz="2400" dirty="0"/>
          </a:p>
        </p:txBody>
      </p:sp>
      <p:grpSp>
        <p:nvGrpSpPr>
          <p:cNvPr id="53" name="群組 52"/>
          <p:cNvGrpSpPr/>
          <p:nvPr/>
        </p:nvGrpSpPr>
        <p:grpSpPr>
          <a:xfrm>
            <a:off x="504818" y="4140000"/>
            <a:ext cx="3455498" cy="1549464"/>
            <a:chOff x="504818" y="4140000"/>
            <a:chExt cx="3455498" cy="1549464"/>
          </a:xfrm>
        </p:grpSpPr>
        <p:sp>
          <p:nvSpPr>
            <p:cNvPr id="16" name="向右箭號 15"/>
            <p:cNvSpPr/>
            <p:nvPr/>
          </p:nvSpPr>
          <p:spPr>
            <a:xfrm rot="16200000">
              <a:off x="1730056" y="4752000"/>
              <a:ext cx="504058" cy="2520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504818" y="5043133"/>
              <a:ext cx="3455498" cy="646331"/>
              <a:chOff x="773290" y="4884394"/>
              <a:chExt cx="3455498" cy="646331"/>
            </a:xfrm>
          </p:grpSpPr>
          <p:sp>
            <p:nvSpPr>
              <p:cNvPr id="19" name="文字方塊 18"/>
              <p:cNvSpPr txBox="1"/>
              <p:nvPr/>
            </p:nvSpPr>
            <p:spPr>
              <a:xfrm>
                <a:off x="773290" y="4884394"/>
                <a:ext cx="345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/>
                  <a:t>By </a:t>
                </a:r>
                <a:r>
                  <a:rPr lang="en-US" altLang="zh-TW" sz="2000" dirty="0" smtClean="0"/>
                  <a:t>Lemma 3.3.⇒</a:t>
                </a:r>
                <a:r>
                  <a:rPr lang="en-US" altLang="zh-TW" sz="3600" i="1" dirty="0"/>
                  <a:t> </a:t>
                </a:r>
                <a:r>
                  <a:rPr lang="en-US" altLang="zh-TW" sz="2000" dirty="0"/>
                  <a:t>(P</a:t>
                </a:r>
                <a:r>
                  <a:rPr lang="en-US" altLang="zh-TW" sz="1000" dirty="0"/>
                  <a:t>k+1</a:t>
                </a:r>
                <a:r>
                  <a:rPr lang="en-US" altLang="zh-TW" sz="2000" dirty="0"/>
                  <a:t>, </a:t>
                </a:r>
                <a:r>
                  <a:rPr lang="en-US" altLang="zh-TW" sz="2000" dirty="0" err="1"/>
                  <a:t>S</a:t>
                </a:r>
                <a:r>
                  <a:rPr lang="en-US" altLang="zh-TW" sz="1000" dirty="0" err="1"/>
                  <a:t>k</a:t>
                </a:r>
                <a:r>
                  <a:rPr lang="en-US" altLang="zh-TW" sz="2000" dirty="0"/>
                  <a:t>) |</a:t>
                </a:r>
                <a:r>
                  <a:rPr lang="en-US" altLang="zh-TW" sz="2000" dirty="0" err="1" smtClean="0"/>
                  <a:t>K</a:t>
                </a:r>
                <a:r>
                  <a:rPr lang="en-US" altLang="zh-TW" sz="1000" dirty="0" err="1" smtClean="0"/>
                  <a:t>k,k</a:t>
                </a:r>
                <a:endParaRPr lang="zh-TW" altLang="en-US" sz="1000" dirty="0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780621" y="5086924"/>
                <a:ext cx="3448167" cy="40011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691680" y="4140000"/>
              <a:ext cx="576064" cy="36682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2543459" y="3092736"/>
            <a:ext cx="1299787" cy="1414090"/>
            <a:chOff x="2543459" y="3092736"/>
            <a:chExt cx="1299787" cy="1414090"/>
          </a:xfrm>
        </p:grpSpPr>
        <p:sp>
          <p:nvSpPr>
            <p:cNvPr id="24" name="向右箭號 23"/>
            <p:cNvSpPr/>
            <p:nvPr/>
          </p:nvSpPr>
          <p:spPr>
            <a:xfrm rot="5400000">
              <a:off x="2551731" y="3688902"/>
              <a:ext cx="504058" cy="25200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2716184" y="3092736"/>
              <a:ext cx="926407" cy="405738"/>
              <a:chOff x="2771800" y="2095280"/>
              <a:chExt cx="926407" cy="405738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2810370" y="2097567"/>
                <a:ext cx="825526" cy="403451"/>
                <a:chOff x="6210000" y="4413541"/>
                <a:chExt cx="1645450" cy="403451"/>
              </a:xfrm>
            </p:grpSpPr>
            <p:sp>
              <p:nvSpPr>
                <p:cNvPr id="28" name="文字方塊 27"/>
                <p:cNvSpPr txBox="1"/>
                <p:nvPr/>
              </p:nvSpPr>
              <p:spPr>
                <a:xfrm>
                  <a:off x="6210000" y="4413541"/>
                  <a:ext cx="184731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endParaRPr lang="zh-TW" altLang="en-US" sz="2000" dirty="0"/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6235591" y="4416882"/>
                  <a:ext cx="1619859" cy="400110"/>
                </a:xfrm>
                <a:prstGeom prst="rect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2771800" y="2095280"/>
                    <a:ext cx="92640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i="1" smtClean="0">
                              <a:latin typeface="Cambria Math"/>
                            </a:rPr>
                            <m:t>≅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altLang="zh-TW" dirty="0">
                                  <a:effectLst>
                                    <a:outerShdw blurRad="38100" dist="38100" dir="2700000" algn="tl">
                                      <a:srgbClr val="FFFFFF"/>
                                    </a:outerShdw>
                                  </a:effectLst>
                                  <a:latin typeface="Arial" charset="0"/>
                                  <a:ea typeface="標楷體" pitchFamily="65" charset="-120"/>
                                </a:rPr>
                                <m:t>λ</m:t>
                              </m:r>
                              <m:r>
                                <a:rPr lang="en-US" altLang="zh-TW" b="0" i="1" dirty="0" smtClean="0">
                                  <a:effectLst>
                                    <a:outerShdw blurRad="38100" dist="38100" dir="2700000" algn="tl">
                                      <a:srgbClr val="FFFFFF"/>
                                    </a:outerShdw>
                                  </a:effectLst>
                                  <a:latin typeface="Cambria Math"/>
                                  <a:ea typeface="標楷體" pitchFamily="65" charset="-120"/>
                                </a:rPr>
                                <m:t>𝑟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25" name="文字方塊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1800" y="2095280"/>
                    <a:ext cx="926407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639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矩形 33"/>
            <p:cNvSpPr/>
            <p:nvPr/>
          </p:nvSpPr>
          <p:spPr>
            <a:xfrm>
              <a:off x="2543459" y="4140000"/>
              <a:ext cx="520602" cy="366826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3308340" y="4140000"/>
              <a:ext cx="534906" cy="366826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向右箭號 35"/>
            <p:cNvSpPr/>
            <p:nvPr/>
          </p:nvSpPr>
          <p:spPr>
            <a:xfrm rot="5400000">
              <a:off x="3305018" y="3688069"/>
              <a:ext cx="504058" cy="252000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4069826" y="4140000"/>
            <a:ext cx="705838" cy="1523063"/>
            <a:chOff x="4069826" y="4140000"/>
            <a:chExt cx="705838" cy="1523063"/>
          </a:xfrm>
        </p:grpSpPr>
        <p:grpSp>
          <p:nvGrpSpPr>
            <p:cNvPr id="7" name="群組 6"/>
            <p:cNvGrpSpPr/>
            <p:nvPr/>
          </p:nvGrpSpPr>
          <p:grpSpPr>
            <a:xfrm>
              <a:off x="4069826" y="5245663"/>
              <a:ext cx="705838" cy="417400"/>
              <a:chOff x="4726965" y="3095993"/>
              <a:chExt cx="705838" cy="41740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726965" y="3113283"/>
                <a:ext cx="705838" cy="40011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4740946" y="3095993"/>
                <a:ext cx="691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leave</a:t>
                </a:r>
                <a:endParaRPr lang="zh-TW" altLang="en-US" dirty="0"/>
              </a:p>
            </p:txBody>
          </p:sp>
        </p:grpSp>
        <p:sp>
          <p:nvSpPr>
            <p:cNvPr id="42" name="向右箭號 41"/>
            <p:cNvSpPr/>
            <p:nvPr/>
          </p:nvSpPr>
          <p:spPr>
            <a:xfrm rot="16200000">
              <a:off x="4136941" y="4752000"/>
              <a:ext cx="504058" cy="252000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C00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4093336" y="4140000"/>
              <a:ext cx="550102" cy="36682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4989523" y="3217922"/>
            <a:ext cx="4079050" cy="1621244"/>
            <a:chOff x="3949335" y="2248572"/>
            <a:chExt cx="4079050" cy="1621244"/>
          </a:xfrm>
        </p:grpSpPr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4039343" y="2378177"/>
              <a:ext cx="1610520" cy="47694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2400" dirty="0"/>
                <a:t>Lemma 3.3</a:t>
              </a:r>
              <a:r>
                <a:rPr lang="en-US" altLang="zh-TW" sz="2400" dirty="0" smtClean="0"/>
                <a:t>.</a:t>
              </a:r>
              <a:endParaRPr lang="en-US" altLang="zh-TW" sz="2400" b="0" dirty="0">
                <a:effectLst/>
                <a:latin typeface="Arial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117185" y="2854153"/>
              <a:ext cx="3911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i="1" dirty="0" smtClean="0"/>
                <a:t>If  </a:t>
              </a:r>
              <a:r>
                <a:rPr lang="el-GR" altLang="zh-TW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000" i="1" dirty="0" smtClean="0"/>
                <a:t> </a:t>
              </a:r>
              <a:r>
                <a:rPr lang="en-US" altLang="zh-TW" sz="2000" i="1" dirty="0"/>
                <a:t>and k are positive integers with </a:t>
              </a:r>
              <a:r>
                <a:rPr lang="en-US" altLang="zh-TW" sz="2000" i="1" dirty="0" smtClean="0"/>
                <a:t>k</a:t>
              </a:r>
              <a:r>
                <a:rPr lang="en-US" altLang="zh-TW" sz="2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≥ </a:t>
              </a:r>
              <a:r>
                <a:rPr lang="en-US" altLang="zh-TW" sz="2000" dirty="0" smtClean="0"/>
                <a:t>2</a:t>
              </a:r>
              <a:r>
                <a:rPr lang="en-US" altLang="zh-TW" sz="2000" i="1" dirty="0"/>
                <a:t>, then </a:t>
              </a:r>
              <a:r>
                <a:rPr lang="el-GR" altLang="zh-TW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000" i="1" dirty="0" err="1" smtClean="0"/>
                <a:t>K</a:t>
              </a:r>
              <a:r>
                <a:rPr lang="en-US" altLang="zh-TW" sz="1000" i="1" dirty="0" err="1" smtClean="0"/>
                <a:t>k,k</a:t>
              </a:r>
              <a:r>
                <a:rPr lang="en-US" altLang="zh-TW" sz="2000" i="1" dirty="0" smtClean="0"/>
                <a:t> </a:t>
              </a:r>
              <a:r>
                <a:rPr lang="en-US" altLang="zh-TW" sz="2000" i="1" dirty="0"/>
                <a:t>is </a:t>
              </a:r>
              <a:r>
                <a:rPr lang="en-US" altLang="zh-TW" sz="2000" dirty="0"/>
                <a:t>(</a:t>
              </a:r>
              <a:r>
                <a:rPr lang="en-US" altLang="zh-TW" sz="2000" i="1" dirty="0" smtClean="0"/>
                <a:t>P</a:t>
              </a:r>
              <a:r>
                <a:rPr lang="en-US" altLang="zh-TW" sz="1000" i="1" dirty="0" smtClean="0"/>
                <a:t>k</a:t>
              </a:r>
              <a:r>
                <a:rPr lang="en-US" altLang="zh-TW" sz="1000" dirty="0" smtClean="0"/>
                <a:t>+1</a:t>
              </a:r>
              <a:r>
                <a:rPr lang="en-US" altLang="zh-TW" sz="2000" i="1" dirty="0"/>
                <a:t>,</a:t>
              </a:r>
              <a:r>
                <a:rPr lang="en-US" altLang="zh-TW" sz="2000" i="1" dirty="0" smtClean="0"/>
                <a:t> </a:t>
              </a:r>
              <a:r>
                <a:rPr lang="en-US" altLang="zh-TW" sz="2000" i="1" dirty="0" err="1"/>
                <a:t>S</a:t>
              </a:r>
              <a:r>
                <a:rPr lang="en-US" altLang="zh-TW" sz="1000" i="1" dirty="0" err="1"/>
                <a:t>k</a:t>
              </a:r>
              <a:r>
                <a:rPr lang="en-US" altLang="zh-TW" sz="2000" dirty="0"/>
                <a:t>)</a:t>
              </a:r>
              <a:r>
                <a:rPr lang="en-US" altLang="zh-TW" sz="2000" i="1" dirty="0"/>
                <a:t>-decomposable</a:t>
              </a:r>
              <a:r>
                <a:rPr lang="en-US" altLang="zh-TW" sz="2000" i="1" dirty="0" smtClean="0"/>
                <a:t>.</a:t>
              </a:r>
              <a:endParaRPr lang="en-US" altLang="zh-TW" sz="2000" i="1" dirty="0"/>
            </a:p>
          </p:txBody>
        </p:sp>
        <p:sp>
          <p:nvSpPr>
            <p:cNvPr id="49" name="圓角矩形 48"/>
            <p:cNvSpPr/>
            <p:nvPr/>
          </p:nvSpPr>
          <p:spPr>
            <a:xfrm>
              <a:off x="3949335" y="2248572"/>
              <a:ext cx="3747162" cy="1621243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47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2" grpId="0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46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551368" y="722313"/>
                <a:ext cx="7920000" cy="85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altLang="zh-TW" sz="2000" dirty="0" smtClean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000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TW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it-IT" altLang="zh-TW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r>
                      <a:rPr lang="en-US" altLang="zh-TW" sz="2000" b="0" i="1" smtClean="0">
                        <a:latin typeface="Cambria Math"/>
                      </a:rPr>
                      <m:t>𝐴</m:t>
                    </m:r>
                    <m:r>
                      <a:rPr lang="en-US" altLang="zh-TW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0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altLang="zh-TW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=</m:t>
                    </m:r>
                    <m:r>
                      <a:rPr lang="en-US" altLang="zh-TW" sz="2000" i="1">
                        <a:latin typeface="Cambria Math"/>
                      </a:rPr>
                      <m:t>𝐵</m:t>
                    </m:r>
                    <m:r>
                      <a:rPr lang="en-US" altLang="zh-TW" sz="20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68" y="722313"/>
                <a:ext cx="7920000" cy="855812"/>
              </a:xfrm>
              <a:prstGeom prst="rect">
                <a:avLst/>
              </a:prstGeom>
              <a:blipFill rotWithShape="1">
                <a:blip r:embed="rId2"/>
                <a:stretch>
                  <a:fillRect l="-769" t="-4255" b="-7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551368" y="1568905"/>
            <a:ext cx="79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Define a </a:t>
            </a:r>
            <a:r>
              <a:rPr lang="en-US" altLang="zh-TW" sz="2000" dirty="0"/>
              <a:t>(</a:t>
            </a:r>
            <a:r>
              <a:rPr lang="en-US" altLang="zh-TW" sz="2000" i="1" dirty="0"/>
              <a:t>k </a:t>
            </a:r>
            <a:r>
              <a:rPr lang="en-US" altLang="zh-TW" sz="2000" dirty="0"/>
              <a:t>+ 1)-path P</a:t>
            </a:r>
            <a:r>
              <a:rPr lang="en-US" altLang="zh-TW" sz="2000" i="1" dirty="0"/>
              <a:t> </a:t>
            </a:r>
            <a:r>
              <a:rPr lang="en-US" altLang="zh-TW" sz="2000" dirty="0"/>
              <a:t>as follows</a:t>
            </a:r>
            <a:r>
              <a:rPr lang="en-US" altLang="zh-TW" sz="2000" dirty="0" smtClean="0"/>
              <a:t>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51368" y="1969015"/>
                <a:ext cx="7920000" cy="1074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0" dirty="0" smtClean="0"/>
                  <a:t>P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⌊"/>
                                        <m:endChr m:val="⌋"/>
                                        <m:ctrlPr>
                                          <a:rPr lang="en-US" altLang="zh-TW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TW" sz="20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TW" sz="20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altLang="zh-TW" sz="2000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TW" sz="20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0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sub>
                            </m:s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             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𝑜𝑑𝑑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d>
                                      <m:dPr>
                                        <m:begChr m:val="⌊"/>
                                        <m:endChr m:val="⌋"/>
                                        <m:ctrlPr>
                                          <a:rPr lang="en-US" altLang="zh-TW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TW" sz="20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TW" sz="200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altLang="zh-TW" sz="2000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TW" sz="20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sub>
                            </m:sSub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en-US" altLang="zh-TW" sz="200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sub>
                            </m:sSub>
                            <m:r>
                              <a:rPr lang="en-US" altLang="zh-TW" sz="2000" i="1"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 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𝑖𝑠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𝑒𝑣𝑒𝑛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2000" b="0" dirty="0" smtClean="0"/>
                  <a:t>     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68" y="1969015"/>
                <a:ext cx="7920000" cy="1074910"/>
              </a:xfrm>
              <a:prstGeom prst="rect">
                <a:avLst/>
              </a:prstGeom>
              <a:blipFill rotWithShape="1">
                <a:blip r:embed="rId3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51368" y="3043925"/>
                <a:ext cx="7920000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dirty="0" smtClean="0"/>
                  <a:t>Let P</a:t>
                </a:r>
                <a:r>
                  <a:rPr lang="en-US" altLang="zh-TW" sz="2000" i="1" dirty="0" smtClean="0"/>
                  <a:t>’ </a:t>
                </a:r>
                <a:r>
                  <a:rPr lang="en-US" altLang="zh-TW" sz="2000" dirty="0" smtClean="0"/>
                  <a:t>be the (</a:t>
                </a:r>
                <a:r>
                  <a:rPr lang="en-US" altLang="zh-TW" sz="2000" i="1" dirty="0" smtClean="0"/>
                  <a:t>k-s</a:t>
                </a:r>
                <a:r>
                  <a:rPr lang="en-US" altLang="zh-TW" sz="2000" dirty="0" smtClean="0"/>
                  <a:t>+1)-</a:t>
                </a:r>
                <a:r>
                  <a:rPr lang="en-US" altLang="zh-TW" sz="2000" dirty="0" err="1" smtClean="0"/>
                  <a:t>subpath</a:t>
                </a:r>
                <a:r>
                  <a:rPr lang="en-US" altLang="zh-TW" sz="2000" dirty="0" smtClean="0"/>
                  <a:t> of P</a:t>
                </a:r>
                <a:r>
                  <a:rPr lang="en-US" altLang="zh-TW" sz="2000" i="1" dirty="0" smtClean="0"/>
                  <a:t> </a:t>
                </a:r>
                <a:r>
                  <a:rPr lang="en-US" altLang="zh-TW" sz="2000" dirty="0" smtClean="0"/>
                  <a:t>with origin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𝑎</m:t>
                        </m:r>
                      </m:e>
                      <m:sub>
                        <m:d>
                          <m:dPr>
                            <m:begChr m:val="⌊"/>
                            <m:endChr m:val="⌋"/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i="1" dirty="0" smtClean="0"/>
                  <a:t> </a:t>
                </a:r>
                <a:r>
                  <a:rPr lang="en-US" altLang="zh-TW" sz="2000" dirty="0" smtClean="0"/>
                  <a:t>for odd </a:t>
                </a:r>
                <a:r>
                  <a:rPr lang="en-US" altLang="zh-TW" sz="2000" i="1" dirty="0" smtClean="0"/>
                  <a:t>k </a:t>
                </a:r>
                <a:r>
                  <a:rPr lang="en-US" altLang="zh-TW" sz="2000" dirty="0" smtClean="0"/>
                  <a:t>and with origin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𝑏</m:t>
                        </m:r>
                      </m:e>
                      <m:sub>
                        <m:d>
                          <m:dPr>
                            <m:begChr m:val="⌈"/>
                            <m:endChr m:val="⌉"/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b>
                    </m:sSub>
                    <m:r>
                      <a:rPr lang="en-US" altLang="zh-TW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i="1" dirty="0"/>
                  <a:t> </a:t>
                </a:r>
                <a:r>
                  <a:rPr lang="en-US" altLang="zh-TW" sz="2000" dirty="0" smtClean="0"/>
                  <a:t>for </a:t>
                </a:r>
                <a:r>
                  <a:rPr lang="en-US" altLang="zh-TW" sz="2000" dirty="0"/>
                  <a:t>even </a:t>
                </a:r>
                <a:r>
                  <a:rPr lang="en-US" altLang="zh-TW" sz="2000" i="1" dirty="0"/>
                  <a:t>k</a:t>
                </a:r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68" y="3043925"/>
                <a:ext cx="7920000" cy="1025794"/>
              </a:xfrm>
              <a:prstGeom prst="rect">
                <a:avLst/>
              </a:prstGeom>
              <a:blipFill rotWithShape="1">
                <a:blip r:embed="rId4"/>
                <a:stretch>
                  <a:fillRect l="-769" t="-35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0" name="群組 139"/>
          <p:cNvGrpSpPr/>
          <p:nvPr/>
        </p:nvGrpSpPr>
        <p:grpSpPr>
          <a:xfrm>
            <a:off x="788108" y="4714847"/>
            <a:ext cx="7668000" cy="461665"/>
            <a:chOff x="798678" y="4374000"/>
            <a:chExt cx="7668000" cy="461665"/>
          </a:xfrm>
        </p:grpSpPr>
        <p:sp>
          <p:nvSpPr>
            <p:cNvPr id="2" name="橢圓 1"/>
            <p:cNvSpPr/>
            <p:nvPr/>
          </p:nvSpPr>
          <p:spPr>
            <a:xfrm>
              <a:off x="79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133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187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295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349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403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/>
            <p:cNvSpPr/>
            <p:nvPr/>
          </p:nvSpPr>
          <p:spPr>
            <a:xfrm>
              <a:off x="511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565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619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727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835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2209726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4405265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68" name="矩形 67"/>
            <p:cNvSpPr/>
            <p:nvPr/>
          </p:nvSpPr>
          <p:spPr>
            <a:xfrm>
              <a:off x="6547992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7657667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</p:grpSp>
      <p:grpSp>
        <p:nvGrpSpPr>
          <p:cNvPr id="142" name="群組 141"/>
          <p:cNvGrpSpPr/>
          <p:nvPr/>
        </p:nvGrpSpPr>
        <p:grpSpPr>
          <a:xfrm>
            <a:off x="788108" y="5601101"/>
            <a:ext cx="7668000" cy="461665"/>
            <a:chOff x="798678" y="4374000"/>
            <a:chExt cx="7668000" cy="461665"/>
          </a:xfrm>
        </p:grpSpPr>
        <p:sp>
          <p:nvSpPr>
            <p:cNvPr id="143" name="橢圓 142"/>
            <p:cNvSpPr/>
            <p:nvPr/>
          </p:nvSpPr>
          <p:spPr>
            <a:xfrm>
              <a:off x="79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橢圓 143"/>
            <p:cNvSpPr/>
            <p:nvPr/>
          </p:nvSpPr>
          <p:spPr>
            <a:xfrm>
              <a:off x="133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5" name="橢圓 144"/>
            <p:cNvSpPr/>
            <p:nvPr/>
          </p:nvSpPr>
          <p:spPr>
            <a:xfrm>
              <a:off x="187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6" name="橢圓 145"/>
            <p:cNvSpPr/>
            <p:nvPr/>
          </p:nvSpPr>
          <p:spPr>
            <a:xfrm>
              <a:off x="295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7" name="橢圓 146"/>
            <p:cNvSpPr/>
            <p:nvPr/>
          </p:nvSpPr>
          <p:spPr>
            <a:xfrm>
              <a:off x="349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8" name="橢圓 147"/>
            <p:cNvSpPr/>
            <p:nvPr/>
          </p:nvSpPr>
          <p:spPr>
            <a:xfrm>
              <a:off x="403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9" name="橢圓 148"/>
            <p:cNvSpPr/>
            <p:nvPr/>
          </p:nvSpPr>
          <p:spPr>
            <a:xfrm>
              <a:off x="511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0" name="橢圓 149"/>
            <p:cNvSpPr/>
            <p:nvPr/>
          </p:nvSpPr>
          <p:spPr>
            <a:xfrm>
              <a:off x="565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1" name="橢圓 150"/>
            <p:cNvSpPr/>
            <p:nvPr/>
          </p:nvSpPr>
          <p:spPr>
            <a:xfrm>
              <a:off x="619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2" name="橢圓 151"/>
            <p:cNvSpPr/>
            <p:nvPr/>
          </p:nvSpPr>
          <p:spPr>
            <a:xfrm>
              <a:off x="727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3" name="橢圓 152"/>
            <p:cNvSpPr/>
            <p:nvPr/>
          </p:nvSpPr>
          <p:spPr>
            <a:xfrm>
              <a:off x="8358678" y="4653136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4" name="矩形 153"/>
            <p:cNvSpPr/>
            <p:nvPr/>
          </p:nvSpPr>
          <p:spPr>
            <a:xfrm>
              <a:off x="2209726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55" name="矩形 154"/>
            <p:cNvSpPr/>
            <p:nvPr/>
          </p:nvSpPr>
          <p:spPr>
            <a:xfrm>
              <a:off x="4405265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56" name="矩形 155"/>
            <p:cNvSpPr/>
            <p:nvPr/>
          </p:nvSpPr>
          <p:spPr>
            <a:xfrm>
              <a:off x="6547992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57" name="矩形 156"/>
            <p:cNvSpPr/>
            <p:nvPr/>
          </p:nvSpPr>
          <p:spPr>
            <a:xfrm>
              <a:off x="7657667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</p:grpSp>
      <p:grpSp>
        <p:nvGrpSpPr>
          <p:cNvPr id="158" name="群組 157"/>
          <p:cNvGrpSpPr/>
          <p:nvPr/>
        </p:nvGrpSpPr>
        <p:grpSpPr>
          <a:xfrm>
            <a:off x="643675" y="5868459"/>
            <a:ext cx="8048666" cy="593219"/>
            <a:chOff x="649442" y="3996000"/>
            <a:chExt cx="8048666" cy="59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矩形 158"/>
                <p:cNvSpPr/>
                <p:nvPr/>
              </p:nvSpPr>
              <p:spPr>
                <a:xfrm>
                  <a:off x="649442" y="4140000"/>
                  <a:ext cx="397993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59" name="矩形 1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42" y="4140000"/>
                  <a:ext cx="397993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矩形 159"/>
                <p:cNvSpPr/>
                <p:nvPr/>
              </p:nvSpPr>
              <p:spPr>
                <a:xfrm>
                  <a:off x="1191309" y="4140000"/>
                  <a:ext cx="3938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60" name="矩形 1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309" y="4140000"/>
                  <a:ext cx="393826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矩形 160"/>
                <p:cNvSpPr/>
                <p:nvPr/>
              </p:nvSpPr>
              <p:spPr>
                <a:xfrm>
                  <a:off x="1729225" y="4140000"/>
                  <a:ext cx="39799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61" name="矩形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225" y="4140000"/>
                  <a:ext cx="397994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矩形 161"/>
                <p:cNvSpPr/>
                <p:nvPr/>
              </p:nvSpPr>
              <p:spPr>
                <a:xfrm>
                  <a:off x="3212841" y="4140000"/>
                  <a:ext cx="660886" cy="425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62" name="矩形 1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41" y="4140000"/>
                  <a:ext cx="660886" cy="42550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矩形 162"/>
                <p:cNvSpPr/>
                <p:nvPr/>
              </p:nvSpPr>
              <p:spPr>
                <a:xfrm>
                  <a:off x="8118334" y="4140000"/>
                  <a:ext cx="579774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63" name="矩形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334" y="4140000"/>
                  <a:ext cx="579774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矩形 163"/>
                <p:cNvSpPr/>
                <p:nvPr/>
              </p:nvSpPr>
              <p:spPr>
                <a:xfrm>
                  <a:off x="7038334" y="4140000"/>
                  <a:ext cx="57496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64" name="矩形 1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8334" y="4140000"/>
                  <a:ext cx="574965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矩形 164"/>
                <p:cNvSpPr/>
                <p:nvPr/>
              </p:nvSpPr>
              <p:spPr>
                <a:xfrm>
                  <a:off x="3752840" y="4140000"/>
                  <a:ext cx="660886" cy="425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65" name="矩形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840" y="4140000"/>
                  <a:ext cx="660886" cy="42550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矩形 165"/>
                <p:cNvSpPr/>
                <p:nvPr/>
              </p:nvSpPr>
              <p:spPr>
                <a:xfrm>
                  <a:off x="2587882" y="4140000"/>
                  <a:ext cx="830804" cy="425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66" name="矩形 1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882" y="4140000"/>
                  <a:ext cx="830804" cy="42550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7" name="矩形 166"/>
            <p:cNvSpPr/>
            <p:nvPr/>
          </p:nvSpPr>
          <p:spPr>
            <a:xfrm>
              <a:off x="2136131" y="3996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68" name="矩形 167"/>
            <p:cNvSpPr/>
            <p:nvPr/>
          </p:nvSpPr>
          <p:spPr>
            <a:xfrm>
              <a:off x="4405266" y="3996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69" name="矩形 168"/>
            <p:cNvSpPr/>
            <p:nvPr/>
          </p:nvSpPr>
          <p:spPr>
            <a:xfrm>
              <a:off x="6516216" y="3996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70" name="矩形 169"/>
            <p:cNvSpPr/>
            <p:nvPr/>
          </p:nvSpPr>
          <p:spPr>
            <a:xfrm>
              <a:off x="7625891" y="3996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矩形 170"/>
                <p:cNvSpPr/>
                <p:nvPr/>
              </p:nvSpPr>
              <p:spPr>
                <a:xfrm>
                  <a:off x="5372841" y="4158780"/>
                  <a:ext cx="676467" cy="430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71" name="矩形 1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841" y="4158780"/>
                  <a:ext cx="676467" cy="43043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矩形 171"/>
                <p:cNvSpPr/>
                <p:nvPr/>
              </p:nvSpPr>
              <p:spPr>
                <a:xfrm>
                  <a:off x="5912840" y="4158780"/>
                  <a:ext cx="676467" cy="430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72" name="矩形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840" y="4158780"/>
                  <a:ext cx="676467" cy="43043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矩形 172"/>
                <p:cNvSpPr/>
                <p:nvPr/>
              </p:nvSpPr>
              <p:spPr>
                <a:xfrm>
                  <a:off x="4747882" y="4158780"/>
                  <a:ext cx="846386" cy="430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73" name="矩形 1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882" y="4158780"/>
                  <a:ext cx="846386" cy="43043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4" name="群組 173"/>
          <p:cNvGrpSpPr/>
          <p:nvPr/>
        </p:nvGrpSpPr>
        <p:grpSpPr>
          <a:xfrm>
            <a:off x="788630" y="4714847"/>
            <a:ext cx="7668000" cy="461665"/>
            <a:chOff x="798678" y="4374000"/>
            <a:chExt cx="7668000" cy="461665"/>
          </a:xfrm>
        </p:grpSpPr>
        <p:sp>
          <p:nvSpPr>
            <p:cNvPr id="175" name="橢圓 174"/>
            <p:cNvSpPr/>
            <p:nvPr/>
          </p:nvSpPr>
          <p:spPr>
            <a:xfrm>
              <a:off x="798678" y="465313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6" name="橢圓 175"/>
            <p:cNvSpPr/>
            <p:nvPr/>
          </p:nvSpPr>
          <p:spPr>
            <a:xfrm>
              <a:off x="1338678" y="465313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7" name="橢圓 176"/>
            <p:cNvSpPr/>
            <p:nvPr/>
          </p:nvSpPr>
          <p:spPr>
            <a:xfrm>
              <a:off x="1878678" y="465313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8" name="橢圓 177"/>
            <p:cNvSpPr/>
            <p:nvPr/>
          </p:nvSpPr>
          <p:spPr>
            <a:xfrm>
              <a:off x="2958678" y="465313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9" name="橢圓 178"/>
            <p:cNvSpPr/>
            <p:nvPr/>
          </p:nvSpPr>
          <p:spPr>
            <a:xfrm>
              <a:off x="3498678" y="4653136"/>
              <a:ext cx="108000" cy="108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0" name="橢圓 179"/>
            <p:cNvSpPr/>
            <p:nvPr/>
          </p:nvSpPr>
          <p:spPr>
            <a:xfrm>
              <a:off x="4038678" y="4653136"/>
              <a:ext cx="108000" cy="1080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1" name="橢圓 180"/>
            <p:cNvSpPr/>
            <p:nvPr/>
          </p:nvSpPr>
          <p:spPr>
            <a:xfrm>
              <a:off x="5118678" y="4653136"/>
              <a:ext cx="108000" cy="1080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2" name="橢圓 181"/>
            <p:cNvSpPr/>
            <p:nvPr/>
          </p:nvSpPr>
          <p:spPr>
            <a:xfrm>
              <a:off x="5658678" y="4653136"/>
              <a:ext cx="108000" cy="1080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3" name="橢圓 182"/>
            <p:cNvSpPr/>
            <p:nvPr/>
          </p:nvSpPr>
          <p:spPr>
            <a:xfrm>
              <a:off x="6198678" y="4653136"/>
              <a:ext cx="108000" cy="1080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4" name="橢圓 183"/>
            <p:cNvSpPr/>
            <p:nvPr/>
          </p:nvSpPr>
          <p:spPr>
            <a:xfrm>
              <a:off x="7278678" y="4653136"/>
              <a:ext cx="108000" cy="1080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5" name="橢圓 184"/>
            <p:cNvSpPr/>
            <p:nvPr/>
          </p:nvSpPr>
          <p:spPr>
            <a:xfrm>
              <a:off x="8358678" y="4653136"/>
              <a:ext cx="108000" cy="1080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6" name="矩形 185"/>
            <p:cNvSpPr/>
            <p:nvPr/>
          </p:nvSpPr>
          <p:spPr>
            <a:xfrm>
              <a:off x="2209726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4405265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6547992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>
                <a:solidFill>
                  <a:srgbClr val="92D050"/>
                </a:solidFill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7657667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>
                <a:solidFill>
                  <a:srgbClr val="92D05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矩形 189"/>
              <p:cNvSpPr/>
              <p:nvPr/>
            </p:nvSpPr>
            <p:spPr>
              <a:xfrm>
                <a:off x="240950" y="4842401"/>
                <a:ext cx="4891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0" name="矩形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50" y="4842401"/>
                <a:ext cx="489173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矩形 190"/>
              <p:cNvSpPr/>
              <p:nvPr/>
            </p:nvSpPr>
            <p:spPr>
              <a:xfrm>
                <a:off x="8449430" y="4840847"/>
                <a:ext cx="483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zh-TW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191" name="矩形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430" y="4840847"/>
                <a:ext cx="48385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矩形 192"/>
              <p:cNvSpPr/>
              <p:nvPr/>
            </p:nvSpPr>
            <p:spPr>
              <a:xfrm>
                <a:off x="8449430" y="5740847"/>
                <a:ext cx="483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altLang="zh-TW" i="1" smtClean="0">
                              <a:solidFill>
                                <a:srgbClr val="DB1DC4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DB1DC4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DB1DC4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DB1DC4"/>
                  </a:solidFill>
                </a:endParaRPr>
              </a:p>
            </p:txBody>
          </p:sp>
        </mc:Choice>
        <mc:Fallback xmlns="">
          <p:sp>
            <p:nvSpPr>
              <p:cNvPr id="193" name="矩形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430" y="5740847"/>
                <a:ext cx="483850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矩形 193"/>
              <p:cNvSpPr/>
              <p:nvPr/>
            </p:nvSpPr>
            <p:spPr>
              <a:xfrm>
                <a:off x="242848" y="5740847"/>
                <a:ext cx="485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4" name="矩形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48" y="5740847"/>
                <a:ext cx="485453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5" name="群組 194"/>
          <p:cNvGrpSpPr/>
          <p:nvPr/>
        </p:nvGrpSpPr>
        <p:grpSpPr>
          <a:xfrm>
            <a:off x="788630" y="5600447"/>
            <a:ext cx="7668000" cy="461665"/>
            <a:chOff x="798678" y="4374000"/>
            <a:chExt cx="7668000" cy="461665"/>
          </a:xfrm>
        </p:grpSpPr>
        <p:sp>
          <p:nvSpPr>
            <p:cNvPr id="196" name="橢圓 195"/>
            <p:cNvSpPr/>
            <p:nvPr/>
          </p:nvSpPr>
          <p:spPr>
            <a:xfrm>
              <a:off x="79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7" name="橢圓 196"/>
            <p:cNvSpPr/>
            <p:nvPr/>
          </p:nvSpPr>
          <p:spPr>
            <a:xfrm>
              <a:off x="133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8" name="橢圓 197"/>
            <p:cNvSpPr/>
            <p:nvPr/>
          </p:nvSpPr>
          <p:spPr>
            <a:xfrm>
              <a:off x="187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9" name="橢圓 198"/>
            <p:cNvSpPr/>
            <p:nvPr/>
          </p:nvSpPr>
          <p:spPr>
            <a:xfrm>
              <a:off x="295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0" name="橢圓 199"/>
            <p:cNvSpPr/>
            <p:nvPr/>
          </p:nvSpPr>
          <p:spPr>
            <a:xfrm>
              <a:off x="349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1" name="橢圓 200"/>
            <p:cNvSpPr/>
            <p:nvPr/>
          </p:nvSpPr>
          <p:spPr>
            <a:xfrm>
              <a:off x="403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2" name="橢圓 201"/>
            <p:cNvSpPr/>
            <p:nvPr/>
          </p:nvSpPr>
          <p:spPr>
            <a:xfrm>
              <a:off x="511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lt1"/>
                </a:solidFill>
              </a:endParaRPr>
            </a:p>
          </p:txBody>
        </p:sp>
        <p:sp>
          <p:nvSpPr>
            <p:cNvPr id="203" name="橢圓 202"/>
            <p:cNvSpPr/>
            <p:nvPr/>
          </p:nvSpPr>
          <p:spPr>
            <a:xfrm>
              <a:off x="565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4" name="橢圓 203"/>
            <p:cNvSpPr/>
            <p:nvPr/>
          </p:nvSpPr>
          <p:spPr>
            <a:xfrm>
              <a:off x="619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5" name="橢圓 204"/>
            <p:cNvSpPr/>
            <p:nvPr/>
          </p:nvSpPr>
          <p:spPr>
            <a:xfrm>
              <a:off x="7278678" y="4653136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6" name="橢圓 205"/>
            <p:cNvSpPr/>
            <p:nvPr/>
          </p:nvSpPr>
          <p:spPr>
            <a:xfrm>
              <a:off x="8358678" y="4653136"/>
              <a:ext cx="108000" cy="108000"/>
            </a:xfrm>
            <a:prstGeom prst="ellipse">
              <a:avLst/>
            </a:prstGeom>
            <a:solidFill>
              <a:srgbClr val="DB1D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7" name="矩形 206"/>
            <p:cNvSpPr/>
            <p:nvPr/>
          </p:nvSpPr>
          <p:spPr>
            <a:xfrm>
              <a:off x="2209726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08" name="矩形 207"/>
            <p:cNvSpPr/>
            <p:nvPr/>
          </p:nvSpPr>
          <p:spPr>
            <a:xfrm>
              <a:off x="4405265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09" name="矩形 208"/>
            <p:cNvSpPr/>
            <p:nvPr/>
          </p:nvSpPr>
          <p:spPr>
            <a:xfrm>
              <a:off x="6547992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210" name="矩形 209"/>
            <p:cNvSpPr/>
            <p:nvPr/>
          </p:nvSpPr>
          <p:spPr>
            <a:xfrm>
              <a:off x="7657667" y="4374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solidFill>
                    <a:srgbClr val="DB1DC4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>
                <a:solidFill>
                  <a:srgbClr val="DB1DC4"/>
                </a:solidFill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638868" y="4367020"/>
            <a:ext cx="8057579" cy="593219"/>
            <a:chOff x="649442" y="3996000"/>
            <a:chExt cx="8057579" cy="59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矩形 91"/>
                <p:cNvSpPr/>
                <p:nvPr/>
              </p:nvSpPr>
              <p:spPr>
                <a:xfrm>
                  <a:off x="649442" y="4140000"/>
                  <a:ext cx="40690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92" name="矩形 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442" y="4140000"/>
                  <a:ext cx="406906" cy="307777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矩形 92"/>
                <p:cNvSpPr/>
                <p:nvPr/>
              </p:nvSpPr>
              <p:spPr>
                <a:xfrm>
                  <a:off x="1191309" y="4140000"/>
                  <a:ext cx="40273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93" name="矩形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1309" y="4140000"/>
                  <a:ext cx="402738" cy="307777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矩形 93"/>
                <p:cNvSpPr/>
                <p:nvPr/>
              </p:nvSpPr>
              <p:spPr>
                <a:xfrm>
                  <a:off x="1729225" y="4140000"/>
                  <a:ext cx="40690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94" name="矩形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9225" y="4140000"/>
                  <a:ext cx="406906" cy="307777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矩形 94"/>
                <p:cNvSpPr/>
                <p:nvPr/>
              </p:nvSpPr>
              <p:spPr>
                <a:xfrm>
                  <a:off x="3212841" y="4140000"/>
                  <a:ext cx="664093" cy="425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95" name="矩形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41" y="4140000"/>
                  <a:ext cx="664093" cy="42550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矩形 95"/>
                <p:cNvSpPr/>
                <p:nvPr/>
              </p:nvSpPr>
              <p:spPr>
                <a:xfrm>
                  <a:off x="8118334" y="4140000"/>
                  <a:ext cx="588687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96" name="矩形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334" y="4140000"/>
                  <a:ext cx="588687" cy="307777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矩形 96"/>
                <p:cNvSpPr/>
                <p:nvPr/>
              </p:nvSpPr>
              <p:spPr>
                <a:xfrm>
                  <a:off x="7038334" y="4140000"/>
                  <a:ext cx="58387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97" name="矩形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8334" y="4140000"/>
                  <a:ext cx="583878" cy="307777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矩形 97"/>
                <p:cNvSpPr/>
                <p:nvPr/>
              </p:nvSpPr>
              <p:spPr>
                <a:xfrm>
                  <a:off x="3752840" y="4140000"/>
                  <a:ext cx="664093" cy="425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98" name="矩形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840" y="4140000"/>
                  <a:ext cx="664093" cy="42550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矩形 98"/>
                <p:cNvSpPr/>
                <p:nvPr/>
              </p:nvSpPr>
              <p:spPr>
                <a:xfrm>
                  <a:off x="2587882" y="4140000"/>
                  <a:ext cx="834011" cy="425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  <m:r>
                                      <a:rPr lang="en-US" altLang="zh-TW" sz="1400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99" name="矩形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882" y="4140000"/>
                  <a:ext cx="834011" cy="425501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矩形 99"/>
            <p:cNvSpPr/>
            <p:nvPr/>
          </p:nvSpPr>
          <p:spPr>
            <a:xfrm>
              <a:off x="2136131" y="3996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4405266" y="3996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6516216" y="3996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7625891" y="3996000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zh-TW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…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矩形 103"/>
                <p:cNvSpPr/>
                <p:nvPr/>
              </p:nvSpPr>
              <p:spPr>
                <a:xfrm>
                  <a:off x="5372841" y="4158780"/>
                  <a:ext cx="679673" cy="430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04" name="矩形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2841" y="4158780"/>
                  <a:ext cx="679673" cy="430439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矩形 104"/>
                <p:cNvSpPr/>
                <p:nvPr/>
              </p:nvSpPr>
              <p:spPr>
                <a:xfrm>
                  <a:off x="5912840" y="4158780"/>
                  <a:ext cx="679673" cy="430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d>
                              <m:dPr>
                                <m:begChr m:val="⌈"/>
                                <m:endChr m:val="⌉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05" name="矩形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840" y="4158780"/>
                  <a:ext cx="679673" cy="430439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矩形 105"/>
                <p:cNvSpPr/>
                <p:nvPr/>
              </p:nvSpPr>
              <p:spPr>
                <a:xfrm>
                  <a:off x="4747882" y="4158780"/>
                  <a:ext cx="849592" cy="430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altLang="zh-TW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1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altLang="zh-TW" sz="14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06" name="矩形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7882" y="4158780"/>
                  <a:ext cx="849592" cy="430439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矩形 2"/>
          <p:cNvSpPr/>
          <p:nvPr/>
        </p:nvSpPr>
        <p:spPr>
          <a:xfrm>
            <a:off x="551368" y="4118506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H </a:t>
            </a:r>
            <a:r>
              <a:rPr lang="en-US" altLang="zh-TW" dirty="0" smtClean="0"/>
              <a:t>=</a:t>
            </a:r>
            <a:r>
              <a:rPr lang="el-GR" altLang="zh-TW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λ</a:t>
            </a:r>
            <a:r>
              <a:rPr lang="nn-NO" altLang="zh-TW" dirty="0"/>
              <a:t>K</a:t>
            </a:r>
            <a:r>
              <a:rPr lang="nn-NO" altLang="zh-TW" sz="1100" i="1" dirty="0"/>
              <a:t>n,n</a:t>
            </a:r>
            <a:r>
              <a:rPr lang="en-US" altLang="zh-TW" i="1" dirty="0" smtClean="0"/>
              <a:t> - </a:t>
            </a:r>
            <a:r>
              <a:rPr lang="en-US" altLang="zh-TW" dirty="0" smtClean="0"/>
              <a:t>E(P</a:t>
            </a:r>
            <a:r>
              <a:rPr lang="en-US" altLang="zh-TW" dirty="0"/>
              <a:t>) + </a:t>
            </a:r>
            <a:r>
              <a:rPr lang="en-US" altLang="zh-TW" dirty="0" smtClean="0"/>
              <a:t>E(P</a:t>
            </a:r>
            <a:r>
              <a:rPr lang="en-US" altLang="zh-TW" i="1" dirty="0" smtClean="0"/>
              <a:t>’</a:t>
            </a:r>
            <a:r>
              <a:rPr lang="en-US" altLang="zh-TW" dirty="0" smtClean="0"/>
              <a:t>).</a:t>
            </a:r>
            <a:endParaRPr lang="zh-TW" altLang="en-US" dirty="0"/>
          </a:p>
        </p:txBody>
      </p:sp>
      <p:sp>
        <p:nvSpPr>
          <p:cNvPr id="70" name="矩形 69"/>
          <p:cNvSpPr/>
          <p:nvPr/>
        </p:nvSpPr>
        <p:spPr>
          <a:xfrm>
            <a:off x="317743" y="5166044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C000"/>
                </a:solidFill>
              </a:rPr>
              <a:t>P</a:t>
            </a:r>
            <a:endParaRPr lang="zh-TW" altLang="en-US" dirty="0">
              <a:solidFill>
                <a:srgbClr val="FFC000"/>
              </a:solidFill>
            </a:endParaRPr>
          </a:p>
        </p:txBody>
      </p:sp>
      <p:grpSp>
        <p:nvGrpSpPr>
          <p:cNvPr id="114" name="群組 113"/>
          <p:cNvGrpSpPr/>
          <p:nvPr/>
        </p:nvGrpSpPr>
        <p:grpSpPr>
          <a:xfrm>
            <a:off x="842103" y="5101983"/>
            <a:ext cx="4860000" cy="778254"/>
            <a:chOff x="869432" y="5179539"/>
            <a:chExt cx="4860000" cy="778254"/>
          </a:xfrm>
        </p:grpSpPr>
        <p:cxnSp>
          <p:nvCxnSpPr>
            <p:cNvPr id="7" name="直線接點 6"/>
            <p:cNvCxnSpPr>
              <a:stCxn id="2" idx="4"/>
              <a:endCxn id="143" idx="0"/>
            </p:cNvCxnSpPr>
            <p:nvPr/>
          </p:nvCxnSpPr>
          <p:spPr>
            <a:xfrm>
              <a:off x="869432" y="5179539"/>
              <a:ext cx="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44" idx="0"/>
              <a:endCxn id="14" idx="4"/>
            </p:cNvCxnSpPr>
            <p:nvPr/>
          </p:nvCxnSpPr>
          <p:spPr>
            <a:xfrm flipV="1">
              <a:off x="1409432" y="5179539"/>
              <a:ext cx="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145" idx="0"/>
              <a:endCxn id="15" idx="4"/>
            </p:cNvCxnSpPr>
            <p:nvPr/>
          </p:nvCxnSpPr>
          <p:spPr>
            <a:xfrm flipV="1">
              <a:off x="1949432" y="5179539"/>
              <a:ext cx="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stCxn id="16" idx="4"/>
              <a:endCxn id="146" idx="0"/>
            </p:cNvCxnSpPr>
            <p:nvPr/>
          </p:nvCxnSpPr>
          <p:spPr>
            <a:xfrm>
              <a:off x="3029432" y="5179539"/>
              <a:ext cx="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stCxn id="147" idx="0"/>
              <a:endCxn id="17" idx="4"/>
            </p:cNvCxnSpPr>
            <p:nvPr/>
          </p:nvCxnSpPr>
          <p:spPr>
            <a:xfrm flipV="1">
              <a:off x="3569432" y="5179539"/>
              <a:ext cx="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>
              <a:stCxn id="148" idx="0"/>
              <a:endCxn id="18" idx="4"/>
            </p:cNvCxnSpPr>
            <p:nvPr/>
          </p:nvCxnSpPr>
          <p:spPr>
            <a:xfrm flipV="1">
              <a:off x="4109432" y="5179539"/>
              <a:ext cx="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接點 79"/>
            <p:cNvCxnSpPr>
              <a:stCxn id="149" idx="0"/>
              <a:endCxn id="19" idx="4"/>
            </p:cNvCxnSpPr>
            <p:nvPr/>
          </p:nvCxnSpPr>
          <p:spPr>
            <a:xfrm flipV="1">
              <a:off x="5189432" y="5179539"/>
              <a:ext cx="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2" idx="4"/>
              <a:endCxn id="144" idx="0"/>
            </p:cNvCxnSpPr>
            <p:nvPr/>
          </p:nvCxnSpPr>
          <p:spPr>
            <a:xfrm>
              <a:off x="869432" y="5179539"/>
              <a:ext cx="54000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接點 87"/>
            <p:cNvCxnSpPr>
              <a:stCxn id="148" idx="0"/>
              <a:endCxn id="17" idx="4"/>
            </p:cNvCxnSpPr>
            <p:nvPr/>
          </p:nvCxnSpPr>
          <p:spPr>
            <a:xfrm flipH="1" flipV="1">
              <a:off x="3569432" y="5179539"/>
              <a:ext cx="54000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>
              <a:stCxn id="145" idx="0"/>
              <a:endCxn id="14" idx="4"/>
            </p:cNvCxnSpPr>
            <p:nvPr/>
          </p:nvCxnSpPr>
          <p:spPr>
            <a:xfrm flipH="1" flipV="1">
              <a:off x="1409432" y="5179539"/>
              <a:ext cx="54000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接點 107"/>
            <p:cNvCxnSpPr>
              <a:stCxn id="150" idx="0"/>
              <a:endCxn id="19" idx="4"/>
            </p:cNvCxnSpPr>
            <p:nvPr/>
          </p:nvCxnSpPr>
          <p:spPr>
            <a:xfrm flipH="1" flipV="1">
              <a:off x="5189432" y="5179539"/>
              <a:ext cx="54000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接點 109"/>
            <p:cNvCxnSpPr>
              <a:stCxn id="16" idx="4"/>
              <a:endCxn id="147" idx="0"/>
            </p:cNvCxnSpPr>
            <p:nvPr/>
          </p:nvCxnSpPr>
          <p:spPr>
            <a:xfrm>
              <a:off x="3029432" y="5179539"/>
              <a:ext cx="54000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接點 111"/>
            <p:cNvCxnSpPr>
              <a:stCxn id="20" idx="4"/>
              <a:endCxn id="150" idx="0"/>
            </p:cNvCxnSpPr>
            <p:nvPr/>
          </p:nvCxnSpPr>
          <p:spPr>
            <a:xfrm>
              <a:off x="5729432" y="5179539"/>
              <a:ext cx="0" cy="77825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群組 112"/>
          <p:cNvGrpSpPr/>
          <p:nvPr/>
        </p:nvGrpSpPr>
        <p:grpSpPr>
          <a:xfrm>
            <a:off x="3542103" y="5101983"/>
            <a:ext cx="2160000" cy="778254"/>
            <a:chOff x="3705078" y="4913536"/>
            <a:chExt cx="2160000" cy="778254"/>
          </a:xfrm>
        </p:grpSpPr>
        <p:cxnSp>
          <p:nvCxnSpPr>
            <p:cNvPr id="192" name="直線接點 191"/>
            <p:cNvCxnSpPr/>
            <p:nvPr/>
          </p:nvCxnSpPr>
          <p:spPr>
            <a:xfrm flipV="1">
              <a:off x="4245078" y="4913536"/>
              <a:ext cx="0" cy="77825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接點 210"/>
            <p:cNvCxnSpPr/>
            <p:nvPr/>
          </p:nvCxnSpPr>
          <p:spPr>
            <a:xfrm flipV="1">
              <a:off x="5325078" y="4913536"/>
              <a:ext cx="0" cy="77825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接點 211"/>
            <p:cNvCxnSpPr/>
            <p:nvPr/>
          </p:nvCxnSpPr>
          <p:spPr>
            <a:xfrm flipH="1" flipV="1">
              <a:off x="3705078" y="4913536"/>
              <a:ext cx="540000" cy="77825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接點 212"/>
            <p:cNvCxnSpPr/>
            <p:nvPr/>
          </p:nvCxnSpPr>
          <p:spPr>
            <a:xfrm flipH="1" flipV="1">
              <a:off x="5325078" y="4913536"/>
              <a:ext cx="540000" cy="77825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接點 213"/>
            <p:cNvCxnSpPr/>
            <p:nvPr/>
          </p:nvCxnSpPr>
          <p:spPr>
            <a:xfrm>
              <a:off x="5865078" y="4913536"/>
              <a:ext cx="0" cy="77825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矩形 214"/>
          <p:cNvSpPr/>
          <p:nvPr/>
        </p:nvSpPr>
        <p:spPr>
          <a:xfrm>
            <a:off x="322756" y="541578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7030A0"/>
                </a:solidFill>
              </a:rPr>
              <a:t>P’ 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16" name="圓角化對角線角落矩形 215"/>
          <p:cNvSpPr/>
          <p:nvPr/>
        </p:nvSpPr>
        <p:spPr>
          <a:xfrm>
            <a:off x="524914" y="182313"/>
            <a:ext cx="1585632" cy="5400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C</a:t>
            </a:r>
            <a:r>
              <a:rPr lang="en-US" altLang="zh-TW" sz="2400" dirty="0" smtClean="0"/>
              <a:t>overing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359780" y="318406"/>
                <a:ext cx="12690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/>
                  <a:t>Let </a:t>
                </a:r>
                <a:r>
                  <a:rPr lang="en-US" altLang="zh-TW" i="1" dirty="0"/>
                  <a:t>s </a:t>
                </a:r>
                <a:r>
                  <a:rPr lang="en-US" altLang="zh-TW" dirty="0"/>
                  <a:t>=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𝜆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.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80" y="318406"/>
                <a:ext cx="1269065" cy="369332"/>
              </a:xfrm>
              <a:prstGeom prst="rect">
                <a:avLst/>
              </a:prstGeom>
              <a:blipFill rotWithShape="1">
                <a:blip r:embed="rId31"/>
                <a:stretch>
                  <a:fillRect l="-3846" t="-9836" r="-3365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矩形 131"/>
              <p:cNvSpPr/>
              <p:nvPr/>
            </p:nvSpPr>
            <p:spPr>
              <a:xfrm>
                <a:off x="3673158" y="209515"/>
                <a:ext cx="3699346" cy="539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/>
                  <a:t>Claim. </a:t>
                </a:r>
                <a:r>
                  <a:rPr lang="el-GR" altLang="zh-TW" dirty="0"/>
                  <a:t>λ</a:t>
                </a:r>
                <a:r>
                  <a:rPr lang="nn-NO" altLang="zh-TW" dirty="0"/>
                  <a:t>K</a:t>
                </a:r>
                <a:r>
                  <a:rPr lang="nn-NO" altLang="zh-TW" sz="1050" i="1" dirty="0"/>
                  <a:t>n</a:t>
                </a:r>
                <a:r>
                  <a:rPr lang="nn-NO" altLang="zh-TW" sz="1050" dirty="0"/>
                  <a:t>,</a:t>
                </a:r>
                <a:r>
                  <a:rPr lang="nn-NO" altLang="zh-TW" sz="1050" i="1" dirty="0"/>
                  <a:t>n</a:t>
                </a:r>
                <a:r>
                  <a:rPr lang="en-US" altLang="zh-TW" dirty="0"/>
                  <a:t>+E(P</a:t>
                </a:r>
                <a:r>
                  <a:rPr lang="en-US" altLang="zh-TW" sz="1100" i="1" dirty="0"/>
                  <a:t>k</a:t>
                </a:r>
                <a:r>
                  <a:rPr lang="en-US" altLang="zh-TW" sz="1100" dirty="0"/>
                  <a:t>-</a:t>
                </a:r>
                <a:r>
                  <a:rPr lang="en-US" altLang="zh-TW" sz="1100" i="1" dirty="0"/>
                  <a:t>s</a:t>
                </a:r>
                <a:r>
                  <a:rPr lang="en-US" altLang="zh-TW" sz="1100" dirty="0"/>
                  <a:t>+1</a:t>
                </a:r>
                <a:r>
                  <a:rPr lang="en-US" altLang="zh-TW" dirty="0"/>
                  <a:t>)=P</a:t>
                </a:r>
                <a:r>
                  <a:rPr lang="en-US" altLang="zh-TW" sz="1050" i="1" dirty="0"/>
                  <a:t>k</a:t>
                </a:r>
                <a:r>
                  <a:rPr lang="en-US" altLang="zh-TW" sz="1050" dirty="0"/>
                  <a:t>+1</a:t>
                </a:r>
                <a14:m>
                  <m:oMath xmlns:m="http://schemas.openxmlformats.org/officeDocument/2006/math">
                    <m:r>
                      <a:rPr lang="zh-TW" altLang="en-US">
                        <a:latin typeface="Cambria Math"/>
                      </a:rPr>
                      <m:t>∪</m:t>
                    </m:r>
                    <m:d>
                      <m:dPr>
                        <m:begChr m:val="⌊"/>
                        <m:endChr m:val="⌋"/>
                        <m:ctrlPr>
                          <a:rPr lang="en-US" altLang="zh-TW" i="1" dirty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dirty="0">
                                <a:latin typeface="Cambria Math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altLang="zh-TW" i="1" dirty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TW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dirty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altLang="zh-TW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/>
                  <a:t>S</a:t>
                </a:r>
                <a:r>
                  <a:rPr lang="en-US" altLang="zh-TW" sz="1050" i="1" dirty="0"/>
                  <a:t>k</a:t>
                </a:r>
                <a:r>
                  <a:rPr lang="en-US" altLang="zh-TW" dirty="0"/>
                  <a:t>.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32" name="矩形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158" y="209515"/>
                <a:ext cx="3699346" cy="539700"/>
              </a:xfrm>
              <a:prstGeom prst="rect">
                <a:avLst/>
              </a:prstGeom>
              <a:blipFill rotWithShape="1">
                <a:blip r:embed="rId32"/>
                <a:stretch>
                  <a:fillRect l="-1485" b="-33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矩形 132"/>
          <p:cNvSpPr/>
          <p:nvPr/>
        </p:nvSpPr>
        <p:spPr>
          <a:xfrm>
            <a:off x="3979336" y="4103117"/>
            <a:ext cx="1064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 smtClean="0">
                <a:solidFill>
                  <a:srgbClr val="FFFF00"/>
                </a:solidFill>
              </a:rPr>
              <a:t>k </a:t>
            </a:r>
            <a:r>
              <a:rPr lang="en-US" altLang="zh-TW" sz="2000" dirty="0" smtClean="0">
                <a:solidFill>
                  <a:srgbClr val="FFFF00"/>
                </a:solidFill>
              </a:rPr>
              <a:t>is odd.</a:t>
            </a:r>
            <a:endParaRPr lang="zh-TW" altLang="en-US" sz="2000" dirty="0">
              <a:solidFill>
                <a:srgbClr val="FFFF00"/>
              </a:solidFill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5772462" y="4087724"/>
            <a:ext cx="1064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 smtClean="0">
                <a:solidFill>
                  <a:srgbClr val="7030A0"/>
                </a:solidFill>
              </a:rPr>
              <a:t>s </a:t>
            </a:r>
            <a:r>
              <a:rPr lang="en-US" altLang="zh-TW" sz="2000" dirty="0" smtClean="0">
                <a:solidFill>
                  <a:srgbClr val="7030A0"/>
                </a:solidFill>
              </a:rPr>
              <a:t>is odd.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90" grpId="0"/>
      <p:bldP spid="191" grpId="0"/>
      <p:bldP spid="193" grpId="0"/>
      <p:bldP spid="194" grpId="0"/>
      <p:bldP spid="3" grpId="0"/>
      <p:bldP spid="70" grpId="1"/>
      <p:bldP spid="215" grpId="0"/>
      <p:bldP spid="6" grpId="0"/>
      <p:bldP spid="132" grpId="0"/>
      <p:bldP spid="133" grpId="1"/>
      <p:bldP spid="1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47</a:t>
            </a:fld>
            <a:endParaRPr lang="zh-TW" altLang="en-US" dirty="0"/>
          </a:p>
        </p:txBody>
      </p:sp>
      <p:grpSp>
        <p:nvGrpSpPr>
          <p:cNvPr id="239" name="群組 238"/>
          <p:cNvGrpSpPr/>
          <p:nvPr/>
        </p:nvGrpSpPr>
        <p:grpSpPr>
          <a:xfrm>
            <a:off x="1258552" y="2363275"/>
            <a:ext cx="5906161" cy="1992043"/>
            <a:chOff x="627411" y="1052736"/>
            <a:chExt cx="5906161" cy="1992043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759494" y="1196752"/>
              <a:ext cx="1580258" cy="40372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1600" dirty="0"/>
                <a:t>Proposition 3.1.</a:t>
              </a:r>
              <a:endParaRPr lang="en-US" altLang="zh-TW" sz="16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759493" y="1600473"/>
                  <a:ext cx="5774079" cy="144430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1400" i="1" dirty="0" smtClean="0"/>
                    <a:t>For </a:t>
                  </a:r>
                  <a:r>
                    <a:rPr lang="en-US" altLang="zh-TW" sz="1400" i="1" dirty="0"/>
                    <a:t>a positive integer k, a </a:t>
                  </a:r>
                  <a:r>
                    <a:rPr lang="en-US" altLang="zh-TW" sz="1400" i="1" dirty="0" err="1"/>
                    <a:t>multigraph</a:t>
                  </a:r>
                  <a:r>
                    <a:rPr lang="en-US" altLang="zh-TW" sz="1400" i="1" dirty="0"/>
                    <a:t> H has an </a:t>
                  </a:r>
                  <a:r>
                    <a:rPr lang="en-US" altLang="zh-TW" sz="1400" i="1" dirty="0" err="1" smtClean="0"/>
                    <a:t>S</a:t>
                  </a:r>
                  <a:r>
                    <a:rPr lang="en-US" altLang="zh-TW" sz="1000" i="1" dirty="0" err="1"/>
                    <a:t>k</a:t>
                  </a:r>
                  <a:r>
                    <a:rPr lang="en-US" altLang="zh-TW" sz="1400" i="1" dirty="0" smtClean="0"/>
                    <a:t>-decomposition </a:t>
                  </a:r>
                  <a:r>
                    <a:rPr lang="en-US" altLang="zh-TW" sz="1400" i="1" dirty="0"/>
                    <a:t>with central function c if and only if </a:t>
                  </a:r>
                  <a:r>
                    <a:rPr lang="en-US" altLang="zh-TW" sz="1400" i="1" dirty="0" smtClean="0"/>
                    <a:t> let </a:t>
                  </a:r>
                  <a:r>
                    <a:rPr lang="en-US" altLang="zh-TW" sz="1400" i="1" dirty="0"/>
                    <a:t>c : V → N</a:t>
                  </a:r>
                  <a14:m>
                    <m:oMath xmlns:m="http://schemas.openxmlformats.org/officeDocument/2006/math">
                      <m:r>
                        <a:rPr lang="zh-TW" altLang="en-US" sz="1400" i="1">
                          <a:latin typeface="Cambria Math"/>
                        </a:rPr>
                        <m:t>∪</m:t>
                      </m:r>
                    </m:oMath>
                  </a14:m>
                  <a:r>
                    <a:rPr lang="en-US" altLang="zh-TW" sz="1400" dirty="0"/>
                    <a:t>{0}</a:t>
                  </a:r>
                  <a:r>
                    <a:rPr lang="en-US" altLang="zh-TW" sz="1400" i="1" dirty="0"/>
                    <a:t>.</a:t>
                  </a:r>
                </a:p>
                <a:p>
                  <a:r>
                    <a:rPr lang="en-US" altLang="zh-TW" sz="1400" dirty="0"/>
                    <a:t>(</a:t>
                  </a:r>
                  <a:r>
                    <a:rPr lang="en-US" altLang="zh-TW" sz="1400" dirty="0" err="1"/>
                    <a:t>i</a:t>
                  </a:r>
                  <a:r>
                    <a:rPr lang="en-US" altLang="zh-TW" sz="1400" dirty="0"/>
                    <a:t>) </a:t>
                  </a:r>
                  <a14:m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𝑘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TW" sz="1400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zh-TW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  <m:r>
                            <a:rPr lang="en-US" altLang="zh-TW" sz="1400" b="0" i="1" smtClean="0">
                              <a:latin typeface="Cambria Math"/>
                            </a:rPr>
                            <m:t>=|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)|</m:t>
                          </m:r>
                        </m:e>
                      </m:nary>
                    </m:oMath>
                  </a14:m>
                  <a:r>
                    <a:rPr lang="en-US" altLang="zh-TW" sz="1400" i="1" dirty="0" smtClean="0"/>
                    <a:t>;</a:t>
                  </a:r>
                  <a:endParaRPr lang="en-US" altLang="zh-TW" sz="1400" i="1" dirty="0"/>
                </a:p>
                <a:p>
                  <a:r>
                    <a:rPr lang="es-ES" altLang="zh-TW" sz="1400" dirty="0"/>
                    <a:t>(ii) </a:t>
                  </a:r>
                  <a:r>
                    <a:rPr lang="es-ES" altLang="zh-TW" sz="1400" i="1" dirty="0"/>
                    <a:t>for all </a:t>
                  </a:r>
                  <a14:m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𝑣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zh-TW" altLang="en-US" sz="1400" b="0" i="1" smtClean="0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𝑥𝑦</m:t>
                          </m:r>
                        </m:e>
                      </m:d>
                      <m:r>
                        <a:rPr lang="en-US" altLang="zh-TW" sz="1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altLang="zh-TW" sz="1400" dirty="0" smtClean="0"/>
                    <a:t>;</a:t>
                  </a:r>
                </a:p>
                <a:p>
                  <a:r>
                    <a:rPr lang="en-US" altLang="zh-TW" sz="1400" dirty="0"/>
                    <a:t>(iii) </a:t>
                  </a:r>
                  <a:r>
                    <a:rPr lang="en-US" altLang="zh-TW" sz="1400" i="1" dirty="0"/>
                    <a:t>for all </a:t>
                  </a:r>
                  <a14:m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𝑆</m:t>
                      </m:r>
                      <m:r>
                        <m:rPr>
                          <m:nor/>
                        </m:rPr>
                        <a:rPr lang="en-US" altLang="zh-TW" sz="1400" b="0" smtClean="0">
                          <a:latin typeface="Cambria Math"/>
                          <a:ea typeface="Cambria Math"/>
                        </a:rPr>
                        <m:t>⊆</m:t>
                      </m:r>
                      <m:r>
                        <m:rPr>
                          <m:nor/>
                        </m:rPr>
                        <a:rPr lang="en-US" altLang="zh-TW" sz="1400" b="0" i="0" smtClean="0">
                          <a:latin typeface="Cambria Math"/>
                          <a:ea typeface="Cambria Math"/>
                        </a:rPr>
                        <m:t>V</m:t>
                      </m:r>
                      <m:r>
                        <m:rPr>
                          <m:nor/>
                        </m:rPr>
                        <a:rPr lang="en-US" altLang="zh-TW" sz="1400" b="0" i="0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nor/>
                        </m:rPr>
                        <a:rPr lang="en-US" altLang="zh-TW" sz="1400" b="0" i="0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m:rPr>
                          <m:nor/>
                        </m:rPr>
                        <a:rPr lang="en-US" altLang="zh-TW" sz="14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a14:m>
                  <a:r>
                    <a:rPr lang="en-US" altLang="zh-TW" sz="1400" i="1" dirty="0" smtClean="0"/>
                    <a:t>, </a:t>
                  </a:r>
                  <a14:m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𝑘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400" i="1">
                              <a:latin typeface="Cambria Math"/>
                            </a:rPr>
                            <m:t>𝑣</m:t>
                          </m:r>
                          <m:r>
                            <a:rPr lang="en-US" altLang="zh-TW" sz="1400" i="1" smtClean="0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altLang="zh-TW" sz="1400" i="1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zh-TW" sz="1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i="1">
                                  <a:latin typeface="Cambria Math"/>
                                </a:rPr>
                                <m:t>𝑣</m:t>
                              </m:r>
                            </m:e>
                          </m:d>
                        </m:e>
                      </m:nary>
                      <m:r>
                        <a:rPr lang="en-US" altLang="zh-TW" sz="14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zh-TW" altLang="en-US" sz="1400" i="1" smtClean="0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  <m:r>
                        <a:rPr lang="en-US" altLang="zh-TW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zh-TW" altLang="en-US" sz="14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m:rPr>
                              <m:brk m:alnAt="7"/>
                            </m:r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zh-TW" altLang="en-US" sz="1400" b="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  <m:t>𝐻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\</m:t>
                          </m:r>
                          <m:r>
                            <m:rPr>
                              <m:sty m:val="p"/>
                            </m:rP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S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altLang="zh-TW" sz="1400" b="0" i="0" smtClean="0">
                              <a:latin typeface="Cambria Math"/>
                              <a:ea typeface="Cambria Math"/>
                            </a:rPr>
                            <m:t>min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⁡{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zh-TW" altLang="en-US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𝑥𝑦</m:t>
                          </m:r>
                          <m:r>
                            <a:rPr lang="en-US" altLang="zh-TW" sz="1400" b="0" i="1" smtClean="0">
                              <a:latin typeface="Cambria Math"/>
                              <a:ea typeface="Cambria Math"/>
                            </a:rPr>
                            <m:t>)}</m:t>
                          </m:r>
                        </m:e>
                      </m:nary>
                    </m:oMath>
                  </a14:m>
                  <a:r>
                    <a:rPr lang="en-US" altLang="zh-TW" sz="1400" i="1" dirty="0" smtClean="0"/>
                    <a:t>.</a:t>
                  </a:r>
                  <a:endParaRPr lang="en-US" altLang="zh-TW" sz="1400" i="1" dirty="0"/>
                </a:p>
                <a:p>
                  <a:r>
                    <a:rPr lang="en-US" altLang="zh-TW" sz="1400" i="1" dirty="0"/>
                    <a:t>w</a:t>
                  </a:r>
                  <a:r>
                    <a:rPr lang="en-US" altLang="zh-TW" sz="1400" i="1" dirty="0" smtClean="0"/>
                    <a:t>here </a:t>
                  </a:r>
                  <a14:m>
                    <m:oMath xmlns:m="http://schemas.openxmlformats.org/officeDocument/2006/math">
                      <m:r>
                        <a:rPr lang="zh-TW" altLang="en-US" sz="1400" i="1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altLang="zh-TW" sz="1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4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altLang="zh-TW" sz="1400" dirty="0"/>
                    <a:t> </a:t>
                  </a:r>
                  <a:r>
                    <a:rPr lang="en-US" altLang="zh-TW" sz="1400" i="1" dirty="0"/>
                    <a:t>denotes the number of edges of H with both ends in S.</a:t>
                  </a:r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493" y="1600473"/>
                  <a:ext cx="5774079" cy="144430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11" t="-847" b="-173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圓角矩形 6"/>
            <p:cNvSpPr/>
            <p:nvPr/>
          </p:nvSpPr>
          <p:spPr>
            <a:xfrm>
              <a:off x="627411" y="1052736"/>
              <a:ext cx="5692344" cy="1992043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1222439" y="1849927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Claim.</a:t>
            </a:r>
            <a:r>
              <a:rPr lang="en-US" altLang="zh-TW" i="1" dirty="0" smtClean="0"/>
              <a:t>  </a:t>
            </a:r>
            <a:r>
              <a:rPr lang="en-US" altLang="zh-TW" dirty="0" err="1" smtClean="0"/>
              <a:t>S</a:t>
            </a:r>
            <a:r>
              <a:rPr lang="en-US" altLang="zh-TW" sz="1000" dirty="0" err="1" smtClean="0"/>
              <a:t>k</a:t>
            </a:r>
            <a:r>
              <a:rPr lang="en-US" altLang="zh-TW" dirty="0" err="1" smtClean="0"/>
              <a:t>|</a:t>
            </a:r>
            <a:r>
              <a:rPr lang="en-US" altLang="zh-TW" i="1" dirty="0" err="1" smtClean="0"/>
              <a:t>H</a:t>
            </a:r>
            <a:r>
              <a:rPr lang="en-US" altLang="zh-TW" i="1" dirty="0" smtClean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222439" y="4556074"/>
                <a:ext cx="4694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zh-TW" dirty="0" smtClean="0"/>
                  <a:t>Define </a:t>
                </a:r>
                <a:r>
                  <a:rPr lang="pt-BR" altLang="zh-TW" dirty="0"/>
                  <a:t>a function </a:t>
                </a:r>
                <a:r>
                  <a:rPr lang="pt-BR" altLang="zh-TW" i="1" dirty="0"/>
                  <a:t>c </a:t>
                </a:r>
                <a:r>
                  <a:rPr lang="pt-BR" altLang="zh-TW" dirty="0"/>
                  <a:t>: </a:t>
                </a:r>
                <a:r>
                  <a:rPr lang="pt-BR" altLang="zh-TW" i="1" dirty="0"/>
                  <a:t>V </a:t>
                </a:r>
                <a:r>
                  <a:rPr lang="pt-BR" altLang="zh-TW" dirty="0"/>
                  <a:t>(</a:t>
                </a:r>
                <a:r>
                  <a:rPr lang="pt-BR" altLang="zh-TW" i="1" dirty="0" smtClean="0"/>
                  <a:t>H</a:t>
                </a:r>
                <a:r>
                  <a:rPr lang="pt-BR" altLang="zh-TW" dirty="0" smtClean="0"/>
                  <a:t>)→N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∪</m:t>
                    </m:r>
                  </m:oMath>
                </a14:m>
                <a:r>
                  <a:rPr lang="en-US" altLang="zh-TW" dirty="0"/>
                  <a:t>{0}</a:t>
                </a:r>
                <a:r>
                  <a:rPr lang="pt-BR" altLang="zh-TW" dirty="0" smtClean="0"/>
                  <a:t> </a:t>
                </a:r>
                <a:r>
                  <a:rPr lang="pt-BR" altLang="zh-TW" dirty="0"/>
                  <a:t>as </a:t>
                </a:r>
                <a:r>
                  <a:rPr lang="pt-BR" altLang="zh-TW" dirty="0" smtClean="0"/>
                  <a:t>follows 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39" y="4556074"/>
                <a:ext cx="469442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169" t="-9836" b="-229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222439" y="4996213"/>
                <a:ext cx="2724143" cy="586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0      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l-GR" altLang="zh-TW" dirty="0">
                                  <a:effectLst>
                                    <a:outerShdw blurRad="38100" dist="38100" dir="2700000" algn="tl">
                                      <a:srgbClr val="FFFFFF"/>
                                    </a:outerShdw>
                                  </a:effectLst>
                                  <a:latin typeface="Arial" charset="0"/>
                                  <a:ea typeface="標楷體" pitchFamily="65" charset="-120"/>
                                </a:rPr>
                                <m:t>λ</m:t>
                              </m:r>
                              <m:r>
                                <a:rPr lang="en-US" altLang="zh-TW" b="0" i="1" dirty="0" smtClean="0">
                                  <a:effectLst>
                                    <a:outerShdw blurRad="38100" dist="38100" dir="2700000" algn="tl">
                                      <a:srgbClr val="FFFFFF"/>
                                    </a:outerShdw>
                                  </a:effectLst>
                                  <a:latin typeface="Cambria Math"/>
                                  <a:ea typeface="標楷體" pitchFamily="65" charset="-120"/>
                                </a:rPr>
                                <m:t>      </m:t>
                              </m:r>
                              <m:r>
                                <a:rPr lang="en-US" altLang="zh-TW" b="0" i="1" dirty="0" smtClean="0">
                                  <a:effectLst>
                                    <a:outerShdw blurRad="38100" dist="38100" dir="2700000" algn="tl">
                                      <a:srgbClr val="FFFFFF"/>
                                    </a:outerShdw>
                                  </a:effectLst>
                                  <a:latin typeface="Cambria Math"/>
                                  <a:ea typeface="標楷體" pitchFamily="65" charset="-120"/>
                                </a:rPr>
                                <m:t>𝑜𝑡h𝑒𝑟𝑤𝑖𝑠𝑒</m:t>
                              </m:r>
                              <m:r>
                                <a:rPr lang="en-US" altLang="zh-TW" b="0" i="1" dirty="0" smtClean="0">
                                  <a:effectLst>
                                    <a:outerShdw blurRad="38100" dist="38100" dir="2700000" algn="tl">
                                      <a:srgbClr val="FFFFFF"/>
                                    </a:outerShdw>
                                  </a:effectLst>
                                  <a:latin typeface="Cambria Math"/>
                                  <a:ea typeface="標楷體" pitchFamily="65" charset="-12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39" y="4996213"/>
                <a:ext cx="2724143" cy="5861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6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48</a:t>
            </a:fld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388328" y="476672"/>
            <a:ext cx="8460000" cy="2592288"/>
            <a:chOff x="413438" y="188640"/>
            <a:chExt cx="8460000" cy="2592288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503446" y="619745"/>
              <a:ext cx="2936986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 smtClean="0"/>
                <a:t>Theorem 3.7.</a:t>
              </a:r>
              <a:r>
                <a:rPr lang="en-US" altLang="zh-TW" sz="1800" b="0" dirty="0" smtClean="0">
                  <a:effectLst/>
                  <a:latin typeface="Arial" charset="0"/>
                </a:rPr>
                <a:t> 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581287" y="1440939"/>
                  <a:ext cx="8100000" cy="12041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 smtClean="0"/>
                    <a:t>If  </a:t>
                  </a:r>
                  <a:r>
                    <a:rPr lang="el-GR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smtClean="0"/>
                    <a:t>, </a:t>
                  </a:r>
                  <a:r>
                    <a:rPr lang="en-US" altLang="zh-TW" sz="2800" i="1" dirty="0"/>
                    <a:t>k, and n are positive integers with </a:t>
                  </a:r>
                  <a:r>
                    <a:rPr lang="en-US" altLang="zh-TW" sz="2800" dirty="0"/>
                    <a:t>3 </a:t>
                  </a:r>
                  <a:r>
                    <a:rPr lang="en-US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≤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/>
                    <a:t>k </a:t>
                  </a:r>
                  <a:r>
                    <a:rPr lang="en-US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≤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/>
                    <a:t>n, then </a:t>
                  </a:r>
                  <a:r>
                    <a:rPr lang="en-US" altLang="zh-TW" sz="2800" i="1" dirty="0" smtClean="0"/>
                    <a:t>p</a:t>
                  </a:r>
                  <a:r>
                    <a:rPr lang="en-US" altLang="zh-TW" sz="2800" dirty="0" smtClean="0"/>
                    <a:t>(</a:t>
                  </a:r>
                  <a:r>
                    <a:rPr lang="el-GR" altLang="zh-TW" sz="2800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err="1" smtClean="0"/>
                    <a:t>K</a:t>
                  </a:r>
                  <a:r>
                    <a:rPr lang="en-US" altLang="zh-TW" sz="1200" i="1" dirty="0" err="1" smtClean="0"/>
                    <a:t>n,n</a:t>
                  </a:r>
                  <a:r>
                    <a:rPr lang="en-US" altLang="zh-TW" sz="2800" dirty="0"/>
                    <a:t>; </a:t>
                  </a:r>
                  <a:r>
                    <a:rPr lang="en-US" altLang="zh-TW" sz="2800" i="1" dirty="0" smtClean="0"/>
                    <a:t>P</a:t>
                  </a:r>
                  <a:r>
                    <a:rPr lang="en-US" altLang="zh-TW" sz="1200" i="1" dirty="0"/>
                    <a:t>k+1</a:t>
                  </a:r>
                  <a:r>
                    <a:rPr lang="en-US" altLang="zh-TW" sz="2800" i="1" dirty="0" smtClean="0"/>
                    <a:t>, </a:t>
                  </a:r>
                  <a:r>
                    <a:rPr lang="en-US" altLang="zh-TW" sz="2800" i="1" dirty="0" err="1"/>
                    <a:t>S</a:t>
                  </a:r>
                  <a:r>
                    <a:rPr lang="en-US" altLang="zh-TW" sz="1200" i="1" dirty="0" err="1"/>
                    <a:t>k</a:t>
                  </a:r>
                  <a:r>
                    <a:rPr lang="en-US" altLang="zh-TW" sz="2800" dirty="0"/>
                    <a:t>) =</a:t>
                  </a:r>
                  <a14:m>
                    <m:oMath xmlns:m="http://schemas.openxmlformats.org/officeDocument/2006/math">
                      <m:d>
                        <m:dPr>
                          <m:begChr m:val="⌊"/>
                          <m:endChr m:val="⌋"/>
                          <m:ctrlPr>
                            <a:rPr lang="en-US" altLang="zh-TW" sz="2800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800" i="1" dirty="0">
                                  <a:latin typeface="Cambria Math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altLang="zh-TW" sz="28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 dirty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28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800" i="1" dirty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altLang="zh-TW" sz="2800" i="1" dirty="0"/>
                    <a:t> and </a:t>
                  </a:r>
                  <a:r>
                    <a:rPr lang="pt-BR" altLang="zh-TW" sz="2800" i="1" dirty="0" smtClean="0"/>
                    <a:t>c</a:t>
                  </a:r>
                  <a:r>
                    <a:rPr lang="pt-BR" altLang="zh-TW" sz="2800" dirty="0" smtClean="0"/>
                    <a:t>(</a:t>
                  </a:r>
                  <a:r>
                    <a:rPr lang="el-GR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err="1"/>
                    <a:t>K</a:t>
                  </a:r>
                  <a:r>
                    <a:rPr lang="en-US" altLang="zh-TW" sz="1200" i="1" dirty="0" err="1"/>
                    <a:t>n,n</a:t>
                  </a:r>
                  <a:r>
                    <a:rPr lang="en-US" altLang="zh-TW" sz="2800" dirty="0"/>
                    <a:t>; </a:t>
                  </a:r>
                  <a:r>
                    <a:rPr lang="en-US" altLang="zh-TW" sz="2800" i="1" dirty="0"/>
                    <a:t>P</a:t>
                  </a:r>
                  <a:r>
                    <a:rPr lang="en-US" altLang="zh-TW" sz="1200" i="1" dirty="0"/>
                    <a:t>k+1</a:t>
                  </a:r>
                  <a:r>
                    <a:rPr lang="en-US" altLang="zh-TW" sz="2800" i="1" dirty="0"/>
                    <a:t>, </a:t>
                  </a:r>
                  <a:r>
                    <a:rPr lang="en-US" altLang="zh-TW" sz="2800" i="1" dirty="0" err="1"/>
                    <a:t>S</a:t>
                  </a:r>
                  <a:r>
                    <a:rPr lang="en-US" altLang="zh-TW" sz="1200" i="1" dirty="0" err="1"/>
                    <a:t>k</a:t>
                  </a:r>
                  <a:r>
                    <a:rPr lang="en-US" altLang="zh-TW" sz="1600" i="1" dirty="0"/>
                    <a:t> </a:t>
                  </a:r>
                  <a:r>
                    <a:rPr lang="pt-BR" altLang="zh-TW" sz="2800" dirty="0" smtClean="0"/>
                    <a:t>) </a:t>
                  </a:r>
                  <a:r>
                    <a:rPr lang="pt-BR" altLang="zh-TW" sz="2800" dirty="0"/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lang="en-US" altLang="zh-TW" sz="2800" i="1" dirty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800" i="1" dirty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800" i="1" dirty="0">
                                  <a:latin typeface="Cambria Math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US" altLang="zh-TW" sz="28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 dirty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28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800" i="1" dirty="0"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pt-BR" altLang="zh-TW" sz="2800" i="1" dirty="0"/>
                    <a:t>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87" y="1440939"/>
                  <a:ext cx="8100000" cy="120417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05" t="-5584" r="-1279" b="-761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圓角矩形 5"/>
            <p:cNvSpPr/>
            <p:nvPr/>
          </p:nvSpPr>
          <p:spPr>
            <a:xfrm>
              <a:off x="413438" y="188640"/>
              <a:ext cx="8460000" cy="259228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13438" y="3257177"/>
            <a:ext cx="8460000" cy="3240360"/>
            <a:chOff x="234246" y="3581400"/>
            <a:chExt cx="8460000" cy="324036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324254" y="4012505"/>
              <a:ext cx="2936986" cy="7191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1">
                <a:schemeClr val="bg2"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altLang="zh-TW" sz="3600" dirty="0"/>
                <a:t>Corollary 3.8.</a:t>
              </a:r>
              <a:endParaRPr lang="en-US" altLang="zh-TW" sz="1800" b="0" dirty="0"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02095" y="4833699"/>
                  <a:ext cx="8279192" cy="18158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800" i="1" dirty="0" smtClean="0"/>
                    <a:t>For positive integers </a:t>
                  </a:r>
                  <a:r>
                    <a:rPr lang="el-GR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smtClean="0"/>
                    <a:t>, </a:t>
                  </a:r>
                  <a:r>
                    <a:rPr lang="en-US" altLang="zh-TW" sz="2800" i="1" dirty="0"/>
                    <a:t>k and n with </a:t>
                  </a:r>
                  <a:r>
                    <a:rPr lang="en-US" altLang="zh-TW" sz="2800" i="1" dirty="0" smtClean="0"/>
                    <a:t>k</a:t>
                  </a:r>
                  <a:r>
                    <a:rPr lang="en-US" altLang="zh-TW" sz="2800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≥</a:t>
                  </a:r>
                  <a:r>
                    <a:rPr lang="en-US" altLang="zh-TW" sz="2800" dirty="0" smtClean="0"/>
                    <a:t>3</a:t>
                  </a:r>
                  <a:r>
                    <a:rPr lang="en-US" altLang="zh-TW" sz="2800" i="1" dirty="0"/>
                    <a:t>, the balanced complete </a:t>
                  </a:r>
                  <a:r>
                    <a:rPr lang="en-US" altLang="zh-TW" sz="2800" i="1" dirty="0" smtClean="0"/>
                    <a:t>bipartite </a:t>
                  </a:r>
                  <a:r>
                    <a:rPr lang="en-US" altLang="zh-TW" sz="2800" i="1" dirty="0" err="1" smtClean="0"/>
                    <a:t>multigraph</a:t>
                  </a:r>
                  <a:r>
                    <a:rPr lang="en-US" altLang="zh-TW" sz="2800" i="1" dirty="0" smtClean="0"/>
                    <a:t>  </a:t>
                  </a:r>
                  <a:r>
                    <a:rPr lang="el-GR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λ</a:t>
                  </a:r>
                  <a:r>
                    <a:rPr lang="en-US" altLang="zh-TW" sz="2800" i="1" dirty="0" err="1"/>
                    <a:t>K</a:t>
                  </a:r>
                  <a:r>
                    <a:rPr lang="en-US" altLang="zh-TW" sz="1200" i="1" dirty="0" err="1"/>
                    <a:t>n,n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/>
                    <a:t>is </a:t>
                  </a:r>
                  <a:r>
                    <a:rPr lang="en-US" altLang="zh-TW" sz="2800" dirty="0"/>
                    <a:t>(</a:t>
                  </a:r>
                  <a:r>
                    <a:rPr lang="en-US" altLang="zh-TW" sz="2800" i="1" dirty="0" smtClean="0"/>
                    <a:t>P</a:t>
                  </a:r>
                  <a:r>
                    <a:rPr lang="en-US" altLang="zh-TW" sz="1200" i="1" dirty="0" smtClean="0"/>
                    <a:t>k+1</a:t>
                  </a:r>
                  <a:r>
                    <a:rPr lang="en-US" altLang="zh-TW" sz="2800" i="1" dirty="0"/>
                    <a:t>,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 err="1"/>
                    <a:t>S</a:t>
                  </a:r>
                  <a:r>
                    <a:rPr lang="en-US" altLang="zh-TW" sz="1200" i="1" dirty="0" err="1"/>
                    <a:t>k</a:t>
                  </a:r>
                  <a:r>
                    <a:rPr lang="en-US" altLang="zh-TW" sz="2800" dirty="0"/>
                    <a:t>)</a:t>
                  </a:r>
                  <a:r>
                    <a:rPr lang="en-US" altLang="zh-TW" sz="2800" i="1" dirty="0"/>
                    <a:t>-decomposable if and only if k </a:t>
                  </a:r>
                  <a:r>
                    <a:rPr lang="en-US" altLang="zh-TW" sz="2800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charset="0"/>
                      <a:ea typeface="標楷體" pitchFamily="65" charset="-120"/>
                    </a:rPr>
                    <a:t>≤</a:t>
                  </a:r>
                  <a:r>
                    <a:rPr lang="en-US" altLang="zh-TW" sz="2800" i="1" dirty="0" smtClean="0"/>
                    <a:t> </a:t>
                  </a:r>
                  <a:r>
                    <a:rPr lang="en-US" altLang="zh-TW" sz="2800" i="1" dirty="0"/>
                    <a:t>n and </a:t>
                  </a:r>
                  <a14:m>
                    <m:oMath xmlns:m="http://schemas.openxmlformats.org/officeDocument/2006/math">
                      <m:r>
                        <a:rPr lang="zh-TW" altLang="en-US" sz="2800" i="1" dirty="0" smtClean="0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altLang="zh-TW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800" b="0" i="1" dirty="0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zh-TW" sz="2800" dirty="0"/>
                    <a:t> </a:t>
                  </a:r>
                  <a:r>
                    <a:rPr lang="en-US" altLang="zh-TW" sz="2800" i="1" dirty="0"/>
                    <a:t>is divisible by k.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95" y="4833699"/>
                  <a:ext cx="8279192" cy="181588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73" t="-3691" r="-368" b="-83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圓角矩形 8"/>
            <p:cNvSpPr/>
            <p:nvPr/>
          </p:nvSpPr>
          <p:spPr>
            <a:xfrm>
              <a:off x="234246" y="3581400"/>
              <a:ext cx="8460000" cy="3240360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30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8000" y="54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[1] </a:t>
            </a:r>
            <a:r>
              <a:rPr lang="en-US" altLang="zh-TW" dirty="0"/>
              <a:t>A. </a:t>
            </a:r>
            <a:r>
              <a:rPr lang="en-US" altLang="zh-TW" dirty="0" err="1"/>
              <a:t>Abueida</a:t>
            </a:r>
            <a:r>
              <a:rPr lang="en-US" altLang="zh-TW" dirty="0"/>
              <a:t>, S. Clark, and D. Leach, </a:t>
            </a:r>
            <a:r>
              <a:rPr lang="en-US" altLang="zh-TW" dirty="0" err="1"/>
              <a:t>Multidecomposition</a:t>
            </a:r>
            <a:r>
              <a:rPr lang="en-US" altLang="zh-TW" dirty="0"/>
              <a:t> of the complete graph </a:t>
            </a:r>
            <a:r>
              <a:rPr lang="en-US" altLang="zh-TW" dirty="0" smtClean="0"/>
              <a:t>into graph </a:t>
            </a:r>
            <a:r>
              <a:rPr lang="en-US" altLang="zh-TW" dirty="0"/>
              <a:t>pairs of order 4 with various leaves, </a:t>
            </a:r>
            <a:r>
              <a:rPr lang="en-US" altLang="zh-TW" i="1" dirty="0" err="1"/>
              <a:t>Ars</a:t>
            </a:r>
            <a:r>
              <a:rPr lang="en-US" altLang="zh-TW" i="1" dirty="0"/>
              <a:t> </a:t>
            </a:r>
            <a:r>
              <a:rPr lang="en-US" altLang="zh-TW" i="1" dirty="0" err="1"/>
              <a:t>Combin</a:t>
            </a:r>
            <a:r>
              <a:rPr lang="en-US" altLang="zh-TW" i="1" dirty="0"/>
              <a:t>. </a:t>
            </a:r>
            <a:r>
              <a:rPr lang="en-US" altLang="zh-TW" dirty="0"/>
              <a:t>93 (2009), </a:t>
            </a:r>
            <a:r>
              <a:rPr lang="en-US" altLang="zh-TW" dirty="0" smtClean="0"/>
              <a:t>403-407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8000" y="126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[2] </a:t>
            </a:r>
            <a:r>
              <a:rPr lang="en-US" altLang="zh-TW" dirty="0"/>
              <a:t>A. </a:t>
            </a:r>
            <a:r>
              <a:rPr lang="en-US" altLang="zh-TW" dirty="0" err="1"/>
              <a:t>Abueida</a:t>
            </a:r>
            <a:r>
              <a:rPr lang="en-US" altLang="zh-TW" dirty="0"/>
              <a:t> and M. </a:t>
            </a:r>
            <a:r>
              <a:rPr lang="en-US" altLang="zh-TW" dirty="0" err="1"/>
              <a:t>Daven</a:t>
            </a:r>
            <a:r>
              <a:rPr lang="en-US" altLang="zh-TW" dirty="0"/>
              <a:t>, </a:t>
            </a:r>
            <a:r>
              <a:rPr lang="en-US" altLang="zh-TW" dirty="0" err="1"/>
              <a:t>Multidesigns</a:t>
            </a:r>
            <a:r>
              <a:rPr lang="en-US" altLang="zh-TW" dirty="0"/>
              <a:t> for graph-pairs of order 4 and 5, </a:t>
            </a:r>
            <a:r>
              <a:rPr lang="en-US" altLang="zh-TW" i="1" dirty="0"/>
              <a:t>Graphs </a:t>
            </a:r>
            <a:r>
              <a:rPr lang="en-US" altLang="zh-TW" i="1" dirty="0" smtClean="0"/>
              <a:t>Com-bin</a:t>
            </a:r>
            <a:r>
              <a:rPr lang="en-US" altLang="zh-TW" i="1" dirty="0"/>
              <a:t>. </a:t>
            </a:r>
            <a:r>
              <a:rPr lang="en-US" altLang="zh-TW" dirty="0"/>
              <a:t>19 (2003), </a:t>
            </a:r>
            <a:r>
              <a:rPr lang="en-US" altLang="zh-TW" dirty="0" smtClean="0"/>
              <a:t>433-447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8000" y="198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[3] </a:t>
            </a:r>
            <a:r>
              <a:rPr lang="en-US" altLang="zh-TW" dirty="0"/>
              <a:t>A. </a:t>
            </a:r>
            <a:r>
              <a:rPr lang="en-US" altLang="zh-TW" dirty="0" err="1"/>
              <a:t>Abueida</a:t>
            </a:r>
            <a:r>
              <a:rPr lang="en-US" altLang="zh-TW" dirty="0"/>
              <a:t> and M. </a:t>
            </a:r>
            <a:r>
              <a:rPr lang="en-US" altLang="zh-TW" dirty="0" err="1"/>
              <a:t>Daven</a:t>
            </a:r>
            <a:r>
              <a:rPr lang="en-US" altLang="zh-TW" dirty="0"/>
              <a:t>, </a:t>
            </a:r>
            <a:r>
              <a:rPr lang="en-US" altLang="zh-TW" dirty="0" err="1"/>
              <a:t>Multidecompositons</a:t>
            </a:r>
            <a:r>
              <a:rPr lang="en-US" altLang="zh-TW" dirty="0"/>
              <a:t> of the complete graph, </a:t>
            </a:r>
            <a:r>
              <a:rPr lang="en-US" altLang="zh-TW" i="1" dirty="0" err="1"/>
              <a:t>Ars</a:t>
            </a:r>
            <a:r>
              <a:rPr lang="en-US" altLang="zh-TW" i="1" dirty="0"/>
              <a:t> </a:t>
            </a:r>
            <a:r>
              <a:rPr lang="en-US" altLang="zh-TW" i="1" dirty="0" err="1"/>
              <a:t>Combin</a:t>
            </a:r>
            <a:r>
              <a:rPr lang="en-US" altLang="zh-TW" i="1" dirty="0"/>
              <a:t>. </a:t>
            </a:r>
            <a:r>
              <a:rPr lang="en-US" altLang="zh-TW" dirty="0" smtClean="0"/>
              <a:t>72(2004</a:t>
            </a:r>
            <a:r>
              <a:rPr lang="en-US" altLang="zh-TW" dirty="0"/>
              <a:t>), </a:t>
            </a:r>
            <a:r>
              <a:rPr lang="en-US" altLang="zh-TW" dirty="0" smtClean="0"/>
              <a:t>17-22 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8000" y="270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[4] </a:t>
            </a:r>
            <a:r>
              <a:rPr lang="en-US" altLang="zh-TW" dirty="0"/>
              <a:t>A. </a:t>
            </a:r>
            <a:r>
              <a:rPr lang="en-US" altLang="zh-TW" dirty="0" err="1"/>
              <a:t>Abueida</a:t>
            </a:r>
            <a:r>
              <a:rPr lang="en-US" altLang="zh-TW" dirty="0"/>
              <a:t> and M. </a:t>
            </a:r>
            <a:r>
              <a:rPr lang="en-US" altLang="zh-TW" dirty="0" err="1"/>
              <a:t>Daven</a:t>
            </a:r>
            <a:r>
              <a:rPr lang="en-US" altLang="zh-TW" dirty="0"/>
              <a:t>, </a:t>
            </a:r>
            <a:r>
              <a:rPr lang="en-US" altLang="zh-TW" dirty="0" err="1"/>
              <a:t>Multidecompositions</a:t>
            </a:r>
            <a:r>
              <a:rPr lang="en-US" altLang="zh-TW" dirty="0"/>
              <a:t> of several graph products, </a:t>
            </a:r>
            <a:r>
              <a:rPr lang="en-US" altLang="zh-TW" i="1" dirty="0" smtClean="0"/>
              <a:t>Graphs </a:t>
            </a:r>
            <a:r>
              <a:rPr lang="en-US" altLang="zh-TW" i="1" dirty="0" err="1" smtClean="0"/>
              <a:t>Combin</a:t>
            </a:r>
            <a:r>
              <a:rPr lang="en-US" altLang="zh-TW" i="1" dirty="0"/>
              <a:t>. </a:t>
            </a:r>
            <a:r>
              <a:rPr lang="en-US" altLang="zh-TW" dirty="0"/>
              <a:t>29 (2013), </a:t>
            </a:r>
            <a:r>
              <a:rPr lang="en-US" altLang="zh-TW" dirty="0" smtClean="0"/>
              <a:t>315-326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8000" y="342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[5] </a:t>
            </a:r>
            <a:r>
              <a:rPr lang="en-US" altLang="zh-TW" dirty="0"/>
              <a:t>A. </a:t>
            </a:r>
            <a:r>
              <a:rPr lang="en-US" altLang="zh-TW" dirty="0" err="1"/>
              <a:t>Abueida</a:t>
            </a:r>
            <a:r>
              <a:rPr lang="en-US" altLang="zh-TW" dirty="0"/>
              <a:t>, M. </a:t>
            </a:r>
            <a:r>
              <a:rPr lang="en-US" altLang="zh-TW" dirty="0" err="1"/>
              <a:t>Daven</a:t>
            </a:r>
            <a:r>
              <a:rPr lang="en-US" altLang="zh-TW" dirty="0"/>
              <a:t>, and K. J. </a:t>
            </a:r>
            <a:r>
              <a:rPr lang="en-US" altLang="zh-TW" dirty="0" err="1"/>
              <a:t>Roblee</a:t>
            </a:r>
            <a:r>
              <a:rPr lang="en-US" altLang="zh-TW" dirty="0"/>
              <a:t>, </a:t>
            </a:r>
            <a:r>
              <a:rPr lang="en-US" altLang="zh-TW" dirty="0" err="1"/>
              <a:t>Multidesigns</a:t>
            </a:r>
            <a:r>
              <a:rPr lang="en-US" altLang="zh-TW" dirty="0"/>
              <a:t> of the </a:t>
            </a:r>
            <a:r>
              <a:rPr lang="el-GR" altLang="zh-TW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dirty="0" smtClean="0"/>
              <a:t>-fold </a:t>
            </a:r>
            <a:r>
              <a:rPr lang="en-US" altLang="zh-TW" dirty="0"/>
              <a:t>complete graph </a:t>
            </a:r>
            <a:r>
              <a:rPr lang="en-US" altLang="zh-TW" dirty="0" smtClean="0"/>
              <a:t>for graph-pairs </a:t>
            </a:r>
            <a:r>
              <a:rPr lang="en-US" altLang="zh-TW" dirty="0"/>
              <a:t>of order 4 and 5, </a:t>
            </a:r>
            <a:r>
              <a:rPr lang="en-US" altLang="zh-TW" i="1" dirty="0" err="1"/>
              <a:t>Australas</a:t>
            </a:r>
            <a:r>
              <a:rPr lang="en-US" altLang="zh-TW" i="1" dirty="0"/>
              <a:t> J. </a:t>
            </a:r>
            <a:r>
              <a:rPr lang="en-US" altLang="zh-TW" i="1" dirty="0" err="1"/>
              <a:t>Combin</a:t>
            </a:r>
            <a:r>
              <a:rPr lang="en-US" altLang="zh-TW" i="1" dirty="0"/>
              <a:t>. </a:t>
            </a:r>
            <a:r>
              <a:rPr lang="en-US" altLang="zh-TW" dirty="0"/>
              <a:t>32 (2005), </a:t>
            </a:r>
            <a:r>
              <a:rPr lang="en-US" altLang="zh-TW" dirty="0" smtClean="0"/>
              <a:t>125-136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8000" y="4140000"/>
            <a:ext cx="8280000" cy="93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[6] </a:t>
            </a:r>
            <a:r>
              <a:rPr lang="en-US" altLang="zh-TW" dirty="0"/>
              <a:t>A. </a:t>
            </a:r>
            <a:r>
              <a:rPr lang="en-US" altLang="zh-TW" dirty="0" err="1"/>
              <a:t>Abueida</a:t>
            </a:r>
            <a:r>
              <a:rPr lang="en-US" altLang="zh-TW" dirty="0"/>
              <a:t> and C. Hampson, </a:t>
            </a:r>
            <a:r>
              <a:rPr lang="en-US" altLang="zh-TW" dirty="0" err="1"/>
              <a:t>Multidecomposition</a:t>
            </a:r>
            <a:r>
              <a:rPr lang="en-US" altLang="zh-TW" dirty="0"/>
              <a:t> of </a:t>
            </a:r>
            <a:r>
              <a:rPr lang="en-US" altLang="zh-TW" i="1" dirty="0" err="1" smtClean="0"/>
              <a:t>K</a:t>
            </a:r>
            <a:r>
              <a:rPr lang="en-US" altLang="zh-TW" sz="1400" i="1" dirty="0" err="1" smtClean="0"/>
              <a:t>n</a:t>
            </a:r>
            <a:r>
              <a:rPr lang="el-GR" altLang="zh-TW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 − </a:t>
            </a:r>
            <a:r>
              <a:rPr lang="en-US" altLang="zh-TW" i="1" dirty="0" smtClean="0"/>
              <a:t>F </a:t>
            </a:r>
            <a:r>
              <a:rPr lang="en-US" altLang="zh-TW" dirty="0"/>
              <a:t>into graph-pairs of </a:t>
            </a:r>
            <a:r>
              <a:rPr lang="en-US" altLang="zh-TW" dirty="0" smtClean="0"/>
              <a:t>order 5 </a:t>
            </a:r>
            <a:r>
              <a:rPr lang="en-US" altLang="zh-TW" dirty="0"/>
              <a:t>where </a:t>
            </a:r>
            <a:r>
              <a:rPr lang="en-US" altLang="zh-TW" i="1" dirty="0"/>
              <a:t>F </a:t>
            </a:r>
            <a:r>
              <a:rPr lang="en-US" altLang="zh-TW" dirty="0"/>
              <a:t>is a Hamilton cycle or an (almost) 1-factor, </a:t>
            </a:r>
            <a:r>
              <a:rPr lang="en-US" altLang="zh-TW" i="1" dirty="0" err="1"/>
              <a:t>Ars</a:t>
            </a:r>
            <a:r>
              <a:rPr lang="en-US" altLang="zh-TW" i="1" dirty="0"/>
              <a:t> </a:t>
            </a:r>
            <a:r>
              <a:rPr lang="en-US" altLang="zh-TW" i="1" dirty="0" err="1"/>
              <a:t>Combin</a:t>
            </a:r>
            <a:r>
              <a:rPr lang="en-US" altLang="zh-TW" i="1" dirty="0"/>
              <a:t>. </a:t>
            </a:r>
            <a:r>
              <a:rPr lang="en-US" altLang="zh-TW" dirty="0"/>
              <a:t>97 (2010), </a:t>
            </a:r>
            <a:r>
              <a:rPr lang="en-US" altLang="zh-TW" dirty="0" smtClean="0"/>
              <a:t>399-416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8000" y="504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[7] </a:t>
            </a:r>
            <a:r>
              <a:rPr lang="en-US" altLang="zh-TW" dirty="0"/>
              <a:t>A. </a:t>
            </a:r>
            <a:r>
              <a:rPr lang="en-US" altLang="zh-TW" dirty="0" err="1"/>
              <a:t>Abueida</a:t>
            </a:r>
            <a:r>
              <a:rPr lang="en-US" altLang="zh-TW" dirty="0"/>
              <a:t> and T. O'Neil, </a:t>
            </a:r>
            <a:r>
              <a:rPr lang="en-US" altLang="zh-TW" dirty="0" err="1"/>
              <a:t>Multidecomposition</a:t>
            </a:r>
            <a:r>
              <a:rPr lang="en-US" altLang="zh-TW" dirty="0"/>
              <a:t> of </a:t>
            </a:r>
            <a:r>
              <a:rPr lang="el-GR" altLang="zh-TW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i="1" dirty="0" smtClean="0"/>
              <a:t>K</a:t>
            </a:r>
            <a:r>
              <a:rPr lang="en-US" altLang="zh-TW" sz="1400" i="1" dirty="0" smtClean="0"/>
              <a:t>m</a:t>
            </a:r>
            <a:r>
              <a:rPr lang="en-US" altLang="zh-TW" i="1" dirty="0" smtClean="0"/>
              <a:t> </a:t>
            </a:r>
            <a:r>
              <a:rPr lang="en-US" altLang="zh-TW" dirty="0"/>
              <a:t>into small cycles and </a:t>
            </a:r>
            <a:r>
              <a:rPr lang="en-US" altLang="zh-TW" dirty="0" smtClean="0"/>
              <a:t>claws, </a:t>
            </a:r>
            <a:r>
              <a:rPr lang="en-US" altLang="zh-TW" i="1" dirty="0" smtClean="0"/>
              <a:t>Bull</a:t>
            </a:r>
            <a:r>
              <a:rPr lang="en-US" altLang="zh-TW" i="1" dirty="0"/>
              <a:t>. Inst. </a:t>
            </a:r>
            <a:r>
              <a:rPr lang="en-US" altLang="zh-TW" i="1" dirty="0" err="1"/>
              <a:t>Combin</a:t>
            </a:r>
            <a:r>
              <a:rPr lang="en-US" altLang="zh-TW" i="1" dirty="0"/>
              <a:t>. Appl. </a:t>
            </a:r>
            <a:r>
              <a:rPr lang="en-US" altLang="zh-TW" dirty="0"/>
              <a:t>49 (2007), </a:t>
            </a:r>
            <a:r>
              <a:rPr lang="en-US" altLang="zh-TW" dirty="0" smtClean="0"/>
              <a:t>32-40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68000" y="5760000"/>
            <a:ext cx="8280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[8] </a:t>
            </a:r>
            <a:r>
              <a:rPr lang="en-US" altLang="zh-TW" dirty="0"/>
              <a:t>J. </a:t>
            </a:r>
            <a:r>
              <a:rPr lang="en-US" altLang="zh-TW" dirty="0" err="1" smtClean="0"/>
              <a:t>Bosák</a:t>
            </a:r>
            <a:r>
              <a:rPr lang="en-US" altLang="zh-TW" dirty="0"/>
              <a:t>, </a:t>
            </a:r>
            <a:r>
              <a:rPr lang="en-US" altLang="zh-TW" i="1" dirty="0"/>
              <a:t>Decompositions of Graphs</a:t>
            </a:r>
            <a:r>
              <a:rPr lang="en-US" altLang="zh-TW" dirty="0"/>
              <a:t>, Kluwer, Dordrecht, Netherlands, 1990.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9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21" name="圓角化對角線角落矩形 20"/>
          <p:cNvSpPr/>
          <p:nvPr/>
        </p:nvSpPr>
        <p:spPr>
          <a:xfrm>
            <a:off x="623100" y="1034824"/>
            <a:ext cx="1457478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Example.</a:t>
            </a:r>
            <a:endParaRPr lang="zh-TW" altLang="en-US" sz="2400" dirty="0"/>
          </a:p>
        </p:txBody>
      </p:sp>
      <p:grpSp>
        <p:nvGrpSpPr>
          <p:cNvPr id="102" name="群組 101"/>
          <p:cNvGrpSpPr/>
          <p:nvPr/>
        </p:nvGrpSpPr>
        <p:grpSpPr>
          <a:xfrm>
            <a:off x="1421656" y="2366882"/>
            <a:ext cx="2376352" cy="2124236"/>
            <a:chOff x="1421656" y="2366882"/>
            <a:chExt cx="2376352" cy="2124236"/>
          </a:xfrm>
        </p:grpSpPr>
        <p:sp>
          <p:nvSpPr>
            <p:cNvPr id="15" name="橢圓 14"/>
            <p:cNvSpPr/>
            <p:nvPr/>
          </p:nvSpPr>
          <p:spPr>
            <a:xfrm>
              <a:off x="1936027" y="2383017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3203848" y="2366882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1421656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3690008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1936027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3203848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接點 28"/>
            <p:cNvCxnSpPr>
              <a:stCxn id="15" idx="4"/>
              <a:endCxn id="24" idx="6"/>
            </p:cNvCxnSpPr>
            <p:nvPr/>
          </p:nvCxnSpPr>
          <p:spPr>
            <a:xfrm flipH="1">
              <a:off x="1529656" y="2491029"/>
              <a:ext cx="46037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5" idx="4"/>
              <a:endCxn id="23" idx="4"/>
            </p:cNvCxnSpPr>
            <p:nvPr/>
          </p:nvCxnSpPr>
          <p:spPr>
            <a:xfrm flipV="1">
              <a:off x="1990027" y="2474894"/>
              <a:ext cx="1267821" cy="1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23" idx="4"/>
              <a:endCxn id="25" idx="2"/>
            </p:cNvCxnSpPr>
            <p:nvPr/>
          </p:nvCxnSpPr>
          <p:spPr>
            <a:xfrm>
              <a:off x="3257848" y="2474894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endCxn id="26" idx="0"/>
            </p:cNvCxnSpPr>
            <p:nvPr/>
          </p:nvCxnSpPr>
          <p:spPr>
            <a:xfrm>
              <a:off x="1529656" y="3437067"/>
              <a:ext cx="460371" cy="946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25" idx="2"/>
              <a:endCxn id="27" idx="0"/>
            </p:cNvCxnSpPr>
            <p:nvPr/>
          </p:nvCxnSpPr>
          <p:spPr>
            <a:xfrm flipH="1">
              <a:off x="3257848" y="3429000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6" idx="0"/>
              <a:endCxn id="27" idx="0"/>
            </p:cNvCxnSpPr>
            <p:nvPr/>
          </p:nvCxnSpPr>
          <p:spPr>
            <a:xfrm>
              <a:off x="1990027" y="4383106"/>
              <a:ext cx="1267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15" idx="4"/>
              <a:endCxn id="27" idx="0"/>
            </p:cNvCxnSpPr>
            <p:nvPr/>
          </p:nvCxnSpPr>
          <p:spPr>
            <a:xfrm>
              <a:off x="1990027" y="2491029"/>
              <a:ext cx="1267821" cy="1892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3" idx="4"/>
              <a:endCxn id="26" idx="0"/>
            </p:cNvCxnSpPr>
            <p:nvPr/>
          </p:nvCxnSpPr>
          <p:spPr>
            <a:xfrm flipH="1">
              <a:off x="1990027" y="2474894"/>
              <a:ext cx="1267821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24" idx="6"/>
              <a:endCxn id="25" idx="2"/>
            </p:cNvCxnSpPr>
            <p:nvPr/>
          </p:nvCxnSpPr>
          <p:spPr>
            <a:xfrm>
              <a:off x="1529656" y="3429000"/>
              <a:ext cx="21603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15" idx="4"/>
              <a:endCxn id="26" idx="0"/>
            </p:cNvCxnSpPr>
            <p:nvPr/>
          </p:nvCxnSpPr>
          <p:spPr>
            <a:xfrm>
              <a:off x="1990027" y="2491029"/>
              <a:ext cx="0" cy="1892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23" idx="4"/>
              <a:endCxn id="27" idx="0"/>
            </p:cNvCxnSpPr>
            <p:nvPr/>
          </p:nvCxnSpPr>
          <p:spPr>
            <a:xfrm>
              <a:off x="3257848" y="2474894"/>
              <a:ext cx="0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24" idx="6"/>
              <a:endCxn id="23" idx="4"/>
            </p:cNvCxnSpPr>
            <p:nvPr/>
          </p:nvCxnSpPr>
          <p:spPr>
            <a:xfrm flipV="1">
              <a:off x="1529656" y="2474894"/>
              <a:ext cx="1728192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>
              <a:stCxn id="24" idx="6"/>
              <a:endCxn id="27" idx="0"/>
            </p:cNvCxnSpPr>
            <p:nvPr/>
          </p:nvCxnSpPr>
          <p:spPr>
            <a:xfrm>
              <a:off x="1529656" y="3429000"/>
              <a:ext cx="1728192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15" idx="4"/>
              <a:endCxn id="25" idx="2"/>
            </p:cNvCxnSpPr>
            <p:nvPr/>
          </p:nvCxnSpPr>
          <p:spPr>
            <a:xfrm>
              <a:off x="1990027" y="2491029"/>
              <a:ext cx="169998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flipV="1">
              <a:off x="1990027" y="3437067"/>
              <a:ext cx="1699981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群組 124"/>
          <p:cNvGrpSpPr/>
          <p:nvPr/>
        </p:nvGrpSpPr>
        <p:grpSpPr>
          <a:xfrm>
            <a:off x="1421656" y="2366882"/>
            <a:ext cx="2376352" cy="2124236"/>
            <a:chOff x="1421656" y="2366882"/>
            <a:chExt cx="2376352" cy="2124236"/>
          </a:xfrm>
        </p:grpSpPr>
        <p:sp>
          <p:nvSpPr>
            <p:cNvPr id="126" name="橢圓 125"/>
            <p:cNvSpPr/>
            <p:nvPr/>
          </p:nvSpPr>
          <p:spPr>
            <a:xfrm>
              <a:off x="1936027" y="2383017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橢圓 126"/>
            <p:cNvSpPr/>
            <p:nvPr/>
          </p:nvSpPr>
          <p:spPr>
            <a:xfrm>
              <a:off x="3203848" y="2366882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橢圓 127"/>
            <p:cNvSpPr/>
            <p:nvPr/>
          </p:nvSpPr>
          <p:spPr>
            <a:xfrm>
              <a:off x="1421656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橢圓 128"/>
            <p:cNvSpPr/>
            <p:nvPr/>
          </p:nvSpPr>
          <p:spPr>
            <a:xfrm>
              <a:off x="3690008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橢圓 129"/>
            <p:cNvSpPr/>
            <p:nvPr/>
          </p:nvSpPr>
          <p:spPr>
            <a:xfrm>
              <a:off x="1936027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橢圓 130"/>
            <p:cNvSpPr/>
            <p:nvPr/>
          </p:nvSpPr>
          <p:spPr>
            <a:xfrm>
              <a:off x="3203848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2" name="直線接點 131"/>
            <p:cNvCxnSpPr>
              <a:stCxn id="126" idx="4"/>
              <a:endCxn id="128" idx="6"/>
            </p:cNvCxnSpPr>
            <p:nvPr/>
          </p:nvCxnSpPr>
          <p:spPr>
            <a:xfrm flipH="1">
              <a:off x="1529656" y="2491029"/>
              <a:ext cx="460371" cy="93797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>
              <a:stCxn id="126" idx="4"/>
              <a:endCxn id="127" idx="4"/>
            </p:cNvCxnSpPr>
            <p:nvPr/>
          </p:nvCxnSpPr>
          <p:spPr>
            <a:xfrm flipV="1">
              <a:off x="1990027" y="2474894"/>
              <a:ext cx="1267821" cy="1613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>
              <a:stCxn id="127" idx="4"/>
              <a:endCxn id="129" idx="2"/>
            </p:cNvCxnSpPr>
            <p:nvPr/>
          </p:nvCxnSpPr>
          <p:spPr>
            <a:xfrm>
              <a:off x="3257848" y="2474894"/>
              <a:ext cx="432160" cy="95410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>
              <a:endCxn id="130" idx="0"/>
            </p:cNvCxnSpPr>
            <p:nvPr/>
          </p:nvCxnSpPr>
          <p:spPr>
            <a:xfrm>
              <a:off x="1529656" y="3437067"/>
              <a:ext cx="460371" cy="946039"/>
            </a:xfrm>
            <a:prstGeom prst="line">
              <a:avLst/>
            </a:prstGeom>
            <a:ln w="28575">
              <a:solidFill>
                <a:srgbClr val="DB1D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>
              <a:stCxn id="129" idx="2"/>
              <a:endCxn id="131" idx="0"/>
            </p:cNvCxnSpPr>
            <p:nvPr/>
          </p:nvCxnSpPr>
          <p:spPr>
            <a:xfrm flipH="1">
              <a:off x="3257848" y="3429000"/>
              <a:ext cx="432160" cy="954106"/>
            </a:xfrm>
            <a:prstGeom prst="line">
              <a:avLst/>
            </a:prstGeom>
            <a:ln w="28575">
              <a:solidFill>
                <a:srgbClr val="DB1D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>
              <a:stCxn id="130" idx="0"/>
              <a:endCxn id="131" idx="0"/>
            </p:cNvCxnSpPr>
            <p:nvPr/>
          </p:nvCxnSpPr>
          <p:spPr>
            <a:xfrm>
              <a:off x="1990027" y="4383106"/>
              <a:ext cx="1267821" cy="0"/>
            </a:xfrm>
            <a:prstGeom prst="line">
              <a:avLst/>
            </a:prstGeom>
            <a:ln w="28575">
              <a:solidFill>
                <a:srgbClr val="DB1D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>
              <a:stCxn id="126" idx="4"/>
              <a:endCxn id="131" idx="0"/>
            </p:cNvCxnSpPr>
            <p:nvPr/>
          </p:nvCxnSpPr>
          <p:spPr>
            <a:xfrm>
              <a:off x="1990027" y="2491029"/>
              <a:ext cx="1267821" cy="189207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>
              <a:stCxn id="127" idx="4"/>
              <a:endCxn id="130" idx="0"/>
            </p:cNvCxnSpPr>
            <p:nvPr/>
          </p:nvCxnSpPr>
          <p:spPr>
            <a:xfrm flipH="1">
              <a:off x="1990027" y="2474894"/>
              <a:ext cx="1267821" cy="19082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接點 139"/>
            <p:cNvCxnSpPr>
              <a:stCxn id="128" idx="6"/>
              <a:endCxn id="129" idx="2"/>
            </p:cNvCxnSpPr>
            <p:nvPr/>
          </p:nvCxnSpPr>
          <p:spPr>
            <a:xfrm>
              <a:off x="1529656" y="3429000"/>
              <a:ext cx="21603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>
              <a:stCxn id="126" idx="4"/>
              <a:endCxn id="130" idx="0"/>
            </p:cNvCxnSpPr>
            <p:nvPr/>
          </p:nvCxnSpPr>
          <p:spPr>
            <a:xfrm>
              <a:off x="1990027" y="2491029"/>
              <a:ext cx="0" cy="189207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>
              <a:stCxn id="127" idx="4"/>
              <a:endCxn id="131" idx="0"/>
            </p:cNvCxnSpPr>
            <p:nvPr/>
          </p:nvCxnSpPr>
          <p:spPr>
            <a:xfrm>
              <a:off x="3257848" y="2474894"/>
              <a:ext cx="0" cy="190821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>
              <a:stCxn id="128" idx="6"/>
              <a:endCxn id="127" idx="4"/>
            </p:cNvCxnSpPr>
            <p:nvPr/>
          </p:nvCxnSpPr>
          <p:spPr>
            <a:xfrm flipV="1">
              <a:off x="1529656" y="2474894"/>
              <a:ext cx="1728192" cy="9541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接點 143"/>
            <p:cNvCxnSpPr>
              <a:stCxn id="128" idx="6"/>
              <a:endCxn id="131" idx="0"/>
            </p:cNvCxnSpPr>
            <p:nvPr/>
          </p:nvCxnSpPr>
          <p:spPr>
            <a:xfrm>
              <a:off x="1529656" y="3429000"/>
              <a:ext cx="1728192" cy="954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接點 144"/>
            <p:cNvCxnSpPr>
              <a:stCxn id="126" idx="4"/>
              <a:endCxn id="129" idx="2"/>
            </p:cNvCxnSpPr>
            <p:nvPr/>
          </p:nvCxnSpPr>
          <p:spPr>
            <a:xfrm>
              <a:off x="1990027" y="2491029"/>
              <a:ext cx="1699981" cy="9379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flipV="1">
              <a:off x="1990027" y="3437067"/>
              <a:ext cx="1699981" cy="9541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矩形 169"/>
          <p:cNvSpPr/>
          <p:nvPr/>
        </p:nvSpPr>
        <p:spPr>
          <a:xfrm>
            <a:off x="2263423" y="4932000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P</a:t>
            </a:r>
            <a:r>
              <a:rPr lang="en-US" altLang="zh-TW" sz="1100" dirty="0" smtClean="0"/>
              <a:t>4</a:t>
            </a:r>
            <a:r>
              <a:rPr lang="en-US" altLang="zh-TW" dirty="0" smtClean="0"/>
              <a:t>|K</a:t>
            </a:r>
            <a:r>
              <a:rPr lang="en-US" altLang="zh-TW" sz="1100" dirty="0" smtClean="0"/>
              <a:t>6</a:t>
            </a:r>
            <a:endParaRPr lang="zh-TW" altLang="en-US" sz="1100" dirty="0"/>
          </a:p>
        </p:txBody>
      </p:sp>
      <p:sp>
        <p:nvSpPr>
          <p:cNvPr id="172" name="矩形 171"/>
          <p:cNvSpPr/>
          <p:nvPr/>
        </p:nvSpPr>
        <p:spPr>
          <a:xfrm>
            <a:off x="2419738" y="172800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K</a:t>
            </a:r>
            <a:r>
              <a:rPr lang="en-US" altLang="zh-TW" sz="1100" dirty="0" smtClean="0"/>
              <a:t>6</a:t>
            </a:r>
            <a:endParaRPr lang="zh-TW" altLang="en-US" sz="1100" dirty="0"/>
          </a:p>
        </p:txBody>
      </p:sp>
      <p:grpSp>
        <p:nvGrpSpPr>
          <p:cNvPr id="288" name="群組 287"/>
          <p:cNvGrpSpPr/>
          <p:nvPr/>
        </p:nvGrpSpPr>
        <p:grpSpPr>
          <a:xfrm>
            <a:off x="5202000" y="2654994"/>
            <a:ext cx="2268000" cy="1548012"/>
            <a:chOff x="5040000" y="2520000"/>
            <a:chExt cx="2268000" cy="1548012"/>
          </a:xfrm>
        </p:grpSpPr>
        <p:sp>
          <p:nvSpPr>
            <p:cNvPr id="196" name="橢圓 195"/>
            <p:cNvSpPr/>
            <p:nvPr/>
          </p:nvSpPr>
          <p:spPr>
            <a:xfrm>
              <a:off x="612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7" name="橢圓 196"/>
            <p:cNvSpPr/>
            <p:nvPr/>
          </p:nvSpPr>
          <p:spPr>
            <a:xfrm>
              <a:off x="684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8" name="橢圓 197"/>
            <p:cNvSpPr/>
            <p:nvPr/>
          </p:nvSpPr>
          <p:spPr>
            <a:xfrm>
              <a:off x="540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9" name="橢圓 198"/>
            <p:cNvSpPr/>
            <p:nvPr/>
          </p:nvSpPr>
          <p:spPr>
            <a:xfrm>
              <a:off x="576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0" name="橢圓 199"/>
            <p:cNvSpPr/>
            <p:nvPr/>
          </p:nvSpPr>
          <p:spPr>
            <a:xfrm>
              <a:off x="504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1" name="橢圓 200"/>
            <p:cNvSpPr/>
            <p:nvPr/>
          </p:nvSpPr>
          <p:spPr>
            <a:xfrm>
              <a:off x="648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5" name="橢圓 254"/>
            <p:cNvSpPr/>
            <p:nvPr/>
          </p:nvSpPr>
          <p:spPr>
            <a:xfrm>
              <a:off x="720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7" name="直線接點 256"/>
            <p:cNvCxnSpPr>
              <a:stCxn id="198" idx="4"/>
              <a:endCxn id="200" idx="0"/>
            </p:cNvCxnSpPr>
            <p:nvPr/>
          </p:nvCxnSpPr>
          <p:spPr>
            <a:xfrm flipH="1">
              <a:off x="509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線接點 258"/>
            <p:cNvCxnSpPr>
              <a:stCxn id="196" idx="4"/>
              <a:endCxn id="199" idx="0"/>
            </p:cNvCxnSpPr>
            <p:nvPr/>
          </p:nvCxnSpPr>
          <p:spPr>
            <a:xfrm flipH="1">
              <a:off x="581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接點 264"/>
            <p:cNvCxnSpPr>
              <a:stCxn id="198" idx="4"/>
              <a:endCxn id="199" idx="0"/>
            </p:cNvCxnSpPr>
            <p:nvPr/>
          </p:nvCxnSpPr>
          <p:spPr>
            <a:xfrm>
              <a:off x="545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接點 266"/>
            <p:cNvCxnSpPr>
              <a:stCxn id="201" idx="0"/>
              <a:endCxn id="198" idx="4"/>
            </p:cNvCxnSpPr>
            <p:nvPr/>
          </p:nvCxnSpPr>
          <p:spPr>
            <a:xfrm flipH="1" flipV="1">
              <a:off x="5454000" y="2628012"/>
              <a:ext cx="108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接點 268"/>
            <p:cNvCxnSpPr>
              <a:stCxn id="255" idx="0"/>
              <a:endCxn id="198" idx="4"/>
            </p:cNvCxnSpPr>
            <p:nvPr/>
          </p:nvCxnSpPr>
          <p:spPr>
            <a:xfrm flipH="1" flipV="1">
              <a:off x="5454000" y="2628012"/>
              <a:ext cx="180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接點 270"/>
            <p:cNvCxnSpPr>
              <a:stCxn id="200" idx="0"/>
              <a:endCxn id="196" idx="4"/>
            </p:cNvCxnSpPr>
            <p:nvPr/>
          </p:nvCxnSpPr>
          <p:spPr>
            <a:xfrm flipV="1">
              <a:off x="5094000" y="2628012"/>
              <a:ext cx="108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接點 274"/>
            <p:cNvCxnSpPr>
              <a:stCxn id="201" idx="0"/>
              <a:endCxn id="196" idx="4"/>
            </p:cNvCxnSpPr>
            <p:nvPr/>
          </p:nvCxnSpPr>
          <p:spPr>
            <a:xfrm flipH="1" flipV="1">
              <a:off x="617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接點 278"/>
            <p:cNvCxnSpPr>
              <a:stCxn id="201" idx="0"/>
              <a:endCxn id="197" idx="4"/>
            </p:cNvCxnSpPr>
            <p:nvPr/>
          </p:nvCxnSpPr>
          <p:spPr>
            <a:xfrm flipV="1">
              <a:off x="653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線接點 280"/>
            <p:cNvCxnSpPr>
              <a:stCxn id="196" idx="4"/>
              <a:endCxn id="255" idx="0"/>
            </p:cNvCxnSpPr>
            <p:nvPr/>
          </p:nvCxnSpPr>
          <p:spPr>
            <a:xfrm>
              <a:off x="6174000" y="2628012"/>
              <a:ext cx="108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接點 282"/>
            <p:cNvCxnSpPr>
              <a:stCxn id="200" idx="0"/>
              <a:endCxn id="197" idx="4"/>
            </p:cNvCxnSpPr>
            <p:nvPr/>
          </p:nvCxnSpPr>
          <p:spPr>
            <a:xfrm flipV="1">
              <a:off x="5094000" y="2628012"/>
              <a:ext cx="180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線接點 284"/>
            <p:cNvCxnSpPr>
              <a:stCxn id="199" idx="0"/>
              <a:endCxn id="197" idx="4"/>
            </p:cNvCxnSpPr>
            <p:nvPr/>
          </p:nvCxnSpPr>
          <p:spPr>
            <a:xfrm flipV="1">
              <a:off x="5814000" y="2628012"/>
              <a:ext cx="108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線接點 286"/>
            <p:cNvCxnSpPr>
              <a:stCxn id="255" idx="0"/>
              <a:endCxn id="197" idx="4"/>
            </p:cNvCxnSpPr>
            <p:nvPr/>
          </p:nvCxnSpPr>
          <p:spPr>
            <a:xfrm flipH="1" flipV="1">
              <a:off x="689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" name="矩形 288"/>
          <p:cNvSpPr/>
          <p:nvPr/>
        </p:nvSpPr>
        <p:spPr>
          <a:xfrm>
            <a:off x="6069741" y="172800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K</a:t>
            </a:r>
            <a:r>
              <a:rPr lang="en-US" altLang="zh-TW" sz="1100" dirty="0" smtClean="0"/>
              <a:t>3,4</a:t>
            </a:r>
            <a:endParaRPr lang="zh-TW" altLang="en-US" sz="1100" dirty="0"/>
          </a:p>
        </p:txBody>
      </p:sp>
      <p:sp>
        <p:nvSpPr>
          <p:cNvPr id="290" name="矩形 289"/>
          <p:cNvSpPr/>
          <p:nvPr/>
        </p:nvSpPr>
        <p:spPr>
          <a:xfrm>
            <a:off x="5967413" y="4932000"/>
            <a:ext cx="782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</a:t>
            </a:r>
            <a:r>
              <a:rPr lang="en-US" altLang="zh-TW" sz="1100" dirty="0" smtClean="0"/>
              <a:t>3</a:t>
            </a:r>
            <a:r>
              <a:rPr lang="en-US" altLang="zh-TW" dirty="0" smtClean="0"/>
              <a:t>|K</a:t>
            </a:r>
            <a:r>
              <a:rPr lang="en-US" altLang="zh-TW" sz="1100" dirty="0" smtClean="0"/>
              <a:t>3,4</a:t>
            </a:r>
            <a:endParaRPr lang="zh-TW" altLang="en-US" sz="1100" dirty="0"/>
          </a:p>
        </p:txBody>
      </p:sp>
      <p:grpSp>
        <p:nvGrpSpPr>
          <p:cNvPr id="291" name="群組 290"/>
          <p:cNvGrpSpPr/>
          <p:nvPr/>
        </p:nvGrpSpPr>
        <p:grpSpPr>
          <a:xfrm>
            <a:off x="5202000" y="2654994"/>
            <a:ext cx="2268000" cy="1548012"/>
            <a:chOff x="5040000" y="2520000"/>
            <a:chExt cx="2268000" cy="1548012"/>
          </a:xfrm>
        </p:grpSpPr>
        <p:sp>
          <p:nvSpPr>
            <p:cNvPr id="292" name="橢圓 291"/>
            <p:cNvSpPr/>
            <p:nvPr/>
          </p:nvSpPr>
          <p:spPr>
            <a:xfrm>
              <a:off x="612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3" name="橢圓 292"/>
            <p:cNvSpPr/>
            <p:nvPr/>
          </p:nvSpPr>
          <p:spPr>
            <a:xfrm>
              <a:off x="684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4" name="橢圓 293"/>
            <p:cNvSpPr/>
            <p:nvPr/>
          </p:nvSpPr>
          <p:spPr>
            <a:xfrm>
              <a:off x="540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5" name="橢圓 294"/>
            <p:cNvSpPr/>
            <p:nvPr/>
          </p:nvSpPr>
          <p:spPr>
            <a:xfrm>
              <a:off x="5760000" y="3960000"/>
              <a:ext cx="108000" cy="10801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6" name="橢圓 295"/>
            <p:cNvSpPr/>
            <p:nvPr/>
          </p:nvSpPr>
          <p:spPr>
            <a:xfrm>
              <a:off x="5040000" y="3960000"/>
              <a:ext cx="108000" cy="1080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7" name="橢圓 296"/>
            <p:cNvSpPr/>
            <p:nvPr/>
          </p:nvSpPr>
          <p:spPr>
            <a:xfrm>
              <a:off x="6480000" y="3960000"/>
              <a:ext cx="108000" cy="10801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8" name="橢圓 297"/>
            <p:cNvSpPr/>
            <p:nvPr/>
          </p:nvSpPr>
          <p:spPr>
            <a:xfrm>
              <a:off x="720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9" name="直線接點 298"/>
            <p:cNvCxnSpPr>
              <a:stCxn id="294" idx="4"/>
              <a:endCxn id="296" idx="0"/>
            </p:cNvCxnSpPr>
            <p:nvPr/>
          </p:nvCxnSpPr>
          <p:spPr>
            <a:xfrm flipH="1">
              <a:off x="5094000" y="2628012"/>
              <a:ext cx="360000" cy="13319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接點 299"/>
            <p:cNvCxnSpPr>
              <a:stCxn id="292" idx="4"/>
              <a:endCxn id="295" idx="0"/>
            </p:cNvCxnSpPr>
            <p:nvPr/>
          </p:nvCxnSpPr>
          <p:spPr>
            <a:xfrm flipH="1">
              <a:off x="5814000" y="2628012"/>
              <a:ext cx="360000" cy="13319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接點 300"/>
            <p:cNvCxnSpPr>
              <a:stCxn id="294" idx="4"/>
              <a:endCxn id="295" idx="0"/>
            </p:cNvCxnSpPr>
            <p:nvPr/>
          </p:nvCxnSpPr>
          <p:spPr>
            <a:xfrm>
              <a:off x="5454000" y="2628012"/>
              <a:ext cx="360000" cy="13319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接點 301"/>
            <p:cNvCxnSpPr>
              <a:stCxn id="297" idx="0"/>
              <a:endCxn id="294" idx="4"/>
            </p:cNvCxnSpPr>
            <p:nvPr/>
          </p:nvCxnSpPr>
          <p:spPr>
            <a:xfrm flipH="1" flipV="1">
              <a:off x="5454000" y="2628012"/>
              <a:ext cx="1080000" cy="13319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接點 302"/>
            <p:cNvCxnSpPr>
              <a:stCxn id="298" idx="0"/>
              <a:endCxn id="294" idx="4"/>
            </p:cNvCxnSpPr>
            <p:nvPr/>
          </p:nvCxnSpPr>
          <p:spPr>
            <a:xfrm flipH="1" flipV="1">
              <a:off x="5454000" y="2628012"/>
              <a:ext cx="1800000" cy="13319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接點 303"/>
            <p:cNvCxnSpPr>
              <a:stCxn id="296" idx="0"/>
              <a:endCxn id="292" idx="4"/>
            </p:cNvCxnSpPr>
            <p:nvPr/>
          </p:nvCxnSpPr>
          <p:spPr>
            <a:xfrm flipV="1">
              <a:off x="5094000" y="2628012"/>
              <a:ext cx="1080000" cy="13319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接點 304"/>
            <p:cNvCxnSpPr>
              <a:stCxn id="297" idx="0"/>
              <a:endCxn id="292" idx="4"/>
            </p:cNvCxnSpPr>
            <p:nvPr/>
          </p:nvCxnSpPr>
          <p:spPr>
            <a:xfrm flipH="1" flipV="1">
              <a:off x="6174000" y="2628012"/>
              <a:ext cx="360000" cy="13319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接點 305"/>
            <p:cNvCxnSpPr>
              <a:stCxn id="297" idx="0"/>
              <a:endCxn id="293" idx="4"/>
            </p:cNvCxnSpPr>
            <p:nvPr/>
          </p:nvCxnSpPr>
          <p:spPr>
            <a:xfrm flipV="1">
              <a:off x="6534000" y="2628012"/>
              <a:ext cx="360000" cy="13319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接點 306"/>
            <p:cNvCxnSpPr>
              <a:stCxn id="292" idx="4"/>
              <a:endCxn id="298" idx="0"/>
            </p:cNvCxnSpPr>
            <p:nvPr/>
          </p:nvCxnSpPr>
          <p:spPr>
            <a:xfrm>
              <a:off x="6174000" y="2628012"/>
              <a:ext cx="1080000" cy="13319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接點 307"/>
            <p:cNvCxnSpPr>
              <a:stCxn id="296" idx="0"/>
              <a:endCxn id="293" idx="4"/>
            </p:cNvCxnSpPr>
            <p:nvPr/>
          </p:nvCxnSpPr>
          <p:spPr>
            <a:xfrm flipV="1">
              <a:off x="5094000" y="2628012"/>
              <a:ext cx="1800000" cy="13319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接點 308"/>
            <p:cNvCxnSpPr>
              <a:stCxn id="295" idx="0"/>
              <a:endCxn id="293" idx="4"/>
            </p:cNvCxnSpPr>
            <p:nvPr/>
          </p:nvCxnSpPr>
          <p:spPr>
            <a:xfrm flipV="1">
              <a:off x="5814000" y="2628012"/>
              <a:ext cx="1080000" cy="13319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接點 309"/>
            <p:cNvCxnSpPr>
              <a:stCxn id="298" idx="0"/>
              <a:endCxn id="293" idx="4"/>
            </p:cNvCxnSpPr>
            <p:nvPr/>
          </p:nvCxnSpPr>
          <p:spPr>
            <a:xfrm flipH="1" flipV="1">
              <a:off x="6894000" y="2628012"/>
              <a:ext cx="360000" cy="13319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3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29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8000" y="54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[9] </a:t>
            </a:r>
            <a:r>
              <a:rPr lang="en-US" altLang="zh-TW" dirty="0" err="1"/>
              <a:t>Darryn</a:t>
            </a:r>
            <a:r>
              <a:rPr lang="en-US" altLang="zh-TW" dirty="0"/>
              <a:t> Bryant, Packing paths in complete graphs, </a:t>
            </a:r>
            <a:r>
              <a:rPr lang="en-US" altLang="zh-TW" i="1" dirty="0"/>
              <a:t>J. </a:t>
            </a:r>
            <a:r>
              <a:rPr lang="en-US" altLang="zh-TW" i="1" dirty="0" err="1"/>
              <a:t>Combin</a:t>
            </a:r>
            <a:r>
              <a:rPr lang="en-US" altLang="zh-TW" i="1" dirty="0"/>
              <a:t>. Theory Ser. B </a:t>
            </a:r>
            <a:r>
              <a:rPr lang="en-US" altLang="zh-TW" dirty="0"/>
              <a:t>100</a:t>
            </a:r>
          </a:p>
          <a:p>
            <a:r>
              <a:rPr lang="en-US" altLang="zh-TW" dirty="0"/>
              <a:t>(2010), </a:t>
            </a:r>
            <a:r>
              <a:rPr lang="en-US" altLang="zh-TW" dirty="0" smtClean="0"/>
              <a:t>206-215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8000" y="126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[10] </a:t>
            </a:r>
            <a:r>
              <a:rPr lang="en-US" altLang="zh-TW" dirty="0"/>
              <a:t>P. Hell and A. Rosa, Graph decompositions, </a:t>
            </a:r>
            <a:r>
              <a:rPr lang="en-US" altLang="zh-TW" dirty="0" smtClean="0"/>
              <a:t>handcuffed </a:t>
            </a:r>
            <a:r>
              <a:rPr lang="en-US" altLang="zh-TW" dirty="0"/>
              <a:t>prisoners and balanced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-designs</a:t>
            </a:r>
            <a:r>
              <a:rPr lang="en-US" altLang="zh-TW" dirty="0"/>
              <a:t>, </a:t>
            </a:r>
            <a:r>
              <a:rPr lang="en-US" altLang="zh-TW" i="1" dirty="0"/>
              <a:t>Discrete Math. </a:t>
            </a:r>
            <a:r>
              <a:rPr lang="en-US" altLang="zh-TW" dirty="0"/>
              <a:t>2 (1972), </a:t>
            </a:r>
            <a:r>
              <a:rPr lang="en-US" altLang="zh-TW" dirty="0" smtClean="0"/>
              <a:t>229-252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8000" y="198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[11] </a:t>
            </a:r>
            <a:r>
              <a:rPr lang="en-US" altLang="zh-TW" dirty="0"/>
              <a:t>D.G. </a:t>
            </a:r>
            <a:r>
              <a:rPr lang="en-US" altLang="zh-TW" dirty="0" smtClean="0"/>
              <a:t>Hoffman</a:t>
            </a:r>
            <a:r>
              <a:rPr lang="en-US" altLang="zh-TW" dirty="0"/>
              <a:t>, The real truth about star designs, </a:t>
            </a:r>
            <a:r>
              <a:rPr lang="en-US" altLang="zh-TW" i="1" dirty="0"/>
              <a:t>Discrete Math. </a:t>
            </a:r>
            <a:r>
              <a:rPr lang="en-US" altLang="zh-TW" dirty="0"/>
              <a:t>284 (2004), </a:t>
            </a:r>
            <a:r>
              <a:rPr lang="en-US" altLang="zh-TW" dirty="0" smtClean="0"/>
              <a:t>177-180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8000" y="270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[12] </a:t>
            </a:r>
            <a:r>
              <a:rPr lang="en-US" altLang="zh-TW" dirty="0"/>
              <a:t>H.-C. Lee, </a:t>
            </a:r>
            <a:r>
              <a:rPr lang="en-US" altLang="zh-TW" dirty="0" err="1"/>
              <a:t>Multidecompositions</a:t>
            </a:r>
            <a:r>
              <a:rPr lang="en-US" altLang="zh-TW" dirty="0"/>
              <a:t> of complete bipartite graphs into cycles and stars, </a:t>
            </a:r>
            <a:r>
              <a:rPr lang="en-US" altLang="zh-TW" i="1" dirty="0" err="1" smtClean="0"/>
              <a:t>Ars</a:t>
            </a:r>
            <a:r>
              <a:rPr lang="en-US" altLang="zh-TW" i="1" dirty="0"/>
              <a:t> </a:t>
            </a:r>
            <a:r>
              <a:rPr lang="en-US" altLang="zh-TW" i="1" dirty="0" err="1" smtClean="0"/>
              <a:t>Combin</a:t>
            </a:r>
            <a:r>
              <a:rPr lang="en-US" altLang="zh-TW" i="1" dirty="0"/>
              <a:t>. </a:t>
            </a:r>
            <a:r>
              <a:rPr lang="en-US" altLang="zh-TW" dirty="0"/>
              <a:t>108 (2013), </a:t>
            </a:r>
            <a:r>
              <a:rPr lang="en-US" altLang="zh-TW" dirty="0" smtClean="0"/>
              <a:t>355-364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8000" y="342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[13] </a:t>
            </a:r>
            <a:r>
              <a:rPr lang="en-US" altLang="zh-TW" dirty="0"/>
              <a:t>H.-C. Lee and J.-J. Lin, Decomposition of the complete bipartite graph with a </a:t>
            </a:r>
            <a:r>
              <a:rPr lang="en-US" altLang="zh-TW" dirty="0" smtClean="0"/>
              <a:t>1-factor removed </a:t>
            </a:r>
            <a:r>
              <a:rPr lang="en-US" altLang="zh-TW" dirty="0"/>
              <a:t>into cycles and stars, </a:t>
            </a:r>
            <a:r>
              <a:rPr lang="en-US" altLang="zh-TW" i="1" dirty="0"/>
              <a:t>Discrete Math. </a:t>
            </a:r>
            <a:r>
              <a:rPr lang="en-US" altLang="zh-TW" dirty="0"/>
              <a:t>313 (2013), </a:t>
            </a:r>
            <a:r>
              <a:rPr lang="en-US" altLang="zh-TW" dirty="0" smtClean="0"/>
              <a:t>2354-2358.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8000" y="414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[14] </a:t>
            </a:r>
            <a:r>
              <a:rPr lang="en-US" altLang="zh-TW" dirty="0"/>
              <a:t>C. A. Parker, </a:t>
            </a:r>
            <a:r>
              <a:rPr lang="en-US" altLang="zh-TW" i="1" dirty="0"/>
              <a:t>Complete bipartite graph path decompositions</a:t>
            </a:r>
            <a:r>
              <a:rPr lang="en-US" altLang="zh-TW" dirty="0"/>
              <a:t>, Ph.D. Thesis, Auburn </a:t>
            </a:r>
            <a:r>
              <a:rPr lang="en-US" altLang="zh-TW" dirty="0" err="1" smtClean="0"/>
              <a:t>Uni-versity</a:t>
            </a:r>
            <a:r>
              <a:rPr lang="en-US" altLang="zh-TW" dirty="0"/>
              <a:t>, Auburn, Alabama, 1998.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8000" y="486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[15] </a:t>
            </a:r>
            <a:r>
              <a:rPr lang="en-US" altLang="zh-TW" dirty="0"/>
              <a:t>H. M. </a:t>
            </a:r>
            <a:r>
              <a:rPr lang="en-US" altLang="zh-TW" dirty="0" err="1"/>
              <a:t>Priyadharsini</a:t>
            </a:r>
            <a:r>
              <a:rPr lang="en-US" altLang="zh-TW" dirty="0"/>
              <a:t> and A. </a:t>
            </a:r>
            <a:r>
              <a:rPr lang="en-US" altLang="zh-TW" dirty="0" err="1"/>
              <a:t>Muthusamy</a:t>
            </a:r>
            <a:r>
              <a:rPr lang="en-US" altLang="zh-TW" dirty="0"/>
              <a:t>, (</a:t>
            </a:r>
            <a:r>
              <a:rPr lang="en-US" altLang="zh-TW" i="1" dirty="0" err="1" smtClean="0"/>
              <a:t>G</a:t>
            </a:r>
            <a:r>
              <a:rPr lang="en-US" altLang="zh-TW" sz="1400" i="1" dirty="0" err="1" smtClean="0"/>
              <a:t>m</a:t>
            </a:r>
            <a:r>
              <a:rPr lang="en-US" altLang="zh-TW" i="1" dirty="0" err="1" smtClean="0"/>
              <a:t>,H</a:t>
            </a:r>
            <a:r>
              <a:rPr lang="en-US" altLang="zh-TW" sz="1400" i="1" dirty="0" err="1" smtClean="0"/>
              <a:t>m</a:t>
            </a:r>
            <a:r>
              <a:rPr lang="en-US" altLang="zh-TW" dirty="0"/>
              <a:t>)-</a:t>
            </a:r>
            <a:r>
              <a:rPr lang="en-US" altLang="zh-TW" dirty="0" err="1"/>
              <a:t>multifactorization</a:t>
            </a:r>
            <a:r>
              <a:rPr lang="en-US" altLang="zh-TW" dirty="0"/>
              <a:t> of </a:t>
            </a:r>
            <a:r>
              <a:rPr lang="el-GR" altLang="zh-TW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i="1" dirty="0" smtClean="0"/>
              <a:t>K</a:t>
            </a:r>
            <a:r>
              <a:rPr lang="en-US" altLang="zh-TW" sz="1400" i="1" dirty="0" smtClean="0"/>
              <a:t>m</a:t>
            </a:r>
            <a:r>
              <a:rPr lang="en-US" altLang="zh-TW" dirty="0"/>
              <a:t>, </a:t>
            </a:r>
            <a:r>
              <a:rPr lang="en-US" altLang="zh-TW" i="1" dirty="0"/>
              <a:t>J. </a:t>
            </a:r>
            <a:r>
              <a:rPr lang="en-US" altLang="zh-TW" i="1" dirty="0" smtClean="0"/>
              <a:t>Com-bin</a:t>
            </a:r>
            <a:r>
              <a:rPr lang="en-US" altLang="zh-TW" i="1" dirty="0"/>
              <a:t>. Math. </a:t>
            </a:r>
            <a:r>
              <a:rPr lang="en-US" altLang="zh-TW" i="1" dirty="0" err="1"/>
              <a:t>Combin</a:t>
            </a:r>
            <a:r>
              <a:rPr lang="en-US" altLang="zh-TW" i="1" dirty="0"/>
              <a:t>. </a:t>
            </a:r>
            <a:r>
              <a:rPr lang="en-US" altLang="zh-TW" i="1" dirty="0" err="1"/>
              <a:t>Comput</a:t>
            </a:r>
            <a:r>
              <a:rPr lang="en-US" altLang="zh-TW" i="1" dirty="0"/>
              <a:t>. </a:t>
            </a:r>
            <a:r>
              <a:rPr lang="en-US" altLang="zh-TW" dirty="0"/>
              <a:t>69 (2009), </a:t>
            </a:r>
            <a:r>
              <a:rPr lang="en-US" altLang="zh-TW" dirty="0" smtClean="0"/>
              <a:t>145-150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68000" y="5580000"/>
            <a:ext cx="8280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[16</a:t>
            </a:r>
            <a:r>
              <a:rPr lang="en-US" altLang="zh-TW" b="1" dirty="0" smtClean="0">
                <a:solidFill>
                  <a:srgbClr val="7030A0"/>
                </a:solidFill>
              </a:rPr>
              <a:t>] </a:t>
            </a:r>
            <a:r>
              <a:rPr lang="en-US" altLang="zh-TW" dirty="0" smtClean="0"/>
              <a:t>H</a:t>
            </a:r>
            <a:r>
              <a:rPr lang="en-US" altLang="zh-TW" dirty="0"/>
              <a:t>. M. </a:t>
            </a:r>
            <a:r>
              <a:rPr lang="en-US" altLang="zh-TW" dirty="0" err="1"/>
              <a:t>Priyadharsini</a:t>
            </a:r>
            <a:r>
              <a:rPr lang="en-US" altLang="zh-TW" dirty="0"/>
              <a:t> and A. </a:t>
            </a:r>
            <a:r>
              <a:rPr lang="en-US" altLang="zh-TW" dirty="0" err="1"/>
              <a:t>Muthusamy</a:t>
            </a:r>
            <a:r>
              <a:rPr lang="en-US" altLang="zh-TW" dirty="0"/>
              <a:t>, (</a:t>
            </a:r>
            <a:r>
              <a:rPr lang="en-US" altLang="zh-TW" i="1" dirty="0" err="1" smtClean="0"/>
              <a:t>G</a:t>
            </a:r>
            <a:r>
              <a:rPr lang="en-US" altLang="zh-TW" sz="1400" i="1" dirty="0" err="1" smtClean="0"/>
              <a:t>m</a:t>
            </a:r>
            <a:r>
              <a:rPr lang="en-US" altLang="zh-TW" i="1" dirty="0" err="1" smtClean="0"/>
              <a:t>,H</a:t>
            </a:r>
            <a:r>
              <a:rPr lang="en-US" altLang="zh-TW" sz="1400" i="1" dirty="0" err="1" smtClean="0"/>
              <a:t>m</a:t>
            </a:r>
            <a:r>
              <a:rPr lang="en-US" altLang="zh-TW" dirty="0"/>
              <a:t>)-</a:t>
            </a:r>
            <a:r>
              <a:rPr lang="en-US" altLang="zh-TW" dirty="0" err="1"/>
              <a:t>multidecomposition</a:t>
            </a:r>
            <a:r>
              <a:rPr lang="en-US" altLang="zh-TW" dirty="0"/>
              <a:t> of </a:t>
            </a:r>
            <a:r>
              <a:rPr lang="en-US" altLang="zh-TW" i="1" dirty="0" err="1" smtClean="0"/>
              <a:t>K</a:t>
            </a:r>
            <a:r>
              <a:rPr lang="en-US" altLang="zh-TW" sz="1400" i="1" dirty="0" err="1" smtClean="0"/>
              <a:t>m,m</a:t>
            </a:r>
            <a:r>
              <a:rPr lang="en-US" altLang="zh-TW" dirty="0" smtClean="0"/>
              <a:t>(</a:t>
            </a:r>
            <a:r>
              <a:rPr lang="el-GR" altLang="zh-TW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標楷體" pitchFamily="65" charset="-120"/>
              </a:rPr>
              <a:t>λ</a:t>
            </a:r>
            <a:r>
              <a:rPr lang="en-US" altLang="zh-TW" dirty="0" smtClean="0"/>
              <a:t>),</a:t>
            </a:r>
            <a:r>
              <a:rPr lang="en-US" altLang="zh-TW" i="1" dirty="0" smtClean="0"/>
              <a:t>Bull</a:t>
            </a:r>
            <a:r>
              <a:rPr lang="en-US" altLang="zh-TW" i="1" dirty="0"/>
              <a:t>. Inst. </a:t>
            </a:r>
            <a:r>
              <a:rPr lang="en-US" altLang="zh-TW" i="1" dirty="0" err="1"/>
              <a:t>Combin</a:t>
            </a:r>
            <a:r>
              <a:rPr lang="en-US" altLang="zh-TW" i="1" dirty="0"/>
              <a:t>. Appl. </a:t>
            </a:r>
            <a:r>
              <a:rPr lang="en-US" altLang="zh-TW" dirty="0"/>
              <a:t>66 (2012), </a:t>
            </a:r>
            <a:r>
              <a:rPr lang="en-US" altLang="zh-TW" dirty="0" smtClean="0"/>
              <a:t>42-48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9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8000" y="54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[17</a:t>
            </a:r>
            <a:r>
              <a:rPr lang="en-US" altLang="zh-TW" b="1" dirty="0" smtClean="0">
                <a:solidFill>
                  <a:srgbClr val="7030A0"/>
                </a:solidFill>
              </a:rPr>
              <a:t>] T</a:t>
            </a:r>
            <a:r>
              <a:rPr lang="en-US" altLang="zh-TW" dirty="0" smtClean="0"/>
              <a:t>.-</a:t>
            </a:r>
            <a:r>
              <a:rPr lang="en-US" altLang="zh-TW" dirty="0"/>
              <a:t>W. </a:t>
            </a:r>
            <a:r>
              <a:rPr lang="en-US" altLang="zh-TW" dirty="0" err="1"/>
              <a:t>Shyu</a:t>
            </a:r>
            <a:r>
              <a:rPr lang="en-US" altLang="zh-TW" dirty="0"/>
              <a:t>, Decomposition of complete graphs into paths and stars, </a:t>
            </a:r>
            <a:r>
              <a:rPr lang="en-US" altLang="zh-TW" i="1" dirty="0"/>
              <a:t>Discrete </a:t>
            </a:r>
            <a:r>
              <a:rPr lang="en-US" altLang="zh-TW" i="1" dirty="0" smtClean="0"/>
              <a:t>Math. </a:t>
            </a:r>
            <a:r>
              <a:rPr lang="en-US" altLang="zh-TW" dirty="0" smtClean="0"/>
              <a:t>310 </a:t>
            </a:r>
            <a:r>
              <a:rPr lang="en-US" altLang="zh-TW" dirty="0"/>
              <a:t>(2010), </a:t>
            </a:r>
            <a:r>
              <a:rPr lang="en-US" altLang="zh-TW" dirty="0" smtClean="0"/>
              <a:t>2164-2169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8000" y="126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[18] </a:t>
            </a:r>
            <a:r>
              <a:rPr lang="en-US" altLang="zh-TW" dirty="0"/>
              <a:t>T.-W. </a:t>
            </a:r>
            <a:r>
              <a:rPr lang="en-US" altLang="zh-TW" dirty="0" err="1"/>
              <a:t>Shyu</a:t>
            </a:r>
            <a:r>
              <a:rPr lang="en-US" altLang="zh-TW" dirty="0"/>
              <a:t>, Decompositions of complete graphs into paths and cycles, </a:t>
            </a:r>
            <a:r>
              <a:rPr lang="en-US" altLang="zh-TW" i="1" dirty="0" err="1"/>
              <a:t>Ars</a:t>
            </a:r>
            <a:r>
              <a:rPr lang="en-US" altLang="zh-TW" i="1" dirty="0"/>
              <a:t> </a:t>
            </a:r>
            <a:r>
              <a:rPr lang="en-US" altLang="zh-TW" i="1" dirty="0" err="1"/>
              <a:t>Combin</a:t>
            </a:r>
            <a:r>
              <a:rPr lang="en-US" altLang="zh-TW" i="1" dirty="0"/>
              <a:t>. </a:t>
            </a:r>
            <a:r>
              <a:rPr lang="en-US" altLang="zh-TW" dirty="0" smtClean="0"/>
              <a:t>97(2010</a:t>
            </a:r>
            <a:r>
              <a:rPr lang="en-US" altLang="zh-TW" dirty="0"/>
              <a:t>), </a:t>
            </a:r>
            <a:r>
              <a:rPr lang="en-US" altLang="zh-TW" dirty="0" smtClean="0"/>
              <a:t>257-270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68000" y="198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[19] </a:t>
            </a:r>
            <a:r>
              <a:rPr lang="en-US" altLang="zh-TW" dirty="0"/>
              <a:t>T.-W. </a:t>
            </a:r>
            <a:r>
              <a:rPr lang="en-US" altLang="zh-TW" dirty="0" err="1"/>
              <a:t>Shyu</a:t>
            </a:r>
            <a:r>
              <a:rPr lang="en-US" altLang="zh-TW" dirty="0"/>
              <a:t>, Decomposition of complete graphs into paths of length three and </a:t>
            </a:r>
            <a:r>
              <a:rPr lang="en-US" altLang="zh-TW" dirty="0" smtClean="0"/>
              <a:t>triangles, </a:t>
            </a:r>
            <a:r>
              <a:rPr lang="en-US" altLang="zh-TW" i="1" dirty="0" err="1" smtClean="0"/>
              <a:t>Ars</a:t>
            </a:r>
            <a:r>
              <a:rPr lang="en-US" altLang="zh-TW" i="1" dirty="0" smtClean="0"/>
              <a:t> </a:t>
            </a:r>
            <a:r>
              <a:rPr lang="en-US" altLang="zh-TW" i="1" dirty="0" err="1"/>
              <a:t>Combin</a:t>
            </a:r>
            <a:r>
              <a:rPr lang="en-US" altLang="zh-TW" i="1" dirty="0"/>
              <a:t>. </a:t>
            </a:r>
            <a:r>
              <a:rPr lang="en-US" altLang="zh-TW" dirty="0"/>
              <a:t>107 (2012), </a:t>
            </a:r>
            <a:r>
              <a:rPr lang="en-US" altLang="zh-TW" dirty="0" smtClean="0"/>
              <a:t>209-224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8000" y="270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[20] </a:t>
            </a:r>
            <a:r>
              <a:rPr lang="en-US" altLang="zh-TW" dirty="0"/>
              <a:t>T.-W. </a:t>
            </a:r>
            <a:r>
              <a:rPr lang="en-US" altLang="zh-TW" dirty="0" err="1"/>
              <a:t>Shyu</a:t>
            </a:r>
            <a:r>
              <a:rPr lang="en-US" altLang="zh-TW" dirty="0"/>
              <a:t>, Decomposition of complete graphs into cycles and stars, </a:t>
            </a:r>
            <a:r>
              <a:rPr lang="en-US" altLang="zh-TW" i="1" dirty="0"/>
              <a:t>Graphs </a:t>
            </a:r>
            <a:r>
              <a:rPr lang="en-US" altLang="zh-TW" i="1" dirty="0" err="1" smtClean="0"/>
              <a:t>Combin</a:t>
            </a:r>
            <a:r>
              <a:rPr lang="en-US" altLang="zh-TW" i="1" dirty="0" smtClean="0"/>
              <a:t>. </a:t>
            </a:r>
            <a:r>
              <a:rPr lang="en-US" altLang="zh-TW" dirty="0" smtClean="0"/>
              <a:t>29 </a:t>
            </a:r>
            <a:r>
              <a:rPr lang="en-US" altLang="zh-TW" dirty="0"/>
              <a:t>(2013), </a:t>
            </a:r>
            <a:r>
              <a:rPr lang="en-US" altLang="zh-TW" dirty="0" smtClean="0"/>
              <a:t>301-313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8000" y="3420000"/>
            <a:ext cx="82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7030A0"/>
                </a:solidFill>
              </a:rPr>
              <a:t>[21] </a:t>
            </a:r>
            <a:r>
              <a:rPr lang="en-US" altLang="zh-TW" dirty="0"/>
              <a:t>T.-W. </a:t>
            </a:r>
            <a:r>
              <a:rPr lang="en-US" altLang="zh-TW" dirty="0" err="1"/>
              <a:t>Shyu</a:t>
            </a:r>
            <a:r>
              <a:rPr lang="en-US" altLang="zh-TW" dirty="0"/>
              <a:t>, Decomposition of complete bipartite graphs into paths and stars with </a:t>
            </a:r>
            <a:r>
              <a:rPr lang="en-US" altLang="zh-TW" dirty="0" smtClean="0"/>
              <a:t>same number </a:t>
            </a:r>
            <a:r>
              <a:rPr lang="en-US" altLang="zh-TW" dirty="0"/>
              <a:t>of edges, </a:t>
            </a:r>
            <a:r>
              <a:rPr lang="en-US" altLang="zh-TW" i="1" dirty="0"/>
              <a:t>Discrete Math. </a:t>
            </a:r>
            <a:r>
              <a:rPr lang="en-US" altLang="zh-TW" dirty="0"/>
              <a:t>313 (2013), </a:t>
            </a:r>
            <a:r>
              <a:rPr lang="en-US" altLang="zh-TW" dirty="0" smtClean="0"/>
              <a:t>865-871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52</a:t>
            </a:fld>
            <a:endParaRPr lang="zh-TW" altLang="en-US" dirty="0"/>
          </a:p>
        </p:txBody>
      </p:sp>
      <p:sp>
        <p:nvSpPr>
          <p:cNvPr id="4" name="書卷 (水平) 3"/>
          <p:cNvSpPr/>
          <p:nvPr/>
        </p:nvSpPr>
        <p:spPr>
          <a:xfrm>
            <a:off x="538982" y="2150858"/>
            <a:ext cx="8208912" cy="255628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/>
              <a:t>Thank you for your listening.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220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527323" y="2020409"/>
            <a:ext cx="8238224" cy="954107"/>
            <a:chOff x="504032" y="720000"/>
            <a:chExt cx="8238224" cy="954107"/>
          </a:xfrm>
        </p:grpSpPr>
        <p:sp>
          <p:nvSpPr>
            <p:cNvPr id="10" name="矩形 9"/>
            <p:cNvSpPr/>
            <p:nvPr/>
          </p:nvSpPr>
          <p:spPr>
            <a:xfrm>
              <a:off x="936031" y="720000"/>
              <a:ext cx="78062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An (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F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, 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>
                  <a:solidFill>
                    <a:srgbClr val="FF0000"/>
                  </a:solidFill>
                </a:rPr>
                <a:t>)-decomposition of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>
                  <a:solidFill>
                    <a:srgbClr val="FF0000"/>
                  </a:solidFill>
                </a:rPr>
                <a:t> </a:t>
              </a:r>
              <a:r>
                <a:rPr lang="en-US" altLang="zh-TW" sz="2800" dirty="0" smtClean="0"/>
                <a:t>: a decomposition </a:t>
              </a:r>
              <a:r>
                <a:rPr lang="en-US" altLang="zh-TW" sz="2800" dirty="0"/>
                <a:t>of 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 into copies of </a:t>
              </a:r>
              <a:r>
                <a:rPr lang="en-US" altLang="zh-TW" sz="2800" i="1" dirty="0"/>
                <a:t>F</a:t>
              </a:r>
              <a:r>
                <a:rPr lang="en-US" altLang="zh-TW" sz="2800" dirty="0"/>
                <a:t> and </a:t>
              </a:r>
              <a:r>
                <a:rPr lang="en-US" altLang="zh-TW" sz="2800" i="1" dirty="0"/>
                <a:t>G</a:t>
              </a:r>
              <a:r>
                <a:rPr lang="en-US" altLang="zh-TW" sz="2800" dirty="0"/>
                <a:t> using at least one of each.</a:t>
              </a:r>
              <a:endParaRPr lang="zh-TW" altLang="en-US" sz="2800" dirty="0"/>
            </a:p>
          </p:txBody>
        </p:sp>
        <p:sp>
          <p:nvSpPr>
            <p:cNvPr id="12" name="甜甜圈 11"/>
            <p:cNvSpPr/>
            <p:nvPr/>
          </p:nvSpPr>
          <p:spPr>
            <a:xfrm>
              <a:off x="504032" y="863999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27291" y="3256354"/>
            <a:ext cx="8238256" cy="954107"/>
            <a:chOff x="504000" y="1836000"/>
            <a:chExt cx="8238256" cy="954107"/>
          </a:xfrm>
        </p:grpSpPr>
        <p:sp>
          <p:nvSpPr>
            <p:cNvPr id="11" name="矩形 10"/>
            <p:cNvSpPr/>
            <p:nvPr/>
          </p:nvSpPr>
          <p:spPr>
            <a:xfrm>
              <a:off x="936032" y="1836000"/>
              <a:ext cx="78062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/>
                <a:t>If </a:t>
              </a:r>
              <a:r>
                <a:rPr lang="en-US" altLang="zh-TW" sz="2800" i="1" dirty="0"/>
                <a:t>H</a:t>
              </a:r>
              <a:r>
                <a:rPr lang="en-US" altLang="zh-TW" sz="2800" dirty="0"/>
                <a:t> has an (</a:t>
              </a:r>
              <a:r>
                <a:rPr lang="en-US" altLang="zh-TW" sz="2800" i="1" dirty="0" smtClean="0"/>
                <a:t>F</a:t>
              </a:r>
              <a:r>
                <a:rPr lang="en-US" altLang="zh-TW" sz="2800" dirty="0" smtClean="0"/>
                <a:t>, </a:t>
              </a:r>
              <a:r>
                <a:rPr lang="en-US" altLang="zh-TW" sz="2800" i="1" dirty="0" smtClean="0"/>
                <a:t>G</a:t>
              </a:r>
              <a:r>
                <a:rPr lang="en-US" altLang="zh-TW" sz="2800" dirty="0"/>
                <a:t>)-decomposition, we say that 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>
                  <a:solidFill>
                    <a:srgbClr val="FF0000"/>
                  </a:solidFill>
                </a:rPr>
                <a:t> is (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F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, 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>
                  <a:solidFill>
                    <a:srgbClr val="FF0000"/>
                  </a:solidFill>
                </a:rPr>
                <a:t>)-decomposable</a:t>
              </a:r>
              <a:r>
                <a:rPr lang="en-US" altLang="zh-TW" sz="2800" dirty="0"/>
                <a:t> and write </a:t>
              </a:r>
              <a:r>
                <a:rPr lang="en-US" altLang="zh-TW" sz="2800" dirty="0">
                  <a:solidFill>
                    <a:srgbClr val="FF0000"/>
                  </a:solidFill>
                </a:rPr>
                <a:t>(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F</a:t>
              </a:r>
              <a:r>
                <a:rPr lang="en-US" altLang="zh-TW" sz="2800" dirty="0" smtClean="0">
                  <a:solidFill>
                    <a:srgbClr val="FF0000"/>
                  </a:solidFill>
                </a:rPr>
                <a:t>, </a:t>
              </a:r>
              <a:r>
                <a:rPr lang="en-US" altLang="zh-TW" sz="2800" i="1" dirty="0" smtClean="0">
                  <a:solidFill>
                    <a:srgbClr val="FF0000"/>
                  </a:solidFill>
                </a:rPr>
                <a:t>G</a:t>
              </a:r>
              <a:r>
                <a:rPr lang="en-US" altLang="zh-TW" sz="2800" dirty="0">
                  <a:solidFill>
                    <a:srgbClr val="FF0000"/>
                  </a:solidFill>
                </a:rPr>
                <a:t>)|</a:t>
              </a:r>
              <a:r>
                <a:rPr lang="en-US" altLang="zh-TW" sz="2800" i="1" dirty="0">
                  <a:solidFill>
                    <a:srgbClr val="FF0000"/>
                  </a:solidFill>
                </a:rPr>
                <a:t>H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13" name="甜甜圈 12"/>
            <p:cNvSpPr/>
            <p:nvPr/>
          </p:nvSpPr>
          <p:spPr>
            <a:xfrm>
              <a:off x="504000" y="1944000"/>
              <a:ext cx="288032" cy="288032"/>
            </a:xfrm>
            <a:prstGeom prst="don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3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21" name="圓角化對角線角落矩形 20"/>
          <p:cNvSpPr/>
          <p:nvPr/>
        </p:nvSpPr>
        <p:spPr>
          <a:xfrm>
            <a:off x="623100" y="1034824"/>
            <a:ext cx="1457478" cy="5400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Example.</a:t>
            </a:r>
            <a:endParaRPr lang="zh-TW" altLang="en-US" sz="2400" dirty="0"/>
          </a:p>
        </p:txBody>
      </p:sp>
      <p:grpSp>
        <p:nvGrpSpPr>
          <p:cNvPr id="102" name="群組 101"/>
          <p:cNvGrpSpPr/>
          <p:nvPr/>
        </p:nvGrpSpPr>
        <p:grpSpPr>
          <a:xfrm>
            <a:off x="1421656" y="2366882"/>
            <a:ext cx="2376352" cy="2124236"/>
            <a:chOff x="1421656" y="2366882"/>
            <a:chExt cx="2376352" cy="2124236"/>
          </a:xfrm>
        </p:grpSpPr>
        <p:sp>
          <p:nvSpPr>
            <p:cNvPr id="15" name="橢圓 14"/>
            <p:cNvSpPr/>
            <p:nvPr/>
          </p:nvSpPr>
          <p:spPr>
            <a:xfrm>
              <a:off x="1936027" y="2383017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3203848" y="2366882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1421656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橢圓 24"/>
            <p:cNvSpPr/>
            <p:nvPr/>
          </p:nvSpPr>
          <p:spPr>
            <a:xfrm>
              <a:off x="3690008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1936027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3203848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" name="直線接點 28"/>
            <p:cNvCxnSpPr>
              <a:stCxn id="15" idx="4"/>
              <a:endCxn id="24" idx="6"/>
            </p:cNvCxnSpPr>
            <p:nvPr/>
          </p:nvCxnSpPr>
          <p:spPr>
            <a:xfrm flipH="1">
              <a:off x="1529656" y="2491029"/>
              <a:ext cx="46037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5" idx="4"/>
              <a:endCxn id="23" idx="4"/>
            </p:cNvCxnSpPr>
            <p:nvPr/>
          </p:nvCxnSpPr>
          <p:spPr>
            <a:xfrm flipV="1">
              <a:off x="1990027" y="2474894"/>
              <a:ext cx="1267821" cy="161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23" idx="4"/>
              <a:endCxn id="25" idx="2"/>
            </p:cNvCxnSpPr>
            <p:nvPr/>
          </p:nvCxnSpPr>
          <p:spPr>
            <a:xfrm>
              <a:off x="3257848" y="2474894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endCxn id="26" idx="0"/>
            </p:cNvCxnSpPr>
            <p:nvPr/>
          </p:nvCxnSpPr>
          <p:spPr>
            <a:xfrm>
              <a:off x="1529656" y="3437067"/>
              <a:ext cx="460371" cy="946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25" idx="2"/>
              <a:endCxn id="27" idx="0"/>
            </p:cNvCxnSpPr>
            <p:nvPr/>
          </p:nvCxnSpPr>
          <p:spPr>
            <a:xfrm flipH="1">
              <a:off x="3257848" y="3429000"/>
              <a:ext cx="432160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6" idx="0"/>
              <a:endCxn id="27" idx="0"/>
            </p:cNvCxnSpPr>
            <p:nvPr/>
          </p:nvCxnSpPr>
          <p:spPr>
            <a:xfrm>
              <a:off x="1990027" y="4383106"/>
              <a:ext cx="126782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15" idx="4"/>
              <a:endCxn id="27" idx="0"/>
            </p:cNvCxnSpPr>
            <p:nvPr/>
          </p:nvCxnSpPr>
          <p:spPr>
            <a:xfrm>
              <a:off x="1990027" y="2491029"/>
              <a:ext cx="1267821" cy="1892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3" idx="4"/>
              <a:endCxn id="26" idx="0"/>
            </p:cNvCxnSpPr>
            <p:nvPr/>
          </p:nvCxnSpPr>
          <p:spPr>
            <a:xfrm flipH="1">
              <a:off x="1990027" y="2474894"/>
              <a:ext cx="1267821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24" idx="6"/>
              <a:endCxn id="25" idx="2"/>
            </p:cNvCxnSpPr>
            <p:nvPr/>
          </p:nvCxnSpPr>
          <p:spPr>
            <a:xfrm>
              <a:off x="1529656" y="3429000"/>
              <a:ext cx="216035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15" idx="4"/>
              <a:endCxn id="26" idx="0"/>
            </p:cNvCxnSpPr>
            <p:nvPr/>
          </p:nvCxnSpPr>
          <p:spPr>
            <a:xfrm>
              <a:off x="1990027" y="2491029"/>
              <a:ext cx="0" cy="1892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23" idx="4"/>
              <a:endCxn id="27" idx="0"/>
            </p:cNvCxnSpPr>
            <p:nvPr/>
          </p:nvCxnSpPr>
          <p:spPr>
            <a:xfrm>
              <a:off x="3257848" y="2474894"/>
              <a:ext cx="0" cy="19082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stCxn id="24" idx="6"/>
              <a:endCxn id="23" idx="4"/>
            </p:cNvCxnSpPr>
            <p:nvPr/>
          </p:nvCxnSpPr>
          <p:spPr>
            <a:xfrm flipV="1">
              <a:off x="1529656" y="2474894"/>
              <a:ext cx="1728192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>
              <a:stCxn id="24" idx="6"/>
              <a:endCxn id="27" idx="0"/>
            </p:cNvCxnSpPr>
            <p:nvPr/>
          </p:nvCxnSpPr>
          <p:spPr>
            <a:xfrm>
              <a:off x="1529656" y="3429000"/>
              <a:ext cx="1728192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>
              <a:stCxn id="15" idx="4"/>
              <a:endCxn id="25" idx="2"/>
            </p:cNvCxnSpPr>
            <p:nvPr/>
          </p:nvCxnSpPr>
          <p:spPr>
            <a:xfrm>
              <a:off x="1990027" y="2491029"/>
              <a:ext cx="1699981" cy="93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flipV="1">
              <a:off x="1990027" y="3437067"/>
              <a:ext cx="1699981" cy="9541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群組 124"/>
          <p:cNvGrpSpPr/>
          <p:nvPr/>
        </p:nvGrpSpPr>
        <p:grpSpPr>
          <a:xfrm>
            <a:off x="1421656" y="2366882"/>
            <a:ext cx="2376352" cy="2124236"/>
            <a:chOff x="1421656" y="2366882"/>
            <a:chExt cx="2376352" cy="2124236"/>
          </a:xfrm>
        </p:grpSpPr>
        <p:sp>
          <p:nvSpPr>
            <p:cNvPr id="126" name="橢圓 125"/>
            <p:cNvSpPr/>
            <p:nvPr/>
          </p:nvSpPr>
          <p:spPr>
            <a:xfrm>
              <a:off x="1936027" y="2383017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7" name="橢圓 126"/>
            <p:cNvSpPr/>
            <p:nvPr/>
          </p:nvSpPr>
          <p:spPr>
            <a:xfrm>
              <a:off x="3203848" y="2366882"/>
              <a:ext cx="108000" cy="108012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橢圓 127"/>
            <p:cNvSpPr/>
            <p:nvPr/>
          </p:nvSpPr>
          <p:spPr>
            <a:xfrm>
              <a:off x="1421656" y="3374994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9" name="橢圓 128"/>
            <p:cNvSpPr/>
            <p:nvPr/>
          </p:nvSpPr>
          <p:spPr>
            <a:xfrm>
              <a:off x="3690008" y="3374994"/>
              <a:ext cx="108000" cy="1080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0" name="橢圓 129"/>
            <p:cNvSpPr/>
            <p:nvPr/>
          </p:nvSpPr>
          <p:spPr>
            <a:xfrm>
              <a:off x="1936027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橢圓 130"/>
            <p:cNvSpPr/>
            <p:nvPr/>
          </p:nvSpPr>
          <p:spPr>
            <a:xfrm>
              <a:off x="3203848" y="4383106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2" name="直線接點 131"/>
            <p:cNvCxnSpPr>
              <a:stCxn id="126" idx="4"/>
              <a:endCxn id="128" idx="6"/>
            </p:cNvCxnSpPr>
            <p:nvPr/>
          </p:nvCxnSpPr>
          <p:spPr>
            <a:xfrm flipH="1">
              <a:off x="1529656" y="2491029"/>
              <a:ext cx="460371" cy="937971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接點 132"/>
            <p:cNvCxnSpPr>
              <a:stCxn id="126" idx="4"/>
              <a:endCxn id="127" idx="4"/>
            </p:cNvCxnSpPr>
            <p:nvPr/>
          </p:nvCxnSpPr>
          <p:spPr>
            <a:xfrm flipV="1">
              <a:off x="1990027" y="2474894"/>
              <a:ext cx="1267821" cy="16135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接點 133"/>
            <p:cNvCxnSpPr>
              <a:stCxn id="127" idx="4"/>
              <a:endCxn id="129" idx="2"/>
            </p:cNvCxnSpPr>
            <p:nvPr/>
          </p:nvCxnSpPr>
          <p:spPr>
            <a:xfrm>
              <a:off x="3257848" y="2474894"/>
              <a:ext cx="432160" cy="95410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接點 134"/>
            <p:cNvCxnSpPr>
              <a:endCxn id="130" idx="0"/>
            </p:cNvCxnSpPr>
            <p:nvPr/>
          </p:nvCxnSpPr>
          <p:spPr>
            <a:xfrm>
              <a:off x="1529656" y="3437067"/>
              <a:ext cx="460371" cy="946039"/>
            </a:xfrm>
            <a:prstGeom prst="line">
              <a:avLst/>
            </a:prstGeom>
            <a:ln w="28575">
              <a:solidFill>
                <a:srgbClr val="DB1D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接點 135"/>
            <p:cNvCxnSpPr>
              <a:stCxn id="129" idx="2"/>
              <a:endCxn id="131" idx="0"/>
            </p:cNvCxnSpPr>
            <p:nvPr/>
          </p:nvCxnSpPr>
          <p:spPr>
            <a:xfrm flipH="1">
              <a:off x="3257848" y="3429000"/>
              <a:ext cx="432160" cy="954106"/>
            </a:xfrm>
            <a:prstGeom prst="line">
              <a:avLst/>
            </a:prstGeom>
            <a:ln w="28575">
              <a:solidFill>
                <a:srgbClr val="DB1D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接點 136"/>
            <p:cNvCxnSpPr>
              <a:stCxn id="130" idx="0"/>
              <a:endCxn id="131" idx="0"/>
            </p:cNvCxnSpPr>
            <p:nvPr/>
          </p:nvCxnSpPr>
          <p:spPr>
            <a:xfrm>
              <a:off x="1990027" y="4383106"/>
              <a:ext cx="1267821" cy="0"/>
            </a:xfrm>
            <a:prstGeom prst="line">
              <a:avLst/>
            </a:prstGeom>
            <a:ln w="28575">
              <a:solidFill>
                <a:srgbClr val="DB1D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接點 137"/>
            <p:cNvCxnSpPr>
              <a:stCxn id="126" idx="4"/>
              <a:endCxn id="131" idx="0"/>
            </p:cNvCxnSpPr>
            <p:nvPr/>
          </p:nvCxnSpPr>
          <p:spPr>
            <a:xfrm>
              <a:off x="1990027" y="2491029"/>
              <a:ext cx="1267821" cy="189207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接點 138"/>
            <p:cNvCxnSpPr>
              <a:stCxn id="127" idx="4"/>
              <a:endCxn id="130" idx="0"/>
            </p:cNvCxnSpPr>
            <p:nvPr/>
          </p:nvCxnSpPr>
          <p:spPr>
            <a:xfrm flipH="1">
              <a:off x="1990027" y="2474894"/>
              <a:ext cx="1267821" cy="19082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接點 139"/>
            <p:cNvCxnSpPr>
              <a:stCxn id="128" idx="6"/>
              <a:endCxn id="129" idx="2"/>
            </p:cNvCxnSpPr>
            <p:nvPr/>
          </p:nvCxnSpPr>
          <p:spPr>
            <a:xfrm>
              <a:off x="1529656" y="3429000"/>
              <a:ext cx="21603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接點 140"/>
            <p:cNvCxnSpPr>
              <a:stCxn id="126" idx="4"/>
              <a:endCxn id="130" idx="0"/>
            </p:cNvCxnSpPr>
            <p:nvPr/>
          </p:nvCxnSpPr>
          <p:spPr>
            <a:xfrm>
              <a:off x="1990027" y="2491029"/>
              <a:ext cx="0" cy="189207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接點 141"/>
            <p:cNvCxnSpPr>
              <a:stCxn id="127" idx="4"/>
              <a:endCxn id="131" idx="0"/>
            </p:cNvCxnSpPr>
            <p:nvPr/>
          </p:nvCxnSpPr>
          <p:spPr>
            <a:xfrm>
              <a:off x="3257848" y="2474894"/>
              <a:ext cx="0" cy="1908212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接點 142"/>
            <p:cNvCxnSpPr>
              <a:stCxn id="128" idx="6"/>
              <a:endCxn id="127" idx="4"/>
            </p:cNvCxnSpPr>
            <p:nvPr/>
          </p:nvCxnSpPr>
          <p:spPr>
            <a:xfrm flipV="1">
              <a:off x="1529656" y="2474894"/>
              <a:ext cx="1728192" cy="95410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接點 143"/>
            <p:cNvCxnSpPr>
              <a:stCxn id="128" idx="6"/>
              <a:endCxn id="131" idx="0"/>
            </p:cNvCxnSpPr>
            <p:nvPr/>
          </p:nvCxnSpPr>
          <p:spPr>
            <a:xfrm>
              <a:off x="1529656" y="3429000"/>
              <a:ext cx="1728192" cy="954106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接點 144"/>
            <p:cNvCxnSpPr>
              <a:stCxn id="126" idx="4"/>
              <a:endCxn id="129" idx="2"/>
            </p:cNvCxnSpPr>
            <p:nvPr/>
          </p:nvCxnSpPr>
          <p:spPr>
            <a:xfrm>
              <a:off x="1990027" y="2491029"/>
              <a:ext cx="1699981" cy="93797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flipV="1">
              <a:off x="1990027" y="3437067"/>
              <a:ext cx="1699981" cy="9541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矩形 169"/>
          <p:cNvSpPr/>
          <p:nvPr/>
        </p:nvSpPr>
        <p:spPr>
          <a:xfrm>
            <a:off x="2012923" y="4932000"/>
            <a:ext cx="1300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(P</a:t>
            </a:r>
            <a:r>
              <a:rPr lang="en-US" altLang="zh-TW" sz="1100" dirty="0" smtClean="0"/>
              <a:t>4</a:t>
            </a:r>
            <a:r>
              <a:rPr lang="en-US" altLang="zh-TW" dirty="0" smtClean="0"/>
              <a:t>, S</a:t>
            </a:r>
            <a:r>
              <a:rPr lang="en-US" altLang="zh-TW" sz="1100" dirty="0" smtClean="0"/>
              <a:t>3</a:t>
            </a:r>
            <a:r>
              <a:rPr lang="en-US" altLang="zh-TW" dirty="0" smtClean="0"/>
              <a:t>)|K</a:t>
            </a:r>
            <a:r>
              <a:rPr lang="en-US" altLang="zh-TW" sz="1100" dirty="0" smtClean="0"/>
              <a:t>6</a:t>
            </a:r>
            <a:endParaRPr lang="zh-TW" altLang="en-US" sz="1100" dirty="0"/>
          </a:p>
        </p:txBody>
      </p:sp>
      <p:sp>
        <p:nvSpPr>
          <p:cNvPr id="172" name="矩形 171"/>
          <p:cNvSpPr/>
          <p:nvPr/>
        </p:nvSpPr>
        <p:spPr>
          <a:xfrm>
            <a:off x="2419738" y="1728000"/>
            <a:ext cx="409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K</a:t>
            </a:r>
            <a:r>
              <a:rPr lang="en-US" altLang="zh-TW" sz="1100" dirty="0" smtClean="0"/>
              <a:t>6</a:t>
            </a:r>
            <a:endParaRPr lang="zh-TW" altLang="en-US" sz="1100" dirty="0"/>
          </a:p>
        </p:txBody>
      </p:sp>
      <p:grpSp>
        <p:nvGrpSpPr>
          <p:cNvPr id="288" name="群組 287"/>
          <p:cNvGrpSpPr/>
          <p:nvPr/>
        </p:nvGrpSpPr>
        <p:grpSpPr>
          <a:xfrm>
            <a:off x="5202000" y="2654994"/>
            <a:ext cx="2268000" cy="1548012"/>
            <a:chOff x="5040000" y="2520000"/>
            <a:chExt cx="2268000" cy="1548012"/>
          </a:xfrm>
        </p:grpSpPr>
        <p:sp>
          <p:nvSpPr>
            <p:cNvPr id="196" name="橢圓 195"/>
            <p:cNvSpPr/>
            <p:nvPr/>
          </p:nvSpPr>
          <p:spPr>
            <a:xfrm>
              <a:off x="612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7" name="橢圓 196"/>
            <p:cNvSpPr/>
            <p:nvPr/>
          </p:nvSpPr>
          <p:spPr>
            <a:xfrm>
              <a:off x="684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8" name="橢圓 197"/>
            <p:cNvSpPr/>
            <p:nvPr/>
          </p:nvSpPr>
          <p:spPr>
            <a:xfrm>
              <a:off x="540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9" name="橢圓 198"/>
            <p:cNvSpPr/>
            <p:nvPr/>
          </p:nvSpPr>
          <p:spPr>
            <a:xfrm>
              <a:off x="576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0" name="橢圓 199"/>
            <p:cNvSpPr/>
            <p:nvPr/>
          </p:nvSpPr>
          <p:spPr>
            <a:xfrm>
              <a:off x="504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1" name="橢圓 200"/>
            <p:cNvSpPr/>
            <p:nvPr/>
          </p:nvSpPr>
          <p:spPr>
            <a:xfrm>
              <a:off x="648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5" name="橢圓 254"/>
            <p:cNvSpPr/>
            <p:nvPr/>
          </p:nvSpPr>
          <p:spPr>
            <a:xfrm>
              <a:off x="720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57" name="直線接點 256"/>
            <p:cNvCxnSpPr>
              <a:stCxn id="198" idx="4"/>
              <a:endCxn id="200" idx="0"/>
            </p:cNvCxnSpPr>
            <p:nvPr/>
          </p:nvCxnSpPr>
          <p:spPr>
            <a:xfrm flipH="1">
              <a:off x="509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線接點 258"/>
            <p:cNvCxnSpPr>
              <a:stCxn id="196" idx="4"/>
              <a:endCxn id="199" idx="0"/>
            </p:cNvCxnSpPr>
            <p:nvPr/>
          </p:nvCxnSpPr>
          <p:spPr>
            <a:xfrm flipH="1">
              <a:off x="581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接點 264"/>
            <p:cNvCxnSpPr>
              <a:stCxn id="198" idx="4"/>
              <a:endCxn id="199" idx="0"/>
            </p:cNvCxnSpPr>
            <p:nvPr/>
          </p:nvCxnSpPr>
          <p:spPr>
            <a:xfrm>
              <a:off x="545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接點 266"/>
            <p:cNvCxnSpPr>
              <a:stCxn id="201" idx="0"/>
              <a:endCxn id="198" idx="4"/>
            </p:cNvCxnSpPr>
            <p:nvPr/>
          </p:nvCxnSpPr>
          <p:spPr>
            <a:xfrm flipH="1" flipV="1">
              <a:off x="5454000" y="2628012"/>
              <a:ext cx="108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線接點 268"/>
            <p:cNvCxnSpPr>
              <a:stCxn id="255" idx="0"/>
              <a:endCxn id="198" idx="4"/>
            </p:cNvCxnSpPr>
            <p:nvPr/>
          </p:nvCxnSpPr>
          <p:spPr>
            <a:xfrm flipH="1" flipV="1">
              <a:off x="5454000" y="2628012"/>
              <a:ext cx="180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線接點 270"/>
            <p:cNvCxnSpPr>
              <a:stCxn id="200" idx="0"/>
              <a:endCxn id="196" idx="4"/>
            </p:cNvCxnSpPr>
            <p:nvPr/>
          </p:nvCxnSpPr>
          <p:spPr>
            <a:xfrm flipV="1">
              <a:off x="5094000" y="2628012"/>
              <a:ext cx="108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線接點 274"/>
            <p:cNvCxnSpPr>
              <a:stCxn id="201" idx="0"/>
              <a:endCxn id="196" idx="4"/>
            </p:cNvCxnSpPr>
            <p:nvPr/>
          </p:nvCxnSpPr>
          <p:spPr>
            <a:xfrm flipH="1" flipV="1">
              <a:off x="617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接點 278"/>
            <p:cNvCxnSpPr>
              <a:stCxn id="201" idx="0"/>
              <a:endCxn id="197" idx="4"/>
            </p:cNvCxnSpPr>
            <p:nvPr/>
          </p:nvCxnSpPr>
          <p:spPr>
            <a:xfrm flipV="1">
              <a:off x="653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線接點 280"/>
            <p:cNvCxnSpPr>
              <a:stCxn id="196" idx="4"/>
              <a:endCxn id="255" idx="0"/>
            </p:cNvCxnSpPr>
            <p:nvPr/>
          </p:nvCxnSpPr>
          <p:spPr>
            <a:xfrm>
              <a:off x="6174000" y="2628012"/>
              <a:ext cx="108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接點 282"/>
            <p:cNvCxnSpPr>
              <a:stCxn id="200" idx="0"/>
              <a:endCxn id="197" idx="4"/>
            </p:cNvCxnSpPr>
            <p:nvPr/>
          </p:nvCxnSpPr>
          <p:spPr>
            <a:xfrm flipV="1">
              <a:off x="5094000" y="2628012"/>
              <a:ext cx="180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線接點 284"/>
            <p:cNvCxnSpPr>
              <a:stCxn id="199" idx="0"/>
              <a:endCxn id="197" idx="4"/>
            </p:cNvCxnSpPr>
            <p:nvPr/>
          </p:nvCxnSpPr>
          <p:spPr>
            <a:xfrm flipV="1">
              <a:off x="5814000" y="2628012"/>
              <a:ext cx="108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線接點 286"/>
            <p:cNvCxnSpPr>
              <a:stCxn id="255" idx="0"/>
              <a:endCxn id="197" idx="4"/>
            </p:cNvCxnSpPr>
            <p:nvPr/>
          </p:nvCxnSpPr>
          <p:spPr>
            <a:xfrm flipH="1" flipV="1">
              <a:off x="6894000" y="2628012"/>
              <a:ext cx="360000" cy="13319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" name="矩形 288"/>
          <p:cNvSpPr/>
          <p:nvPr/>
        </p:nvSpPr>
        <p:spPr>
          <a:xfrm>
            <a:off x="6069741" y="172800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K</a:t>
            </a:r>
            <a:r>
              <a:rPr lang="en-US" altLang="zh-TW" sz="1100" dirty="0" smtClean="0"/>
              <a:t>3,4</a:t>
            </a:r>
            <a:endParaRPr lang="zh-TW" altLang="en-US" sz="1100" dirty="0"/>
          </a:p>
        </p:txBody>
      </p:sp>
      <p:sp>
        <p:nvSpPr>
          <p:cNvPr id="290" name="矩形 289"/>
          <p:cNvSpPr/>
          <p:nvPr/>
        </p:nvSpPr>
        <p:spPr>
          <a:xfrm>
            <a:off x="5670000" y="493200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smtClean="0"/>
              <a:t>P</a:t>
            </a:r>
            <a:r>
              <a:rPr lang="en-US" altLang="zh-TW" sz="1100" dirty="0" smtClean="0"/>
              <a:t>4</a:t>
            </a:r>
            <a:r>
              <a:rPr lang="en-US" altLang="zh-TW" dirty="0" smtClean="0"/>
              <a:t>, S</a:t>
            </a:r>
            <a:r>
              <a:rPr lang="en-US" altLang="zh-TW" sz="1100" dirty="0" smtClean="0"/>
              <a:t>3</a:t>
            </a:r>
            <a:r>
              <a:rPr lang="en-US" altLang="zh-TW" dirty="0" smtClean="0"/>
              <a:t>)|K</a:t>
            </a:r>
            <a:r>
              <a:rPr lang="en-US" altLang="zh-TW" sz="1100" dirty="0" smtClean="0"/>
              <a:t>3,4</a:t>
            </a:r>
            <a:endParaRPr lang="zh-TW" altLang="en-US" sz="1100" dirty="0"/>
          </a:p>
        </p:txBody>
      </p:sp>
      <p:grpSp>
        <p:nvGrpSpPr>
          <p:cNvPr id="291" name="群組 290"/>
          <p:cNvGrpSpPr/>
          <p:nvPr/>
        </p:nvGrpSpPr>
        <p:grpSpPr>
          <a:xfrm>
            <a:off x="5202000" y="2654994"/>
            <a:ext cx="2268000" cy="1548012"/>
            <a:chOff x="5040000" y="2520000"/>
            <a:chExt cx="2268000" cy="1548012"/>
          </a:xfrm>
        </p:grpSpPr>
        <p:sp>
          <p:nvSpPr>
            <p:cNvPr id="292" name="橢圓 291"/>
            <p:cNvSpPr/>
            <p:nvPr/>
          </p:nvSpPr>
          <p:spPr>
            <a:xfrm>
              <a:off x="612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3" name="橢圓 292"/>
            <p:cNvSpPr/>
            <p:nvPr/>
          </p:nvSpPr>
          <p:spPr>
            <a:xfrm>
              <a:off x="684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4" name="橢圓 293"/>
            <p:cNvSpPr/>
            <p:nvPr/>
          </p:nvSpPr>
          <p:spPr>
            <a:xfrm>
              <a:off x="5400000" y="252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5" name="橢圓 294"/>
            <p:cNvSpPr/>
            <p:nvPr/>
          </p:nvSpPr>
          <p:spPr>
            <a:xfrm>
              <a:off x="576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6" name="橢圓 295"/>
            <p:cNvSpPr/>
            <p:nvPr/>
          </p:nvSpPr>
          <p:spPr>
            <a:xfrm>
              <a:off x="5040000" y="3960000"/>
              <a:ext cx="108000" cy="1080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7" name="橢圓 296"/>
            <p:cNvSpPr/>
            <p:nvPr/>
          </p:nvSpPr>
          <p:spPr>
            <a:xfrm>
              <a:off x="648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8" name="橢圓 297"/>
            <p:cNvSpPr/>
            <p:nvPr/>
          </p:nvSpPr>
          <p:spPr>
            <a:xfrm>
              <a:off x="7200000" y="3960000"/>
              <a:ext cx="108000" cy="10801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99" name="直線接點 298"/>
            <p:cNvCxnSpPr>
              <a:stCxn id="294" idx="4"/>
              <a:endCxn id="296" idx="0"/>
            </p:cNvCxnSpPr>
            <p:nvPr/>
          </p:nvCxnSpPr>
          <p:spPr>
            <a:xfrm flipH="1">
              <a:off x="5094000" y="2628012"/>
              <a:ext cx="360000" cy="13319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接點 299"/>
            <p:cNvCxnSpPr>
              <a:stCxn id="292" idx="4"/>
              <a:endCxn id="295" idx="0"/>
            </p:cNvCxnSpPr>
            <p:nvPr/>
          </p:nvCxnSpPr>
          <p:spPr>
            <a:xfrm flipH="1">
              <a:off x="5814000" y="2628012"/>
              <a:ext cx="360000" cy="13319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接點 300"/>
            <p:cNvCxnSpPr>
              <a:stCxn id="294" idx="4"/>
              <a:endCxn id="295" idx="0"/>
            </p:cNvCxnSpPr>
            <p:nvPr/>
          </p:nvCxnSpPr>
          <p:spPr>
            <a:xfrm>
              <a:off x="5454000" y="2628012"/>
              <a:ext cx="360000" cy="13319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接點 301"/>
            <p:cNvCxnSpPr>
              <a:stCxn id="297" idx="0"/>
              <a:endCxn id="294" idx="4"/>
            </p:cNvCxnSpPr>
            <p:nvPr/>
          </p:nvCxnSpPr>
          <p:spPr>
            <a:xfrm flipH="1" flipV="1">
              <a:off x="5454000" y="2628012"/>
              <a:ext cx="1080000" cy="13319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接點 302"/>
            <p:cNvCxnSpPr>
              <a:stCxn id="298" idx="0"/>
              <a:endCxn id="294" idx="4"/>
            </p:cNvCxnSpPr>
            <p:nvPr/>
          </p:nvCxnSpPr>
          <p:spPr>
            <a:xfrm flipH="1" flipV="1">
              <a:off x="5454000" y="2628012"/>
              <a:ext cx="1800000" cy="13319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接點 303"/>
            <p:cNvCxnSpPr>
              <a:stCxn id="296" idx="0"/>
              <a:endCxn id="292" idx="4"/>
            </p:cNvCxnSpPr>
            <p:nvPr/>
          </p:nvCxnSpPr>
          <p:spPr>
            <a:xfrm flipV="1">
              <a:off x="5094000" y="2628012"/>
              <a:ext cx="1080000" cy="13319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接點 304"/>
            <p:cNvCxnSpPr>
              <a:stCxn id="297" idx="0"/>
              <a:endCxn id="292" idx="4"/>
            </p:cNvCxnSpPr>
            <p:nvPr/>
          </p:nvCxnSpPr>
          <p:spPr>
            <a:xfrm flipH="1" flipV="1">
              <a:off x="6174000" y="2628012"/>
              <a:ext cx="360000" cy="133198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接點 305"/>
            <p:cNvCxnSpPr>
              <a:stCxn id="297" idx="0"/>
              <a:endCxn id="293" idx="4"/>
            </p:cNvCxnSpPr>
            <p:nvPr/>
          </p:nvCxnSpPr>
          <p:spPr>
            <a:xfrm flipV="1">
              <a:off x="6534000" y="2628012"/>
              <a:ext cx="360000" cy="13319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接點 306"/>
            <p:cNvCxnSpPr>
              <a:stCxn id="292" idx="4"/>
              <a:endCxn id="298" idx="0"/>
            </p:cNvCxnSpPr>
            <p:nvPr/>
          </p:nvCxnSpPr>
          <p:spPr>
            <a:xfrm>
              <a:off x="6174000" y="2628012"/>
              <a:ext cx="1080000" cy="13319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接點 307"/>
            <p:cNvCxnSpPr>
              <a:stCxn id="296" idx="0"/>
              <a:endCxn id="293" idx="4"/>
            </p:cNvCxnSpPr>
            <p:nvPr/>
          </p:nvCxnSpPr>
          <p:spPr>
            <a:xfrm flipV="1">
              <a:off x="5094000" y="2628012"/>
              <a:ext cx="1800000" cy="13319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接點 308"/>
            <p:cNvCxnSpPr>
              <a:stCxn id="295" idx="0"/>
              <a:endCxn id="293" idx="4"/>
            </p:cNvCxnSpPr>
            <p:nvPr/>
          </p:nvCxnSpPr>
          <p:spPr>
            <a:xfrm flipV="1">
              <a:off x="5814000" y="2628012"/>
              <a:ext cx="1080000" cy="13319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接點 309"/>
            <p:cNvCxnSpPr>
              <a:stCxn id="298" idx="0"/>
              <a:endCxn id="293" idx="4"/>
            </p:cNvCxnSpPr>
            <p:nvPr/>
          </p:nvCxnSpPr>
          <p:spPr>
            <a:xfrm flipH="1" flipV="1">
              <a:off x="6894000" y="2628012"/>
              <a:ext cx="360000" cy="13319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5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180000" y="2232000"/>
            <a:ext cx="8820000" cy="1918301"/>
            <a:chOff x="180000" y="2232000"/>
            <a:chExt cx="8820000" cy="1918301"/>
          </a:xfrm>
        </p:grpSpPr>
        <p:sp>
          <p:nvSpPr>
            <p:cNvPr id="5" name="矩形 4"/>
            <p:cNvSpPr/>
            <p:nvPr/>
          </p:nvSpPr>
          <p:spPr>
            <a:xfrm>
              <a:off x="540000" y="2232000"/>
              <a:ext cx="8280000" cy="144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 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Daven</a:t>
              </a:r>
              <a:r>
                <a:rPr lang="en-US" altLang="zh-TW" sz="2800" dirty="0">
                  <a:solidFill>
                    <a:srgbClr val="00B050"/>
                  </a:solidFill>
                </a:rPr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[4]</a:t>
              </a:r>
              <a:r>
                <a:rPr lang="en-US" altLang="zh-TW" sz="2800" dirty="0"/>
                <a:t> investigated the problem of the (</a:t>
              </a:r>
              <a:r>
                <a:rPr lang="en-US" altLang="zh-TW" sz="2800" dirty="0" smtClean="0"/>
                <a:t>C</a:t>
              </a:r>
              <a:r>
                <a:rPr lang="en-US" altLang="zh-TW" sz="1400" dirty="0" smtClean="0"/>
                <a:t>4</a:t>
              </a:r>
              <a:r>
                <a:rPr lang="en-US" altLang="zh-TW" sz="2800" dirty="0" smtClean="0"/>
                <a:t>, E</a:t>
              </a:r>
              <a:r>
                <a:rPr lang="en-US" altLang="zh-TW" sz="1400" dirty="0" smtClean="0"/>
                <a:t>2</a:t>
              </a:r>
              <a:r>
                <a:rPr lang="en-US" altLang="zh-TW" sz="2800" dirty="0" smtClean="0"/>
                <a:t>)-decomposition </a:t>
              </a:r>
              <a:r>
                <a:rPr lang="en-US" altLang="zh-TW" sz="2800" dirty="0"/>
                <a:t>of several graph products where E</a:t>
              </a:r>
              <a:r>
                <a:rPr lang="en-US" altLang="zh-TW" sz="1400" dirty="0"/>
                <a:t>2</a:t>
              </a:r>
              <a:r>
                <a:rPr lang="en-US" altLang="zh-TW" sz="2800" dirty="0"/>
                <a:t> denotes two vertex disjoint edges.</a:t>
              </a:r>
              <a:endParaRPr lang="zh-TW" altLang="en-US" sz="2800" dirty="0"/>
            </a:p>
          </p:txBody>
        </p:sp>
        <p:sp>
          <p:nvSpPr>
            <p:cNvPr id="7" name="甜甜圈 6"/>
            <p:cNvSpPr/>
            <p:nvPr/>
          </p:nvSpPr>
          <p:spPr>
            <a:xfrm>
              <a:off x="180000" y="2376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0000" y="3492000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[4] </a:t>
              </a:r>
              <a:r>
                <a:rPr lang="en-US" altLang="zh-TW" dirty="0"/>
                <a:t>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 and M. </a:t>
              </a:r>
              <a:r>
                <a:rPr lang="en-US" altLang="zh-TW" dirty="0" err="1"/>
                <a:t>Daven</a:t>
              </a:r>
              <a:r>
                <a:rPr lang="en-US" altLang="zh-TW" dirty="0"/>
                <a:t>, </a:t>
              </a:r>
              <a:r>
                <a:rPr lang="en-US" altLang="zh-TW" dirty="0" err="1"/>
                <a:t>Multidecompositions</a:t>
              </a:r>
              <a:r>
                <a:rPr lang="en-US" altLang="zh-TW" dirty="0"/>
                <a:t> of several graph products, </a:t>
              </a:r>
              <a:endParaRPr lang="en-US" altLang="zh-TW" dirty="0" smtClean="0"/>
            </a:p>
            <a:p>
              <a:r>
                <a:rPr lang="en-US" altLang="zh-TW" i="1" dirty="0"/>
                <a:t>  </a:t>
              </a:r>
              <a:r>
                <a:rPr lang="en-US" altLang="zh-TW" i="1" dirty="0" smtClean="0"/>
                <a:t>     Graphs </a:t>
              </a:r>
              <a:r>
                <a:rPr lang="en-US" altLang="zh-TW" i="1" dirty="0" err="1" smtClean="0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/>
                <a:t>29 (2013), </a:t>
              </a:r>
              <a:r>
                <a:rPr lang="en-US" altLang="zh-TW" dirty="0" smtClean="0"/>
                <a:t>315-326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540000" y="2296782"/>
              <a:ext cx="8460000" cy="1853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80000" y="612000"/>
            <a:ext cx="8820000" cy="1546331"/>
            <a:chOff x="180000" y="612000"/>
            <a:chExt cx="8820000" cy="1546331"/>
          </a:xfrm>
        </p:grpSpPr>
        <p:sp>
          <p:nvSpPr>
            <p:cNvPr id="3" name="甜甜圈 2"/>
            <p:cNvSpPr/>
            <p:nvPr/>
          </p:nvSpPr>
          <p:spPr>
            <a:xfrm>
              <a:off x="180000" y="756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40000" y="612000"/>
              <a:ext cx="8280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 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Daven</a:t>
              </a:r>
              <a:r>
                <a:rPr lang="en-US" altLang="zh-TW" sz="2800" dirty="0">
                  <a:solidFill>
                    <a:srgbClr val="00B050"/>
                  </a:solidFill>
                </a:rPr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[3]</a:t>
              </a:r>
              <a:r>
                <a:rPr lang="en-US" altLang="zh-TW" sz="2800" dirty="0"/>
                <a:t> investigated the problem of (</a:t>
              </a:r>
              <a:r>
                <a:rPr lang="en-US" altLang="zh-TW" sz="2800" dirty="0" err="1" smtClean="0"/>
                <a:t>K</a:t>
              </a:r>
              <a:r>
                <a:rPr lang="en-US" altLang="zh-TW" sz="1400" i="1" dirty="0" err="1" smtClean="0"/>
                <a:t>k</a:t>
              </a:r>
              <a:r>
                <a:rPr lang="en-US" altLang="zh-TW" sz="2800" dirty="0"/>
                <a:t>,</a:t>
              </a:r>
              <a:r>
                <a:rPr lang="en-US" altLang="zh-TW" sz="2800" dirty="0" smtClean="0"/>
                <a:t> </a:t>
              </a:r>
              <a:r>
                <a:rPr lang="en-US" altLang="zh-TW" sz="2800" dirty="0" err="1"/>
                <a:t>S</a:t>
              </a:r>
              <a:r>
                <a:rPr lang="en-US" altLang="zh-TW" sz="1400" i="1" dirty="0" err="1"/>
                <a:t>k</a:t>
              </a:r>
              <a:r>
                <a:rPr lang="en-US" altLang="zh-TW" sz="2800" dirty="0"/>
                <a:t>)-decomposition </a:t>
              </a:r>
              <a:r>
                <a:rPr lang="en-US" altLang="zh-TW" sz="2800" dirty="0" smtClean="0"/>
                <a:t>of the </a:t>
              </a:r>
              <a:r>
                <a:rPr lang="en-US" altLang="zh-TW" sz="2800" dirty="0"/>
                <a:t>complete graph K</a:t>
              </a:r>
              <a:r>
                <a:rPr lang="en-US" altLang="zh-TW" sz="1400" i="1" dirty="0"/>
                <a:t>n</a:t>
              </a:r>
              <a:r>
                <a:rPr lang="en-US" altLang="zh-TW" sz="2800" dirty="0"/>
                <a:t>.</a:t>
              </a:r>
              <a:endParaRPr lang="zh-TW" altLang="en-US" sz="28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40000" y="1512000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[3] </a:t>
              </a:r>
              <a:r>
                <a:rPr lang="en-US" altLang="zh-TW" dirty="0"/>
                <a:t>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 and M. </a:t>
              </a:r>
              <a:r>
                <a:rPr lang="en-US" altLang="zh-TW" dirty="0" err="1"/>
                <a:t>Daven</a:t>
              </a:r>
              <a:r>
                <a:rPr lang="en-US" altLang="zh-TW" dirty="0"/>
                <a:t>, </a:t>
              </a:r>
              <a:r>
                <a:rPr lang="en-US" altLang="zh-TW" dirty="0" err="1"/>
                <a:t>Multidecompositons</a:t>
              </a:r>
              <a:r>
                <a:rPr lang="en-US" altLang="zh-TW" dirty="0"/>
                <a:t> of the complete graph, </a:t>
              </a:r>
              <a:r>
                <a:rPr lang="en-US" altLang="zh-TW" i="1" dirty="0" err="1"/>
                <a:t>Ars</a:t>
              </a:r>
              <a:r>
                <a:rPr lang="en-US" altLang="zh-TW" i="1" dirty="0"/>
                <a:t> </a:t>
              </a:r>
              <a:endParaRPr lang="en-US" altLang="zh-TW" i="1" dirty="0" smtClean="0"/>
            </a:p>
            <a:p>
              <a:r>
                <a:rPr lang="en-US" altLang="zh-TW" i="1" dirty="0"/>
                <a:t> </a:t>
              </a:r>
              <a:r>
                <a:rPr lang="en-US" altLang="zh-TW" i="1" dirty="0" smtClean="0"/>
                <a:t>      </a:t>
              </a:r>
              <a:r>
                <a:rPr lang="en-US" altLang="zh-TW" i="1" dirty="0" err="1" smtClean="0"/>
                <a:t>Combin</a:t>
              </a:r>
              <a:r>
                <a:rPr lang="en-US" altLang="zh-TW" i="1" dirty="0"/>
                <a:t>. </a:t>
              </a:r>
              <a:r>
                <a:rPr lang="en-US" altLang="zh-TW" dirty="0" smtClean="0"/>
                <a:t>72(2004</a:t>
              </a:r>
              <a:r>
                <a:rPr lang="en-US" altLang="zh-TW" dirty="0"/>
                <a:t>), </a:t>
              </a:r>
              <a:r>
                <a:rPr lang="en-US" altLang="zh-TW" dirty="0" smtClean="0"/>
                <a:t>17-22 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40000" y="647114"/>
              <a:ext cx="8460000" cy="151121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80000" y="4212000"/>
            <a:ext cx="8820000" cy="1919501"/>
            <a:chOff x="180000" y="4212000"/>
            <a:chExt cx="8820000" cy="1919501"/>
          </a:xfrm>
        </p:grpSpPr>
        <p:sp>
          <p:nvSpPr>
            <p:cNvPr id="6" name="矩形 5"/>
            <p:cNvSpPr/>
            <p:nvPr/>
          </p:nvSpPr>
          <p:spPr>
            <a:xfrm>
              <a:off x="540000" y="4212000"/>
              <a:ext cx="82800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Abueida</a:t>
              </a:r>
              <a:r>
                <a:rPr lang="en-US" altLang="zh-TW" sz="2800" dirty="0"/>
                <a:t> </a:t>
              </a:r>
              <a:r>
                <a:rPr lang="en-US" altLang="zh-TW" sz="2800" dirty="0" smtClean="0"/>
                <a:t>and </a:t>
              </a:r>
              <a:r>
                <a:rPr lang="en-US" altLang="zh-TW" sz="2800" dirty="0">
                  <a:solidFill>
                    <a:srgbClr val="00B050"/>
                  </a:solidFill>
                </a:rPr>
                <a:t>O‘Neil</a:t>
              </a:r>
              <a:r>
                <a:rPr lang="en-US" altLang="zh-TW" sz="2800" dirty="0" smtClean="0"/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[7] </a:t>
              </a:r>
              <a:r>
                <a:rPr lang="en-US" altLang="zh-TW" sz="2800" dirty="0"/>
                <a:t>settled the </a:t>
              </a:r>
              <a:r>
                <a:rPr lang="en-US" altLang="zh-TW" sz="2800" dirty="0" smtClean="0"/>
                <a:t>existence problem </a:t>
              </a:r>
              <a:r>
                <a:rPr lang="en-US" altLang="zh-TW" sz="2800" dirty="0"/>
                <a:t>for (</a:t>
              </a:r>
              <a:r>
                <a:rPr lang="en-US" altLang="zh-TW" sz="2800" dirty="0" err="1" smtClean="0"/>
                <a:t>C</a:t>
              </a:r>
              <a:r>
                <a:rPr lang="en-US" altLang="zh-TW" sz="1400" i="1" dirty="0" err="1"/>
                <a:t>k</a:t>
              </a:r>
              <a:r>
                <a:rPr lang="en-US" altLang="zh-TW" sz="2800" dirty="0" smtClean="0"/>
                <a:t>, S</a:t>
              </a:r>
              <a:r>
                <a:rPr lang="en-US" altLang="zh-TW" sz="1400" i="1" dirty="0"/>
                <a:t>k</a:t>
              </a:r>
              <a:r>
                <a:rPr lang="en-US" altLang="zh-TW" sz="1400" dirty="0"/>
                <a:t>-1</a:t>
              </a:r>
              <a:r>
                <a:rPr lang="en-US" altLang="zh-TW" sz="2800" dirty="0"/>
                <a:t>)-decomposition of the </a:t>
              </a:r>
              <a:r>
                <a:rPr lang="en-US" altLang="zh-TW" sz="2800" dirty="0" smtClean="0"/>
                <a:t>complete </a:t>
              </a:r>
              <a:r>
                <a:rPr lang="da-DK" altLang="zh-TW" sz="2800" dirty="0" smtClean="0"/>
                <a:t>multigraph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da-DK" altLang="zh-TW" sz="2800" dirty="0" smtClean="0"/>
                <a:t>K</a:t>
              </a:r>
              <a:r>
                <a:rPr lang="da-DK" altLang="zh-TW" sz="1400" i="1" dirty="0"/>
                <a:t>n</a:t>
              </a:r>
              <a:r>
                <a:rPr lang="da-DK" altLang="zh-TW" sz="2800" dirty="0" smtClean="0"/>
                <a:t> </a:t>
              </a:r>
              <a:r>
                <a:rPr lang="da-DK" altLang="zh-TW" sz="2800" dirty="0"/>
                <a:t>for </a:t>
              </a:r>
              <a:r>
                <a:rPr lang="da-DK" altLang="zh-TW" sz="2800" dirty="0" smtClean="0"/>
                <a:t>k</a:t>
              </a:r>
              <a:r>
                <a:rPr lang="zh-TW" altLang="en-US" sz="2800" dirty="0" smtClean="0"/>
                <a:t> </a:t>
              </a:r>
              <a:r>
                <a:rPr lang="da-DK" altLang="zh-TW" sz="2800" dirty="0" smtClean="0"/>
                <a:t>∈</a:t>
              </a:r>
              <a:r>
                <a:rPr lang="zh-TW" altLang="en-US" sz="2800" dirty="0" smtClean="0"/>
                <a:t> </a:t>
              </a:r>
              <a:r>
                <a:rPr lang="da-DK" altLang="zh-TW" sz="2800" dirty="0" smtClean="0"/>
                <a:t>{3,4,5}.</a:t>
              </a:r>
              <a:endParaRPr lang="zh-TW" altLang="en-US" sz="2800" dirty="0"/>
            </a:p>
          </p:txBody>
        </p:sp>
        <p:sp>
          <p:nvSpPr>
            <p:cNvPr id="8" name="甜甜圈 7"/>
            <p:cNvSpPr/>
            <p:nvPr/>
          </p:nvSpPr>
          <p:spPr>
            <a:xfrm>
              <a:off x="180000" y="4356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0000" y="5472000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[7] </a:t>
              </a:r>
              <a:r>
                <a:rPr lang="en-US" altLang="zh-TW" dirty="0"/>
                <a:t>A. </a:t>
              </a:r>
              <a:r>
                <a:rPr lang="en-US" altLang="zh-TW" dirty="0" err="1"/>
                <a:t>Abueida</a:t>
              </a:r>
              <a:r>
                <a:rPr lang="en-US" altLang="zh-TW" dirty="0"/>
                <a:t> and T. O'Neil, </a:t>
              </a:r>
              <a:r>
                <a:rPr lang="en-US" altLang="zh-TW" dirty="0" err="1"/>
                <a:t>Multidecomposition</a:t>
              </a:r>
              <a:r>
                <a:rPr lang="en-US" altLang="zh-TW" dirty="0"/>
                <a:t> of </a:t>
              </a:r>
              <a:r>
                <a:rPr lang="el-GR" altLang="zh-TW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i="1" dirty="0" smtClean="0"/>
                <a:t>K</a:t>
              </a:r>
              <a:r>
                <a:rPr lang="en-US" altLang="zh-TW" sz="1400" i="1" dirty="0" smtClean="0"/>
                <a:t>m</a:t>
              </a:r>
              <a:r>
                <a:rPr lang="en-US" altLang="zh-TW" i="1" dirty="0" smtClean="0"/>
                <a:t> </a:t>
              </a:r>
              <a:r>
                <a:rPr lang="en-US" altLang="zh-TW" dirty="0"/>
                <a:t>into small cycles and </a:t>
              </a:r>
              <a:r>
                <a:rPr lang="en-US" altLang="zh-TW" dirty="0" smtClean="0"/>
                <a:t>claws, </a:t>
              </a:r>
            </a:p>
            <a:p>
              <a:r>
                <a:rPr lang="en-US" altLang="zh-TW" i="1" dirty="0"/>
                <a:t> </a:t>
              </a:r>
              <a:r>
                <a:rPr lang="en-US" altLang="zh-TW" i="1" dirty="0" smtClean="0"/>
                <a:t>      Bull</a:t>
              </a:r>
              <a:r>
                <a:rPr lang="en-US" altLang="zh-TW" i="1" dirty="0"/>
                <a:t>. Inst. </a:t>
              </a:r>
              <a:r>
                <a:rPr lang="en-US" altLang="zh-TW" i="1" dirty="0" err="1"/>
                <a:t>Combin</a:t>
              </a:r>
              <a:r>
                <a:rPr lang="en-US" altLang="zh-TW" i="1" dirty="0"/>
                <a:t>. Appl. </a:t>
              </a:r>
              <a:r>
                <a:rPr lang="en-US" altLang="zh-TW" dirty="0"/>
                <a:t>49 (2007), </a:t>
              </a:r>
              <a:r>
                <a:rPr lang="en-US" altLang="zh-TW" dirty="0" smtClean="0"/>
                <a:t>32-40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40000" y="4277982"/>
              <a:ext cx="8460000" cy="18535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4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233438" y="1625441"/>
            <a:ext cx="8820000" cy="3607118"/>
            <a:chOff x="180000" y="829994"/>
            <a:chExt cx="8820000" cy="3607118"/>
          </a:xfrm>
        </p:grpSpPr>
        <p:sp>
          <p:nvSpPr>
            <p:cNvPr id="3" name="矩形 2"/>
            <p:cNvSpPr/>
            <p:nvPr/>
          </p:nvSpPr>
          <p:spPr>
            <a:xfrm>
              <a:off x="540000" y="1080000"/>
              <a:ext cx="82800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err="1">
                  <a:solidFill>
                    <a:srgbClr val="00B050"/>
                  </a:solidFill>
                </a:rPr>
                <a:t>Priyadharsini</a:t>
              </a:r>
              <a:r>
                <a:rPr lang="en-US" altLang="zh-TW" sz="2800" dirty="0"/>
                <a:t> and </a:t>
              </a:r>
              <a:r>
                <a:rPr lang="en-US" altLang="zh-TW" sz="2800" dirty="0" err="1">
                  <a:solidFill>
                    <a:srgbClr val="00B050"/>
                  </a:solidFill>
                </a:rPr>
                <a:t>Muthusamy</a:t>
              </a:r>
              <a:r>
                <a:rPr lang="en-US" altLang="zh-TW" sz="2800" dirty="0">
                  <a:solidFill>
                    <a:srgbClr val="00B050"/>
                  </a:solidFill>
                </a:rPr>
                <a:t> </a:t>
              </a:r>
              <a:r>
                <a:rPr lang="en-US" altLang="zh-TW" sz="2800" dirty="0">
                  <a:solidFill>
                    <a:srgbClr val="7030A0"/>
                  </a:solidFill>
                </a:rPr>
                <a:t>[15, 16] </a:t>
              </a:r>
              <a:r>
                <a:rPr lang="en-US" altLang="zh-TW" sz="2800" dirty="0"/>
                <a:t>gave necessary </a:t>
              </a:r>
              <a:r>
                <a:rPr lang="en-US" altLang="zh-TW" sz="2800" dirty="0" smtClean="0"/>
                <a:t>and sufficient </a:t>
              </a:r>
              <a:r>
                <a:rPr lang="en-US" altLang="zh-TW" sz="2800" dirty="0"/>
                <a:t>conditions for </a:t>
              </a:r>
              <a:r>
                <a:rPr lang="en-US" altLang="zh-TW" sz="2800" dirty="0" smtClean="0"/>
                <a:t>the existence </a:t>
              </a:r>
              <a:r>
                <a:rPr lang="en-US" altLang="zh-TW" sz="2800" dirty="0"/>
                <a:t>of (</a:t>
              </a:r>
              <a:r>
                <a:rPr lang="en-US" altLang="zh-TW" sz="2800" i="1" dirty="0" err="1" smtClean="0"/>
                <a:t>G</a:t>
              </a:r>
              <a:r>
                <a:rPr lang="en-US" altLang="zh-TW" sz="1600" dirty="0" err="1"/>
                <a:t>n</a:t>
              </a:r>
              <a:r>
                <a:rPr lang="en-US" altLang="zh-TW" sz="2800" dirty="0" err="1" smtClean="0"/>
                <a:t>,</a:t>
              </a:r>
              <a:r>
                <a:rPr lang="en-US" altLang="zh-TW" sz="2800" i="1" dirty="0" err="1"/>
                <a:t>H</a:t>
              </a:r>
              <a:r>
                <a:rPr lang="en-US" altLang="zh-TW" sz="1600" dirty="0" err="1"/>
                <a:t>n</a:t>
              </a:r>
              <a:r>
                <a:rPr lang="en-US" altLang="zh-TW" sz="2800" dirty="0"/>
                <a:t>)-decompositions of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dirty="0" err="1" smtClean="0"/>
                <a:t>K</a:t>
              </a:r>
              <a:r>
                <a:rPr lang="en-US" altLang="zh-TW" sz="1400" i="1" dirty="0" err="1"/>
                <a:t>n</a:t>
              </a:r>
              <a:r>
                <a:rPr lang="en-US" altLang="zh-TW" sz="2800" dirty="0" smtClean="0"/>
                <a:t> </a:t>
              </a:r>
              <a:r>
                <a:rPr lang="en-US" altLang="zh-TW" sz="2800" dirty="0"/>
                <a:t>and </a:t>
              </a:r>
              <a:r>
                <a:rPr lang="el-GR" altLang="zh-TW" sz="2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sz="2800" dirty="0" err="1" smtClean="0"/>
                <a:t>K</a:t>
              </a:r>
              <a:r>
                <a:rPr lang="en-US" altLang="zh-TW" sz="1400" i="1" dirty="0" err="1"/>
                <a:t>n</a:t>
              </a:r>
              <a:r>
                <a:rPr lang="en-US" altLang="zh-TW" sz="1400" dirty="0" err="1"/>
                <a:t>,</a:t>
              </a:r>
              <a:r>
                <a:rPr lang="en-US" altLang="zh-TW" sz="1400" i="1" dirty="0" err="1"/>
                <a:t>n</a:t>
              </a:r>
              <a:r>
                <a:rPr lang="en-US" altLang="zh-TW" sz="2800" dirty="0" smtClean="0"/>
                <a:t> where </a:t>
              </a:r>
              <a:r>
                <a:rPr lang="en-US" altLang="zh-TW" sz="2800" i="1" dirty="0" err="1"/>
                <a:t>G</a:t>
              </a:r>
              <a:r>
                <a:rPr lang="en-US" altLang="zh-TW" sz="1400" i="1" dirty="0" err="1"/>
                <a:t>n</a:t>
              </a:r>
              <a:r>
                <a:rPr lang="en-US" altLang="zh-TW" sz="2800" dirty="0" err="1" smtClean="0"/>
                <a:t>,</a:t>
              </a:r>
              <a:r>
                <a:rPr lang="en-US" altLang="zh-TW" sz="2800" i="1" dirty="0" err="1"/>
                <a:t>H</a:t>
              </a:r>
              <a:r>
                <a:rPr lang="en-US" altLang="zh-TW" sz="1400" i="1" dirty="0" err="1"/>
                <a:t>n</a:t>
              </a:r>
              <a:r>
                <a:rPr lang="da-DK" altLang="zh-TW" sz="2800" dirty="0"/>
                <a:t> </a:t>
              </a:r>
              <a:r>
                <a:rPr lang="da-DK" altLang="zh-TW" sz="2800" dirty="0" smtClean="0"/>
                <a:t>∈</a:t>
              </a:r>
              <a:r>
                <a:rPr lang="el-GR" altLang="zh-TW" sz="28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 </a:t>
              </a:r>
              <a:r>
                <a:rPr lang="en-US" altLang="zh-TW" sz="2800" dirty="0" smtClean="0"/>
                <a:t>{C</a:t>
              </a:r>
              <a:r>
                <a:rPr lang="en-US" altLang="zh-TW" sz="1400" i="1" dirty="0"/>
                <a:t>n</a:t>
              </a:r>
              <a:r>
                <a:rPr lang="en-US" altLang="zh-TW" sz="2800" dirty="0" smtClean="0"/>
                <a:t>,P</a:t>
              </a:r>
              <a:r>
                <a:rPr lang="en-US" altLang="zh-TW" sz="1400" i="1" dirty="0"/>
                <a:t>n</a:t>
              </a:r>
              <a:r>
                <a:rPr lang="en-US" altLang="zh-TW" sz="2800" dirty="0" smtClean="0"/>
                <a:t>,S</a:t>
              </a:r>
              <a:r>
                <a:rPr lang="en-US" altLang="zh-TW" sz="1400" i="1" dirty="0"/>
                <a:t>n</a:t>
              </a:r>
              <a:r>
                <a:rPr lang="en-US" altLang="zh-TW" sz="1400" dirty="0"/>
                <a:t>-1</a:t>
              </a:r>
              <a:r>
                <a:rPr lang="en-US" altLang="zh-TW" sz="2800" dirty="0" smtClean="0"/>
                <a:t>}.</a:t>
              </a:r>
              <a:endParaRPr lang="zh-TW" altLang="en-US" sz="2800" dirty="0"/>
            </a:p>
          </p:txBody>
        </p:sp>
        <p:sp>
          <p:nvSpPr>
            <p:cNvPr id="5" name="甜甜圈 4"/>
            <p:cNvSpPr/>
            <p:nvPr/>
          </p:nvSpPr>
          <p:spPr>
            <a:xfrm>
              <a:off x="180000" y="1224000"/>
              <a:ext cx="288032" cy="288032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1876" y="2944894"/>
              <a:ext cx="828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[15] </a:t>
              </a:r>
              <a:r>
                <a:rPr lang="en-US" altLang="zh-TW" dirty="0"/>
                <a:t>H. M. </a:t>
              </a:r>
              <a:r>
                <a:rPr lang="en-US" altLang="zh-TW" dirty="0" err="1"/>
                <a:t>Priyadharsini</a:t>
              </a:r>
              <a:r>
                <a:rPr lang="en-US" altLang="zh-TW" dirty="0"/>
                <a:t> and A. </a:t>
              </a:r>
              <a:r>
                <a:rPr lang="en-US" altLang="zh-TW" dirty="0" err="1"/>
                <a:t>Muthusamy</a:t>
              </a:r>
              <a:r>
                <a:rPr lang="en-US" altLang="zh-TW" dirty="0"/>
                <a:t>, (</a:t>
              </a:r>
              <a:r>
                <a:rPr lang="en-US" altLang="zh-TW" i="1" dirty="0" err="1" smtClean="0"/>
                <a:t>G</a:t>
              </a:r>
              <a:r>
                <a:rPr lang="en-US" altLang="zh-TW" sz="1400" i="1" dirty="0" err="1" smtClean="0"/>
                <a:t>m</a:t>
              </a:r>
              <a:r>
                <a:rPr lang="en-US" altLang="zh-TW" i="1" dirty="0" err="1" smtClean="0"/>
                <a:t>,H</a:t>
              </a:r>
              <a:r>
                <a:rPr lang="en-US" altLang="zh-TW" sz="1400" i="1" dirty="0" err="1" smtClean="0"/>
                <a:t>m</a:t>
              </a:r>
              <a:r>
                <a:rPr lang="en-US" altLang="zh-TW" dirty="0"/>
                <a:t>)-</a:t>
              </a:r>
              <a:r>
                <a:rPr lang="en-US" altLang="zh-TW" dirty="0" err="1"/>
                <a:t>multifactorization</a:t>
              </a:r>
              <a:r>
                <a:rPr lang="en-US" altLang="zh-TW" dirty="0"/>
                <a:t> of </a:t>
              </a:r>
              <a:r>
                <a:rPr lang="el-GR" altLang="zh-TW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i="1" dirty="0" smtClean="0"/>
                <a:t>K</a:t>
              </a:r>
              <a:r>
                <a:rPr lang="en-US" altLang="zh-TW" sz="1400" i="1" dirty="0" smtClean="0"/>
                <a:t>m</a:t>
              </a:r>
              <a:r>
                <a:rPr lang="en-US" altLang="zh-TW" dirty="0"/>
                <a:t>, </a:t>
              </a:r>
              <a:r>
                <a:rPr lang="en-US" altLang="zh-TW" i="1" dirty="0"/>
                <a:t>J. </a:t>
              </a:r>
              <a:endParaRPr lang="en-US" altLang="zh-TW" i="1" dirty="0" smtClean="0"/>
            </a:p>
            <a:p>
              <a:r>
                <a:rPr lang="en-US" altLang="zh-TW" i="1" dirty="0"/>
                <a:t> </a:t>
              </a:r>
              <a:r>
                <a:rPr lang="en-US" altLang="zh-TW" i="1" dirty="0" smtClean="0"/>
                <a:t>         Com-bin</a:t>
              </a:r>
              <a:r>
                <a:rPr lang="en-US" altLang="zh-TW" i="1" dirty="0"/>
                <a:t>. Math. </a:t>
              </a:r>
              <a:r>
                <a:rPr lang="en-US" altLang="zh-TW" i="1" dirty="0" err="1"/>
                <a:t>Combin</a:t>
              </a:r>
              <a:r>
                <a:rPr lang="en-US" altLang="zh-TW" i="1" dirty="0"/>
                <a:t>. </a:t>
              </a:r>
              <a:r>
                <a:rPr lang="en-US" altLang="zh-TW" i="1" dirty="0" err="1"/>
                <a:t>Comput</a:t>
              </a:r>
              <a:r>
                <a:rPr lang="en-US" altLang="zh-TW" i="1" dirty="0"/>
                <a:t>. </a:t>
              </a:r>
              <a:r>
                <a:rPr lang="en-US" altLang="zh-TW" dirty="0"/>
                <a:t>69 (2009), </a:t>
              </a:r>
              <a:r>
                <a:rPr lang="en-US" altLang="zh-TW" dirty="0" smtClean="0"/>
                <a:t>145-150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551876" y="3664894"/>
              <a:ext cx="8280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TW" b="1" dirty="0">
                  <a:solidFill>
                    <a:srgbClr val="7030A0"/>
                  </a:solidFill>
                </a:rPr>
                <a:t>[16] </a:t>
              </a:r>
              <a:r>
                <a:rPr lang="en-US" altLang="zh-TW" dirty="0"/>
                <a:t>H. M. </a:t>
              </a:r>
              <a:r>
                <a:rPr lang="en-US" altLang="zh-TW" dirty="0" err="1"/>
                <a:t>Priyadharsini</a:t>
              </a:r>
              <a:r>
                <a:rPr lang="en-US" altLang="zh-TW" dirty="0"/>
                <a:t> and A. </a:t>
              </a:r>
              <a:r>
                <a:rPr lang="en-US" altLang="zh-TW" dirty="0" err="1"/>
                <a:t>Muthusamy</a:t>
              </a:r>
              <a:r>
                <a:rPr lang="en-US" altLang="zh-TW" dirty="0"/>
                <a:t>, (</a:t>
              </a:r>
              <a:r>
                <a:rPr lang="en-US" altLang="zh-TW" i="1" dirty="0" err="1" smtClean="0"/>
                <a:t>G</a:t>
              </a:r>
              <a:r>
                <a:rPr lang="en-US" altLang="zh-TW" sz="1400" i="1" dirty="0" err="1" smtClean="0"/>
                <a:t>m</a:t>
              </a:r>
              <a:r>
                <a:rPr lang="en-US" altLang="zh-TW" i="1" dirty="0" err="1" smtClean="0"/>
                <a:t>,H</a:t>
              </a:r>
              <a:r>
                <a:rPr lang="en-US" altLang="zh-TW" sz="1400" i="1" dirty="0" err="1" smtClean="0"/>
                <a:t>m</a:t>
              </a:r>
              <a:r>
                <a:rPr lang="en-US" altLang="zh-TW" dirty="0"/>
                <a:t>)-</a:t>
              </a:r>
              <a:r>
                <a:rPr lang="en-US" altLang="zh-TW" dirty="0" err="1"/>
                <a:t>multidecomposition</a:t>
              </a:r>
              <a:r>
                <a:rPr lang="en-US" altLang="zh-TW" dirty="0"/>
                <a:t> of </a:t>
              </a:r>
              <a:endParaRPr lang="en-US" altLang="zh-TW" dirty="0" smtClean="0"/>
            </a:p>
            <a:p>
              <a:r>
                <a:rPr lang="en-US" altLang="zh-TW" i="1" dirty="0"/>
                <a:t> </a:t>
              </a:r>
              <a:r>
                <a:rPr lang="en-US" altLang="zh-TW" i="1" dirty="0" smtClean="0"/>
                <a:t>         </a:t>
              </a:r>
              <a:r>
                <a:rPr lang="en-US" altLang="zh-TW" i="1" dirty="0" err="1" smtClean="0"/>
                <a:t>K</a:t>
              </a:r>
              <a:r>
                <a:rPr lang="en-US" altLang="zh-TW" sz="1400" i="1" dirty="0" err="1" smtClean="0"/>
                <a:t>m,m</a:t>
              </a:r>
              <a:r>
                <a:rPr lang="en-US" altLang="zh-TW" dirty="0" smtClean="0"/>
                <a:t>(</a:t>
              </a:r>
              <a:r>
                <a:rPr lang="el-GR" altLang="zh-TW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標楷體" pitchFamily="65" charset="-120"/>
                </a:rPr>
                <a:t>λ</a:t>
              </a:r>
              <a:r>
                <a:rPr lang="en-US" altLang="zh-TW" dirty="0" smtClean="0"/>
                <a:t>),</a:t>
              </a:r>
              <a:r>
                <a:rPr lang="en-US" altLang="zh-TW" i="1" dirty="0" smtClean="0"/>
                <a:t>Bull</a:t>
              </a:r>
              <a:r>
                <a:rPr lang="en-US" altLang="zh-TW" i="1" dirty="0"/>
                <a:t>. Inst. </a:t>
              </a:r>
              <a:r>
                <a:rPr lang="en-US" altLang="zh-TW" i="1" dirty="0" err="1"/>
                <a:t>Combin</a:t>
              </a:r>
              <a:r>
                <a:rPr lang="en-US" altLang="zh-TW" i="1" dirty="0"/>
                <a:t>. Appl. </a:t>
              </a:r>
              <a:r>
                <a:rPr lang="en-US" altLang="zh-TW" dirty="0"/>
                <a:t>66 (2012), </a:t>
              </a:r>
              <a:r>
                <a:rPr lang="en-US" altLang="zh-TW" dirty="0" smtClean="0"/>
                <a:t>42-48</a:t>
              </a:r>
              <a:r>
                <a:rPr lang="en-US" altLang="zh-TW" dirty="0"/>
                <a:t>.</a:t>
              </a:r>
              <a:endParaRPr lang="zh-TW" altLang="en-US" dirty="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40000" y="829994"/>
              <a:ext cx="8460000" cy="36071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2787</TotalTime>
  <Words>6488</Words>
  <Application>Microsoft Office PowerPoint</Application>
  <PresentationFormat>如螢幕大小 (4:3)</PresentationFormat>
  <Paragraphs>505</Paragraphs>
  <Slides>52</Slides>
  <Notes>5</Notes>
  <HiddenSlides>14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龍騰四海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amco</dc:creator>
  <cp:lastModifiedBy>amco</cp:lastModifiedBy>
  <cp:revision>230</cp:revision>
  <dcterms:created xsi:type="dcterms:W3CDTF">2014-05-22T05:23:05Z</dcterms:created>
  <dcterms:modified xsi:type="dcterms:W3CDTF">2014-07-31T10:35:40Z</dcterms:modified>
</cp:coreProperties>
</file>