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45"/>
  </p:notesMasterIdLst>
  <p:sldIdLst>
    <p:sldId id="256" r:id="rId2"/>
    <p:sldId id="258" r:id="rId3"/>
    <p:sldId id="297" r:id="rId4"/>
    <p:sldId id="299" r:id="rId5"/>
    <p:sldId id="381" r:id="rId6"/>
    <p:sldId id="262" r:id="rId7"/>
    <p:sldId id="263" r:id="rId8"/>
    <p:sldId id="301" r:id="rId9"/>
    <p:sldId id="302" r:id="rId10"/>
    <p:sldId id="272" r:id="rId11"/>
    <p:sldId id="304" r:id="rId12"/>
    <p:sldId id="382" r:id="rId13"/>
    <p:sldId id="306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8" r:id="rId22"/>
    <p:sldId id="313" r:id="rId23"/>
    <p:sldId id="314" r:id="rId24"/>
    <p:sldId id="371" r:id="rId25"/>
    <p:sldId id="316" r:id="rId26"/>
    <p:sldId id="315" r:id="rId27"/>
    <p:sldId id="319" r:id="rId28"/>
    <p:sldId id="320" r:id="rId29"/>
    <p:sldId id="267" r:id="rId30"/>
    <p:sldId id="322" r:id="rId31"/>
    <p:sldId id="323" r:id="rId32"/>
    <p:sldId id="324" r:id="rId33"/>
    <p:sldId id="325" r:id="rId34"/>
    <p:sldId id="374" r:id="rId35"/>
    <p:sldId id="383" r:id="rId36"/>
    <p:sldId id="334" r:id="rId37"/>
    <p:sldId id="335" r:id="rId38"/>
    <p:sldId id="337" r:id="rId39"/>
    <p:sldId id="338" r:id="rId40"/>
    <p:sldId id="339" r:id="rId41"/>
    <p:sldId id="340" r:id="rId42"/>
    <p:sldId id="341" r:id="rId43"/>
    <p:sldId id="286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121"/>
    <a:srgbClr val="1F9A0E"/>
    <a:srgbClr val="004821"/>
    <a:srgbClr val="00421E"/>
    <a:srgbClr val="FF7D7D"/>
    <a:srgbClr val="838D9B"/>
    <a:srgbClr val="BF6400"/>
    <a:srgbClr val="1FA12E"/>
    <a:srgbClr val="088C9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37" autoAdjust="0"/>
  </p:normalViewPr>
  <p:slideViewPr>
    <p:cSldViewPr>
      <p:cViewPr>
        <p:scale>
          <a:sx n="70" d="100"/>
          <a:sy n="70" d="100"/>
        </p:scale>
        <p:origin x="-8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F097-35F1-4E08-83EB-E632B575575D}" type="datetimeFigureOut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AADF8-4DF3-4E73-B752-E40A457CA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26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加</a:t>
            </a:r>
            <a:r>
              <a:rPr lang="en-US" altLang="zh-TW" dirty="0" smtClean="0"/>
              <a:t>LOWER BOUND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00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06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48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97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17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下面放個矩陣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44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ADF8-4DF3-4E73-B752-E40A457CAB7C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06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60BE9E-1E1C-4C6B-ADCC-C07361ECE08B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AFCD-9C0B-4D3C-8CEB-C5FE722A749C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EF51-CADE-4030-BE38-A4B984B79983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E285-2D3D-4932-A910-A22D5D136423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9805-6220-4027-9BB4-51B9D00C29AC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4208-D91D-44FB-84E9-0893FF407635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3721-9C8D-470E-A195-7D07811CB8AD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9684-F3DC-4418-AAC0-C2DDD9A555B1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1C88-2AF4-48A2-BEF0-44D2A69EB0C7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3D54-E296-417B-87FE-1DD23444FCF8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C40E-B1F0-49E0-805B-CD4B117D1214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9E7D0B-639D-4C82-A5ED-37C11403ECA4}" type="datetime1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54E6F4-69AE-42DE-A22E-38050F6640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430.png"/><Relationship Id="rId4" Type="http://schemas.openxmlformats.org/officeDocument/2006/relationships/image" Target="../media/image106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2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91.png"/><Relationship Id="rId17" Type="http://schemas.openxmlformats.org/officeDocument/2006/relationships/image" Target="../media/image88.png"/><Relationship Id="rId2" Type="http://schemas.openxmlformats.org/officeDocument/2006/relationships/image" Target="../media/image79.png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90.png"/><Relationship Id="rId5" Type="http://schemas.openxmlformats.org/officeDocument/2006/relationships/image" Target="../media/image82.png"/><Relationship Id="rId15" Type="http://schemas.openxmlformats.org/officeDocument/2006/relationships/image" Target="../media/image94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1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3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560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40677" y="548680"/>
            <a:ext cx="7462647" cy="2571039"/>
          </a:xfrm>
        </p:spPr>
        <p:txBody>
          <a:bodyPr>
            <a:noAutofit/>
          </a:bodyPr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Threshold Group </a:t>
            </a:r>
            <a:r>
              <a:rPr lang="en-US" altLang="zh-TW" sz="4400" b="1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T</a:t>
            </a:r>
            <a:r>
              <a:rPr lang="en-US" altLang="zh-TW" sz="4400" b="1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esting </a:t>
            </a:r>
            <a:r>
              <a:rPr lang="en-US" altLang="zh-TW" sz="4400" b="1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with </a:t>
            </a:r>
            <a:r>
              <a:rPr lang="en-US" altLang="zh-TW" sz="4400" b="1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Consecutive Positives</a:t>
            </a:r>
            <a:endParaRPr lang="zh-TW" altLang="en-US" sz="4400" b="1" dirty="0">
              <a:latin typeface="Times New Roman" panose="02020603050405020304" pitchFamily="18" charset="0"/>
              <a:ea typeface="Arial Unicode MS" panose="020B060402020202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952" y="3933070"/>
            <a:ext cx="6400800" cy="204063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Advisor : </a:t>
            </a:r>
            <a:r>
              <a:rPr lang="en-US" altLang="zh-TW" dirty="0" err="1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Huilan</a:t>
            </a:r>
            <a:r>
              <a:rPr lang="en-US" altLang="zh-TW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 Chang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Student : Yi-Lin </a:t>
            </a:r>
            <a:r>
              <a:rPr lang="en-US" altLang="zh-TW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Tsai</a:t>
            </a:r>
          </a:p>
          <a:p>
            <a:endParaRPr lang="en-US" altLang="zh-TW" dirty="0">
              <a:latin typeface="Times New Roman" panose="02020603050405020304" pitchFamily="18" charset="0"/>
              <a:ea typeface="Arial Unicode MS" panose="020B060402020202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Department of Applied Mathematics</a:t>
            </a:r>
            <a:br>
              <a:rPr lang="en-US" altLang="zh-TW" sz="2200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</a:br>
            <a:r>
              <a:rPr lang="en-US" altLang="zh-TW" sz="2200" dirty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National University of Kaohsiung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2014/08/02</a:t>
            </a:r>
            <a:endParaRPr lang="en-US" altLang="zh-TW" sz="2200" dirty="0">
              <a:latin typeface="Times New Roman" panose="02020603050405020304" pitchFamily="18" charset="0"/>
              <a:ea typeface="Arial Unicode MS" panose="020B060402020202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88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/>
              <p:cNvSpPr txBox="1">
                <a:spLocks/>
              </p:cNvSpPr>
              <p:nvPr/>
            </p:nvSpPr>
            <p:spPr>
              <a:xfrm>
                <a:off x="1023050" y="1935480"/>
                <a:ext cx="8229600" cy="4618532"/>
              </a:xfrm>
              <a:prstGeom prst="rect">
                <a:avLst/>
              </a:prstGeom>
            </p:spPr>
            <p:txBody>
              <a:bodyPr/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set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</a:t>
                </a:r>
                <a:b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𝒟</m:t>
                        </m:r>
                        <m: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\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\</m:t>
                        </m:r>
                        <m:r>
                          <a:rPr lang="zh-TW" altLang="en-US" i="1" smtClean="0">
                            <a:latin typeface="Cambria Math"/>
                          </a:rPr>
                          <m:t>𝒟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1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rPr>
                  <a:t>    </a:t>
                </a:r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微軟正黑體" pitchFamily="34" charset="-120"/>
                        <a:cs typeface="Times New Roman" pitchFamily="18" charset="0"/>
                      </a:rPr>
                      <m:t>𝑢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微軟正黑體" pitchFamily="34" charset="-120"/>
                        <a:cs typeface="Times New Roman" pitchFamily="18" charset="0"/>
                      </a:rPr>
                      <m:t>=3, 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微軟正黑體" pitchFamily="34" charset="-120"/>
                        <a:cs typeface="Times New Roman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微軟正黑體" pitchFamily="34" charset="-120"/>
                        <a:cs typeface="Times New Roman" pitchFamily="18" charset="0"/>
                      </a:rPr>
                      <m:t>=1⇒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𝑔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2    </a:t>
                </a:r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classical group testing is the case of</a:t>
                </a:r>
                <a:b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=1,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𝑙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50" y="1935480"/>
                <a:ext cx="8229600" cy="4618532"/>
              </a:xfrm>
              <a:prstGeom prst="rect">
                <a:avLst/>
              </a:prstGeom>
              <a:blipFill rotWithShape="1">
                <a:blip r:embed="rId2"/>
                <a:stretch>
                  <a:fillRect l="-1185" b="-3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group testing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052745" y="4239704"/>
            <a:ext cx="1283451" cy="1106424"/>
          </a:xfrm>
          <a:prstGeom prst="triangl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2041506" y="4934421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2257530" y="4302402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2905602" y="4302402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3121626" y="4934421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2587472" y="4934421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17905" y="393307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865977" y="39330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93065" y="515044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550252" y="51601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071582" y="51601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3366856" y="4224425"/>
            <a:ext cx="1296144" cy="10041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777810" y="4056761"/>
                <a:ext cx="25771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-approximate set</a:t>
                </a:r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10" y="4056761"/>
                <a:ext cx="25771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09" t="-10526" r="-236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七角星形 24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圓角化對角線角落矩形 7"/>
          <p:cNvSpPr/>
          <p:nvPr/>
        </p:nvSpPr>
        <p:spPr>
          <a:xfrm>
            <a:off x="910632" y="1858769"/>
            <a:ext cx="2793465" cy="1719982"/>
          </a:xfrm>
          <a:prstGeom prst="round2DiagRect">
            <a:avLst/>
          </a:prstGeom>
          <a:solidFill>
            <a:srgbClr val="FFFF00">
              <a:alpha val="4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testing with consecutive positives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5426215" y="1857330"/>
            <a:ext cx="2793465" cy="1719982"/>
          </a:xfrm>
          <a:prstGeom prst="round2DiagRect">
            <a:avLst/>
          </a:prstGeom>
          <a:solidFill>
            <a:srgbClr val="FFFF00">
              <a:alpha val="4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testing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十字形 12"/>
          <p:cNvSpPr/>
          <p:nvPr/>
        </p:nvSpPr>
        <p:spPr>
          <a:xfrm>
            <a:off x="4157344" y="2276042"/>
            <a:ext cx="829311" cy="885435"/>
          </a:xfrm>
          <a:prstGeom prst="plus">
            <a:avLst>
              <a:gd name="adj" fmla="val 3533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圓角化對角線角落矩形 13"/>
          <p:cNvSpPr/>
          <p:nvPr/>
        </p:nvSpPr>
        <p:spPr>
          <a:xfrm>
            <a:off x="2527043" y="4834030"/>
            <a:ext cx="4089912" cy="1719982"/>
          </a:xfrm>
          <a:prstGeom prst="round2Diag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group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with consecutive positives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向右箭號 15"/>
          <p:cNvSpPr/>
          <p:nvPr/>
        </p:nvSpPr>
        <p:spPr>
          <a:xfrm rot="2996003">
            <a:off x="3041819" y="4005080"/>
            <a:ext cx="1025544" cy="432060"/>
          </a:xfrm>
          <a:prstGeom prst="rightArrow">
            <a:avLst>
              <a:gd name="adj1" fmla="val 50000"/>
              <a:gd name="adj2" fmla="val 15423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向右箭號 16"/>
          <p:cNvSpPr/>
          <p:nvPr/>
        </p:nvSpPr>
        <p:spPr>
          <a:xfrm rot="7378984">
            <a:off x="5006018" y="4005080"/>
            <a:ext cx="1025544" cy="432060"/>
          </a:xfrm>
          <a:prstGeom prst="rightArrow">
            <a:avLst>
              <a:gd name="adj1" fmla="val 50000"/>
              <a:gd name="adj2" fmla="val 15423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8490" y="714750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work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work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25510" y="2023422"/>
                <a:ext cx="7493153" cy="420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60"/>
                  </a:lnSpc>
                </a:pPr>
                <a:r>
                  <a:rPr lang="en-US" altLang="zh-TW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 group testing with consecutive positives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bound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TW" altLang="en-US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𝒅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−</m:t>
                    </m:r>
                    <m:r>
                      <a:rPr lang="en-US" altLang="zh-TW" sz="2200" b="1" i="1">
                        <a:latin typeface="Cambria Math"/>
                      </a:rPr>
                      <m:t>𝟏</m:t>
                    </m:r>
                    <m:r>
                      <a:rPr lang="en-US" altLang="zh-TW" sz="2200" b="1" i="1" smtClean="0">
                        <a:latin typeface="Cambria Math"/>
                      </a:rPr>
                      <m:t>, </m:t>
                    </m:r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−2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TW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Sequential algorithm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TW" altLang="en-US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zh-TW" sz="22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b="1" i="1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altLang="zh-TW" sz="2200" b="1" i="1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zh-TW" sz="2200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</m:d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latin typeface="Cambria Math"/>
                      </a:rPr>
                      <m:t>𝟐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𝒅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𝒍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−</m:t>
                    </m:r>
                    <m:r>
                      <a:rPr lang="en-US" altLang="zh-TW" sz="22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Nonadaptive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𝟏𝟓</m:t>
                    </m:r>
                    <m:func>
                      <m:funcPr>
                        <m:ctrlP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 complexity : </a:t>
                </a:r>
                <a14:m>
                  <m:oMath xmlns:m="http://schemas.openxmlformats.org/officeDocument/2006/math">
                    <m:r>
                      <a:rPr lang="en-US" altLang="zh-TW" sz="2200" b="1" i="0" smtClean="0">
                        <a:solidFill>
                          <a:schemeClr val="tx1"/>
                        </a:solidFill>
                        <a:latin typeface="Cambria Math"/>
                      </a:rPr>
                      <m:t>𝐎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box>
                              <m:boxPr>
                                <m:ctrlP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TW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</m:e>
                    </m:box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sSup>
                      <m:sSupPr>
                        <m:ctrlP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TW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0" y="2023422"/>
                <a:ext cx="7493153" cy="4209422"/>
              </a:xfrm>
              <a:prstGeom prst="rect">
                <a:avLst/>
              </a:prstGeom>
              <a:blipFill rotWithShape="1">
                <a:blip r:embed="rId3"/>
                <a:stretch>
                  <a:fillRect l="-1382" t="-1159" r="-6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七角星形 4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algorithm</a:t>
            </a:r>
          </a:p>
          <a:p>
            <a:r>
              <a:rPr lang="en-US" altLang="zh-TW" sz="30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</a:t>
            </a:r>
            <a:endParaRPr lang="zh-TW" altLang="en-US" sz="3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七角星形 2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0" y="3510239"/>
            <a:ext cx="4820113" cy="143097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88490" y="1344055"/>
            <a:ext cx="1406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: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99722" y="5445280"/>
                <a:ext cx="5123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zh-TW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usually assumed that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</a:rPr>
                      <m:t>𝒖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zh-TW" altLang="en-US" sz="2400" b="1" i="1" smtClean="0">
                        <a:latin typeface="Cambria Math"/>
                        <a:ea typeface="Cambria Math"/>
                      </a:rPr>
                      <m:t>𝓓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22" y="5445280"/>
                <a:ext cx="512396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05" t="-10526" r="-95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流程圖: 接點 8"/>
          <p:cNvSpPr/>
          <p:nvPr/>
        </p:nvSpPr>
        <p:spPr>
          <a:xfrm>
            <a:off x="1607218" y="219707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2111274" y="220590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2589806" y="219707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3024661" y="2205908"/>
            <a:ext cx="228600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3504206" y="220590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3967868" y="219707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4847542" y="220590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5279590" y="220590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圖: 接點 17"/>
          <p:cNvSpPr/>
          <p:nvPr/>
        </p:nvSpPr>
        <p:spPr>
          <a:xfrm>
            <a:off x="5711638" y="219707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圖: 接點 18"/>
          <p:cNvSpPr/>
          <p:nvPr/>
        </p:nvSpPr>
        <p:spPr>
          <a:xfrm>
            <a:off x="6143686" y="220590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流程圖: 接點 19"/>
          <p:cNvSpPr/>
          <p:nvPr/>
        </p:nvSpPr>
        <p:spPr>
          <a:xfrm>
            <a:off x="6575734" y="220590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圖: 接點 20"/>
          <p:cNvSpPr/>
          <p:nvPr/>
        </p:nvSpPr>
        <p:spPr>
          <a:xfrm>
            <a:off x="7007782" y="219707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流程圖: 接點 21"/>
          <p:cNvSpPr/>
          <p:nvPr/>
        </p:nvSpPr>
        <p:spPr>
          <a:xfrm>
            <a:off x="7439830" y="219707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298050" y="206081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7555930" y="2891176"/>
            <a:ext cx="1215586" cy="531320"/>
            <a:chOff x="7600120" y="3802483"/>
            <a:chExt cx="1386641" cy="534749"/>
          </a:xfrm>
        </p:grpSpPr>
        <p:sp>
          <p:nvSpPr>
            <p:cNvPr id="26" name="雲朵形圖說文字 25"/>
            <p:cNvSpPr/>
            <p:nvPr/>
          </p:nvSpPr>
          <p:spPr>
            <a:xfrm rot="10608244">
              <a:off x="7600120" y="3802483"/>
              <a:ext cx="1386641" cy="534749"/>
            </a:xfrm>
            <a:prstGeom prst="cloudCallout">
              <a:avLst>
                <a:gd name="adj1" fmla="val 25055"/>
                <a:gd name="adj2" fmla="val 1226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 rot="21150531">
              <a:off x="7720927" y="3844902"/>
              <a:ext cx="1071911" cy="464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items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045700" y="1633703"/>
                <a:ext cx="962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positives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00" y="1633703"/>
                <a:ext cx="96225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532" t="-3125" r="-316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1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8490" y="1344055"/>
            <a:ext cx="57374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Information-theoretic lower bound :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550" y="2132819"/>
            <a:ext cx="6480900" cy="2880401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31550" y="2739966"/>
            <a:ext cx="648090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376264" y="2163886"/>
            <a:ext cx="5778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Proposition 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(Chang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63735" y="2777727"/>
                <a:ext cx="5816529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−2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number of group tests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to identify all positive items from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TW" altLang="en-US" sz="2200" b="1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 i="0" smtClean="0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𝒅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𝒖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TW" sz="2200" b="1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 smtClean="0">
                        <a:latin typeface="Cambria Math"/>
                      </a:rPr>
                      <m:t>−</m:t>
                    </m:r>
                    <m:r>
                      <a:rPr lang="en-US" altLang="zh-TW" sz="22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35" y="2777727"/>
                <a:ext cx="5816529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363" b="-20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七角星形 1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8490" y="1344055"/>
            <a:ext cx="15744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job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99490" y="1852781"/>
                <a:ext cx="78677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an algorithm to locate all positive items from linear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compare with the lower bound.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1852781"/>
                <a:ext cx="7867731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40" b="-55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流程圖: 接點 5"/>
          <p:cNvSpPr/>
          <p:nvPr/>
        </p:nvSpPr>
        <p:spPr>
          <a:xfrm>
            <a:off x="1535208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2039264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圖: 接點 7"/>
          <p:cNvSpPr/>
          <p:nvPr/>
        </p:nvSpPr>
        <p:spPr>
          <a:xfrm>
            <a:off x="2517796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圖: 接點 8"/>
          <p:cNvSpPr/>
          <p:nvPr/>
        </p:nvSpPr>
        <p:spPr>
          <a:xfrm>
            <a:off x="2952651" y="4150178"/>
            <a:ext cx="228600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3432196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3895858" y="414134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4775532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5207580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5639628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6071676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6503724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6935772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圖: 接點 17"/>
          <p:cNvSpPr/>
          <p:nvPr/>
        </p:nvSpPr>
        <p:spPr>
          <a:xfrm>
            <a:off x="7367820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226040" y="40050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1979640" y="3941216"/>
            <a:ext cx="1792897" cy="612648"/>
          </a:xfrm>
          <a:prstGeom prst="wedgeRoundRectCallout">
            <a:avLst>
              <a:gd name="adj1" fmla="val -10371"/>
              <a:gd name="adj2" fmla="val 9311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七角星形 20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17" y="4264478"/>
            <a:ext cx="943539" cy="83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91236" y="3420305"/>
                <a:ext cx="962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positives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6" y="3420305"/>
                <a:ext cx="96225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532" t="-3125" r="-316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1535208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2039264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圖: 接點 7"/>
          <p:cNvSpPr/>
          <p:nvPr/>
        </p:nvSpPr>
        <p:spPr>
          <a:xfrm>
            <a:off x="2517796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圖: 接點 8"/>
          <p:cNvSpPr/>
          <p:nvPr/>
        </p:nvSpPr>
        <p:spPr>
          <a:xfrm>
            <a:off x="2952651" y="4150178"/>
            <a:ext cx="228600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3432196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3895858" y="414134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4775532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5207580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5639628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6071676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6503724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6935772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圖: 接點 17"/>
          <p:cNvSpPr/>
          <p:nvPr/>
        </p:nvSpPr>
        <p:spPr>
          <a:xfrm>
            <a:off x="7367820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226040" y="40050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3787243" y="3941216"/>
            <a:ext cx="1792897" cy="612648"/>
          </a:xfrm>
          <a:prstGeom prst="wedgeRoundRectCallout">
            <a:avLst>
              <a:gd name="adj1" fmla="val -10371"/>
              <a:gd name="adj2" fmla="val 9311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七角星形 20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17" y="4264478"/>
            <a:ext cx="943539" cy="83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991236" y="3420305"/>
                <a:ext cx="962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positives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6" y="3420305"/>
                <a:ext cx="96225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532" t="-3125" r="-316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688490" y="1344055"/>
            <a:ext cx="15744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job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899490" y="1852781"/>
                <a:ext cx="78677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an algorithm to locate all positive items from linear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compare with the lower bound.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1852781"/>
                <a:ext cx="7867731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240" b="-55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1535208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2039264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圖: 接點 7"/>
          <p:cNvSpPr/>
          <p:nvPr/>
        </p:nvSpPr>
        <p:spPr>
          <a:xfrm>
            <a:off x="2517796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圖: 接點 8"/>
          <p:cNvSpPr/>
          <p:nvPr/>
        </p:nvSpPr>
        <p:spPr>
          <a:xfrm>
            <a:off x="2952651" y="4150178"/>
            <a:ext cx="228600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3432196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3895858" y="414134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4775532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5207580" y="415017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5639628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6071676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6503724" y="41501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6935772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圖: 接點 17"/>
          <p:cNvSpPr/>
          <p:nvPr/>
        </p:nvSpPr>
        <p:spPr>
          <a:xfrm>
            <a:off x="7367820" y="414134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226040" y="40050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5515483" y="3941216"/>
            <a:ext cx="1792897" cy="612648"/>
          </a:xfrm>
          <a:prstGeom prst="wedgeRoundRectCallout">
            <a:avLst>
              <a:gd name="adj1" fmla="val -10371"/>
              <a:gd name="adj2" fmla="val 9311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3377550" y="4450071"/>
            <a:ext cx="114300" cy="31533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5400483" y="4450071"/>
            <a:ext cx="179657" cy="31533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926442" y="4742603"/>
                <a:ext cx="910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</a:rPr>
                      <m:t>𝒟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42" y="4742603"/>
                <a:ext cx="91076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369" t="-8197" r="-26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238920" y="4742603"/>
                <a:ext cx="949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</a:rPr>
                      <m:t>𝒟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920" y="4742603"/>
                <a:ext cx="94923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128" t="-8197" r="-192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115520" y="5589300"/>
                <a:ext cx="4311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start with the case gap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589300"/>
                <a:ext cx="431169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263" t="-10526" r="-127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七角星形 28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17" y="4264478"/>
            <a:ext cx="943539" cy="83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991236" y="3420305"/>
                <a:ext cx="962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positives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36" y="3420305"/>
                <a:ext cx="962250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532" t="-3125" r="-316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688490" y="1344055"/>
            <a:ext cx="15744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job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899490" y="1852781"/>
                <a:ext cx="78677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an algorithm to locate all positive items from linear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compare with the lower bound.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1852781"/>
                <a:ext cx="7867731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1240" b="-55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大括弧 3"/>
          <p:cNvSpPr/>
          <p:nvPr/>
        </p:nvSpPr>
        <p:spPr>
          <a:xfrm>
            <a:off x="5444819" y="5467662"/>
            <a:ext cx="273174" cy="796317"/>
          </a:xfrm>
          <a:prstGeom prst="leftBrace">
            <a:avLst>
              <a:gd name="adj1" fmla="val 296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11540" y="5291382"/>
                <a:ext cx="20683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200" b="1" i="1" smtClean="0">
                        <a:latin typeface="Cambria Math"/>
                      </a:rPr>
                      <m:t>≥</m:t>
                    </m:r>
                    <m:r>
                      <a:rPr lang="en-US" altLang="zh-TW" sz="2200" b="1" i="1" smtClean="0">
                        <a:latin typeface="Cambria Math"/>
                      </a:rPr>
                      <m:t>𝒖</m:t>
                    </m:r>
                    <m:r>
                      <a:rPr lang="zh-TW" altLang="en-US" sz="2200" dirty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TW" sz="2200" b="0" i="0" dirty="0" smtClean="0">
                        <a:latin typeface="Cambria Math"/>
                      </a:rPr>
                      <m:t>positive</m:t>
                    </m:r>
                  </m:oMath>
                </a14:m>
                <a:r>
                  <a:rPr lang="en-US" altLang="zh-TW" sz="2200" dirty="0" smtClean="0"/>
                  <a:t>.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40" y="5291382"/>
                <a:ext cx="2068387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295" t="-7042" r="-3835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712984" y="6013224"/>
                <a:ext cx="21477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sz="2200" b="1" i="1" smtClean="0">
                        <a:latin typeface="Cambria Math"/>
                      </a:rPr>
                      <m:t>𝒖</m:t>
                    </m:r>
                    <m:r>
                      <a:rPr lang="zh-TW" altLang="en-US" sz="2200" dirty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TW" sz="2200" b="0" i="0" dirty="0" smtClean="0">
                        <a:latin typeface="Cambria Math"/>
                      </a:rPr>
                      <m:t>negative</m:t>
                    </m:r>
                  </m:oMath>
                </a14:m>
                <a:r>
                  <a:rPr lang="en-US" altLang="zh-TW" sz="2200" dirty="0" smtClean="0"/>
                  <a:t>.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4" y="6013224"/>
                <a:ext cx="2147767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7042" r="-3125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0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4" grpId="0" animBg="1"/>
      <p:bldP spid="2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without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550" y="2132820"/>
            <a:ext cx="6480900" cy="2768565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31550" y="2739966"/>
            <a:ext cx="648090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376264" y="2163886"/>
            <a:ext cx="5661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1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4504" y="2777727"/>
                <a:ext cx="6375976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gap-free T.G.T.C, all positives can be identified in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⌈"/>
                                      <m:endChr m:val="⌉"/>
                                      <m:ctrlPr>
                                        <a:rPr lang="en-US" altLang="zh-TW" sz="22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+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−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04" y="2777727"/>
                <a:ext cx="6375976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243" b="-20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66108" y="2023422"/>
            <a:ext cx="6811957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testing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with consecutive positives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group testing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66108" y="3684502"/>
            <a:ext cx="681195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algorithm for T.G.T.C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T.G.T.C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57128" y="4999572"/>
            <a:ext cx="681195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160234" y="5505898"/>
            <a:ext cx="681195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8445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without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8490" y="1239095"/>
            <a:ext cx="273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Theorem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899592" y="2708920"/>
            <a:ext cx="66967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99592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437184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041744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627784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131840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707904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283968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860032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364088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868144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372200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876320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7812450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18" y="248883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1" i="1" dirty="0" smtClean="0">
                          <a:latin typeface="Cambria Math"/>
                        </a:rPr>
                        <m:t>𝓝</m:t>
                      </m:r>
                    </m:oMath>
                  </m:oMathPara>
                </a14:m>
                <a:endParaRPr lang="zh-TW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8" y="2488830"/>
                <a:ext cx="540533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接點 32"/>
          <p:cNvCxnSpPr/>
          <p:nvPr/>
        </p:nvCxnSpPr>
        <p:spPr>
          <a:xfrm>
            <a:off x="7308380" y="252890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7524410" y="2708900"/>
            <a:ext cx="299243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83460" y="1712974"/>
                <a:ext cx="6779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partition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parts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consecutive items and</a:t>
                </a:r>
                <a:b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some dummy negative items to the last part.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0" y="1712974"/>
                <a:ext cx="677948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719" t="-4310" r="-180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直線圖說文字 1 38"/>
          <p:cNvSpPr/>
          <p:nvPr/>
        </p:nvSpPr>
        <p:spPr>
          <a:xfrm>
            <a:off x="8042687" y="2109881"/>
            <a:ext cx="914400" cy="454999"/>
          </a:xfrm>
          <a:prstGeom prst="borderCallout1">
            <a:avLst>
              <a:gd name="adj1" fmla="val 45746"/>
              <a:gd name="adj2" fmla="val -3855"/>
              <a:gd name="adj3" fmla="val 112500"/>
              <a:gd name="adj4" fmla="val -3833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dummy</a:t>
            </a:r>
            <a:b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920223" y="2975212"/>
                <a:ext cx="4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23" y="2975212"/>
                <a:ext cx="48333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44393" y="2974010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93" y="2974010"/>
                <a:ext cx="48865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1547580" y="2987658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80" y="2987658"/>
                <a:ext cx="48865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7401123" y="2987658"/>
                <a:ext cx="815993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23" y="2987658"/>
                <a:ext cx="815993" cy="394210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699740" y="2983292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2983292"/>
                <a:ext cx="48865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4330866" y="2907512"/>
                <a:ext cx="17533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000" i="1" smtClean="0">
                          <a:latin typeface="Cambria Math"/>
                        </a:rPr>
                        <m:t>⋯</m:t>
                      </m:r>
                      <m:r>
                        <a:rPr lang="zh-TW" altLang="en-US" sz="3000" i="1">
                          <a:latin typeface="Cambria Math"/>
                        </a:rPr>
                        <m:t>⋯⋯⋯</m:t>
                      </m:r>
                    </m:oMath>
                  </m:oMathPara>
                </a14:m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66" y="2907512"/>
                <a:ext cx="1753344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83460" y="3412091"/>
                <a:ext cx="3481402" cy="448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𝒳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0" y="3412091"/>
                <a:ext cx="3481402" cy="448969"/>
              </a:xfrm>
              <a:prstGeom prst="rect">
                <a:avLst/>
              </a:prstGeom>
              <a:blipFill rotWithShape="1">
                <a:blip r:embed="rId10"/>
                <a:stretch>
                  <a:fillRect l="-1401" t="-2740" r="-1051" b="-178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686568" y="3965020"/>
                <a:ext cx="2571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: find min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𝒟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8" y="3965020"/>
                <a:ext cx="2571986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2133" t="-7576" r="-2133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接點 51"/>
          <p:cNvCxnSpPr/>
          <p:nvPr/>
        </p:nvCxnSpPr>
        <p:spPr>
          <a:xfrm>
            <a:off x="882684" y="4836710"/>
            <a:ext cx="66967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882684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1420276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2024836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843124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5347180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851236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6355292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6859412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7795542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323410" y="461662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1" i="1" dirty="0" smtClean="0">
                          <a:latin typeface="Cambria Math"/>
                        </a:rPr>
                        <m:t>𝓝</m:t>
                      </m:r>
                    </m:oMath>
                  </m:oMathPara>
                </a14:m>
                <a:endParaRPr lang="zh-TW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616620"/>
                <a:ext cx="540533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接點 66"/>
          <p:cNvCxnSpPr/>
          <p:nvPr/>
        </p:nvCxnSpPr>
        <p:spPr>
          <a:xfrm>
            <a:off x="7291472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7507502" y="4836690"/>
            <a:ext cx="299243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903315" y="5103002"/>
                <a:ext cx="4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15" y="5103002"/>
                <a:ext cx="48333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2127485" y="5101800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85" y="5101800"/>
                <a:ext cx="488659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1530672" y="5115448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72" y="5115448"/>
                <a:ext cx="48865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7384215" y="5115448"/>
                <a:ext cx="815993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15" y="5115448"/>
                <a:ext cx="815993" cy="394210"/>
              </a:xfrm>
              <a:prstGeom prst="rect">
                <a:avLst/>
              </a:prstGeom>
              <a:blipFill rotWithShape="1">
                <a:blip r:embed="rId1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2682832" y="5111082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32" y="5111082"/>
                <a:ext cx="48865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4313958" y="5035302"/>
                <a:ext cx="17533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000" i="1" smtClean="0">
                          <a:latin typeface="Cambria Math"/>
                        </a:rPr>
                        <m:t>⋯</m:t>
                      </m:r>
                      <m:r>
                        <a:rPr lang="zh-TW" altLang="en-US" sz="3000" i="1">
                          <a:latin typeface="Cambria Math"/>
                        </a:rPr>
                        <m:t>⋯⋯⋯</m:t>
                      </m:r>
                    </m:oMath>
                  </m:oMathPara>
                </a14:m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58" y="5035302"/>
                <a:ext cx="1753344" cy="55399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接點 74"/>
          <p:cNvCxnSpPr/>
          <p:nvPr/>
        </p:nvCxnSpPr>
        <p:spPr>
          <a:xfrm>
            <a:off x="2267680" y="4838134"/>
            <a:ext cx="234716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2610876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3114932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3690996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4267060" y="465669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3203810" y="5107014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10" y="5107014"/>
                <a:ext cx="488659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圓角矩形圖說文字 76"/>
          <p:cNvSpPr/>
          <p:nvPr/>
        </p:nvSpPr>
        <p:spPr>
          <a:xfrm>
            <a:off x="2123660" y="5074504"/>
            <a:ext cx="1044006" cy="487500"/>
          </a:xfrm>
          <a:prstGeom prst="wedgeRoundRectCallout">
            <a:avLst>
              <a:gd name="adj1" fmla="val -6454"/>
              <a:gd name="adj2" fmla="val 1128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940434" y="5863692"/>
            <a:ext cx="3493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1 and Algorithm 2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 animBg="1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without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8490" y="1239095"/>
            <a:ext cx="273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Theorem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450" y="1988800"/>
            <a:ext cx="3727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Algorithm 1, 2, we have :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1930545" y="29226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圖: 接點 7"/>
          <p:cNvSpPr/>
          <p:nvPr/>
        </p:nvSpPr>
        <p:spPr>
          <a:xfrm>
            <a:off x="2454881" y="29226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圖: 接點 8"/>
          <p:cNvSpPr/>
          <p:nvPr/>
        </p:nvSpPr>
        <p:spPr>
          <a:xfrm>
            <a:off x="3010695" y="29226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3586775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4162857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4738921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5242977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5747033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6251089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6755215" y="292267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1630694" y="29249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圖: 接點 17"/>
          <p:cNvSpPr/>
          <p:nvPr/>
        </p:nvSpPr>
        <p:spPr>
          <a:xfrm>
            <a:off x="2232137" y="29249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圖: 接點 18"/>
          <p:cNvSpPr/>
          <p:nvPr/>
        </p:nvSpPr>
        <p:spPr>
          <a:xfrm>
            <a:off x="2756473" y="29249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流程圖: 接點 19"/>
          <p:cNvSpPr/>
          <p:nvPr/>
        </p:nvSpPr>
        <p:spPr>
          <a:xfrm>
            <a:off x="3312287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圖: 接點 20"/>
          <p:cNvSpPr/>
          <p:nvPr/>
        </p:nvSpPr>
        <p:spPr>
          <a:xfrm>
            <a:off x="3888367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流程圖: 接點 21"/>
          <p:cNvSpPr/>
          <p:nvPr/>
        </p:nvSpPr>
        <p:spPr>
          <a:xfrm>
            <a:off x="4464449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流程圖: 接點 22"/>
          <p:cNvSpPr/>
          <p:nvPr/>
        </p:nvSpPr>
        <p:spPr>
          <a:xfrm>
            <a:off x="5040513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流程圖: 接點 23"/>
          <p:cNvSpPr/>
          <p:nvPr/>
        </p:nvSpPr>
        <p:spPr>
          <a:xfrm>
            <a:off x="5544569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流程圖: 接點 24"/>
          <p:cNvSpPr/>
          <p:nvPr/>
        </p:nvSpPr>
        <p:spPr>
          <a:xfrm>
            <a:off x="6048625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6552681" y="292494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流程圖: 接點 26"/>
          <p:cNvSpPr/>
          <p:nvPr/>
        </p:nvSpPr>
        <p:spPr>
          <a:xfrm>
            <a:off x="7056807" y="29249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695359" y="2821864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378885" y="285293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963105" y="2821864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99490" y="278091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1" i="1" dirty="0" smtClean="0">
                          <a:latin typeface="Cambria Math"/>
                        </a:rPr>
                        <m:t>𝓝</m:t>
                      </m:r>
                    </m:oMath>
                  </m:oMathPara>
                </a14:m>
                <a:endParaRPr lang="zh-TW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2780910"/>
                <a:ext cx="540533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240273" y="2420860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73" y="2420860"/>
                <a:ext cx="516488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824493" y="2420860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93" y="2420860"/>
                <a:ext cx="784189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V="1">
            <a:off x="3388774" y="3068950"/>
            <a:ext cx="0" cy="371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005132" y="3356990"/>
                <a:ext cx="872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𝒟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32" y="3356990"/>
                <a:ext cx="872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294" t="-8333" r="-559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611450" y="3862233"/>
                <a:ext cx="24362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Next, find max(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</a:rPr>
                      <m:t>𝒟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3862233"/>
                <a:ext cx="2436244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000" t="-8571" r="-2250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流程圖: 接點 36"/>
          <p:cNvSpPr/>
          <p:nvPr/>
        </p:nvSpPr>
        <p:spPr>
          <a:xfrm>
            <a:off x="1919441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流程圖: 接點 37"/>
          <p:cNvSpPr/>
          <p:nvPr/>
        </p:nvSpPr>
        <p:spPr>
          <a:xfrm>
            <a:off x="2443777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流程圖: 接點 38"/>
          <p:cNvSpPr/>
          <p:nvPr/>
        </p:nvSpPr>
        <p:spPr>
          <a:xfrm>
            <a:off x="2999591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圖: 接點 39"/>
          <p:cNvSpPr/>
          <p:nvPr/>
        </p:nvSpPr>
        <p:spPr>
          <a:xfrm>
            <a:off x="3575671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流程圖: 接點 40"/>
          <p:cNvSpPr/>
          <p:nvPr/>
        </p:nvSpPr>
        <p:spPr>
          <a:xfrm>
            <a:off x="4151753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流程圖: 接點 41"/>
          <p:cNvSpPr/>
          <p:nvPr/>
        </p:nvSpPr>
        <p:spPr>
          <a:xfrm>
            <a:off x="4727817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流程圖: 接點 42"/>
          <p:cNvSpPr/>
          <p:nvPr/>
        </p:nvSpPr>
        <p:spPr>
          <a:xfrm>
            <a:off x="5231873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流程圖: 接點 43"/>
          <p:cNvSpPr/>
          <p:nvPr/>
        </p:nvSpPr>
        <p:spPr>
          <a:xfrm>
            <a:off x="5735929" y="45789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流程圖: 接點 44"/>
          <p:cNvSpPr/>
          <p:nvPr/>
        </p:nvSpPr>
        <p:spPr>
          <a:xfrm>
            <a:off x="6239985" y="4578902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流程圖: 接點 45"/>
          <p:cNvSpPr/>
          <p:nvPr/>
        </p:nvSpPr>
        <p:spPr>
          <a:xfrm>
            <a:off x="6744111" y="4578902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流程圖: 接點 46"/>
          <p:cNvSpPr/>
          <p:nvPr/>
        </p:nvSpPr>
        <p:spPr>
          <a:xfrm>
            <a:off x="1619590" y="458117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流程圖: 接點 47"/>
          <p:cNvSpPr/>
          <p:nvPr/>
        </p:nvSpPr>
        <p:spPr>
          <a:xfrm>
            <a:off x="2221033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流程圖: 接點 48"/>
          <p:cNvSpPr/>
          <p:nvPr/>
        </p:nvSpPr>
        <p:spPr>
          <a:xfrm>
            <a:off x="2745369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流程圖: 接點 49"/>
          <p:cNvSpPr/>
          <p:nvPr/>
        </p:nvSpPr>
        <p:spPr>
          <a:xfrm>
            <a:off x="3301183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流程圖: 接點 50"/>
          <p:cNvSpPr/>
          <p:nvPr/>
        </p:nvSpPr>
        <p:spPr>
          <a:xfrm>
            <a:off x="3877263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流程圖: 接點 51"/>
          <p:cNvSpPr/>
          <p:nvPr/>
        </p:nvSpPr>
        <p:spPr>
          <a:xfrm>
            <a:off x="4453345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流程圖: 接點 52"/>
          <p:cNvSpPr/>
          <p:nvPr/>
        </p:nvSpPr>
        <p:spPr>
          <a:xfrm>
            <a:off x="5029409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流程圖: 接點 53"/>
          <p:cNvSpPr/>
          <p:nvPr/>
        </p:nvSpPr>
        <p:spPr>
          <a:xfrm>
            <a:off x="5533465" y="4581174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流程圖: 接點 54"/>
          <p:cNvSpPr/>
          <p:nvPr/>
        </p:nvSpPr>
        <p:spPr>
          <a:xfrm>
            <a:off x="6037521" y="4581174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流程圖: 接點 55"/>
          <p:cNvSpPr/>
          <p:nvPr/>
        </p:nvSpPr>
        <p:spPr>
          <a:xfrm>
            <a:off x="6541577" y="4581174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流程圖: 接點 56"/>
          <p:cNvSpPr/>
          <p:nvPr/>
        </p:nvSpPr>
        <p:spPr>
          <a:xfrm>
            <a:off x="7045703" y="458117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線接點 57"/>
          <p:cNvCxnSpPr/>
          <p:nvPr/>
        </p:nvCxnSpPr>
        <p:spPr>
          <a:xfrm>
            <a:off x="2684255" y="4478094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4367781" y="450916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5952001" y="4478094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1804554" y="4715898"/>
                <a:ext cx="4653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4" y="4715898"/>
                <a:ext cx="46531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5940190" y="4792271"/>
                <a:ext cx="2191690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↑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0" y="4792271"/>
                <a:ext cx="2191690" cy="436979"/>
              </a:xfrm>
              <a:prstGeom prst="rect">
                <a:avLst/>
              </a:prstGeom>
              <a:blipFill rotWithShape="1"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接點 64"/>
          <p:cNvCxnSpPr/>
          <p:nvPr/>
        </p:nvCxnSpPr>
        <p:spPr>
          <a:xfrm>
            <a:off x="3586775" y="5010760"/>
            <a:ext cx="2340102" cy="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中括弧 67"/>
          <p:cNvSpPr/>
          <p:nvPr/>
        </p:nvSpPr>
        <p:spPr>
          <a:xfrm>
            <a:off x="2987780" y="5229012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右中括弧 68"/>
          <p:cNvSpPr/>
          <p:nvPr/>
        </p:nvSpPr>
        <p:spPr>
          <a:xfrm>
            <a:off x="4642868" y="5227306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3563860" y="512763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0" y="5127635"/>
                <a:ext cx="46038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611450" y="5662483"/>
                <a:ext cx="717420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a binary search algorithm to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zh-TW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each group test is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composed of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consecutive items.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5662483"/>
                <a:ext cx="7174208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020" t="-4762" r="-255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4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1" grpId="0"/>
      <p:bldP spid="64" grpId="0"/>
      <p:bldP spid="68" grpId="0" animBg="1"/>
      <p:bldP spid="69" grpId="0" animBg="1"/>
      <p:bldP spid="70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七角星形 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399" y="188550"/>
            <a:ext cx="8600553" cy="576080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400" y="188550"/>
            <a:ext cx="6927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Algorithm 1 </a:t>
            </a:r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FIND-TWO-CANDIDATES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1547676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2098297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2699740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圖: 接點 17"/>
          <p:cNvSpPr/>
          <p:nvPr/>
        </p:nvSpPr>
        <p:spPr>
          <a:xfrm>
            <a:off x="3224076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圖: 接點 18"/>
          <p:cNvSpPr/>
          <p:nvPr/>
        </p:nvSpPr>
        <p:spPr>
          <a:xfrm>
            <a:off x="3779890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圖: 接點 20"/>
          <p:cNvSpPr/>
          <p:nvPr/>
        </p:nvSpPr>
        <p:spPr>
          <a:xfrm>
            <a:off x="4355970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流程圖: 接點 21"/>
          <p:cNvSpPr/>
          <p:nvPr/>
        </p:nvSpPr>
        <p:spPr>
          <a:xfrm>
            <a:off x="4932052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流程圖: 接點 23"/>
          <p:cNvSpPr/>
          <p:nvPr/>
        </p:nvSpPr>
        <p:spPr>
          <a:xfrm>
            <a:off x="5508116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流程圖: 接點 24"/>
          <p:cNvSpPr/>
          <p:nvPr/>
        </p:nvSpPr>
        <p:spPr>
          <a:xfrm>
            <a:off x="6012172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6516228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流程圖: 接點 26"/>
          <p:cNvSpPr/>
          <p:nvPr/>
        </p:nvSpPr>
        <p:spPr>
          <a:xfrm>
            <a:off x="7020284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7524410" y="15567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424293" y="1726164"/>
                <a:ext cx="4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293" y="1726164"/>
                <a:ext cx="48333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6453" y="1724962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453" y="1724962"/>
                <a:ext cx="48865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1979640" y="1738610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1738610"/>
                <a:ext cx="48865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284497" y="1738610"/>
                <a:ext cx="815993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97" y="1738610"/>
                <a:ext cx="815993" cy="394210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131800" y="1734244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00" y="1734244"/>
                <a:ext cx="48865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中括弧 33"/>
          <p:cNvSpPr/>
          <p:nvPr/>
        </p:nvSpPr>
        <p:spPr>
          <a:xfrm>
            <a:off x="1331550" y="1416851"/>
            <a:ext cx="73152" cy="427929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右中括弧 34"/>
          <p:cNvSpPr/>
          <p:nvPr/>
        </p:nvSpPr>
        <p:spPr>
          <a:xfrm>
            <a:off x="4643950" y="1415145"/>
            <a:ext cx="73152" cy="427929"/>
          </a:xfrm>
          <a:prstGeom prst="righ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1342040" y="1128740"/>
            <a:ext cx="6182370" cy="14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342040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1879632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484192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5302480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5806536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6310592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14648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7318768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782766" y="908650"/>
                <a:ext cx="5405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1" i="1" dirty="0" smtClean="0">
                          <a:latin typeface="Cambria Math"/>
                        </a:rPr>
                        <m:t>𝓝</m:t>
                      </m:r>
                    </m:oMath>
                  </m:oMathPara>
                </a14:m>
                <a:endParaRPr lang="zh-TW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66" y="908650"/>
                <a:ext cx="54053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接點 45"/>
          <p:cNvCxnSpPr/>
          <p:nvPr/>
        </p:nvCxnSpPr>
        <p:spPr>
          <a:xfrm>
            <a:off x="7750828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7465233" y="1130613"/>
            <a:ext cx="299243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3070232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3574288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4150352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4726416" y="948720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651281" y="1736192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81" y="1736192"/>
                <a:ext cx="48865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227361" y="1736192"/>
                <a:ext cx="488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1" y="1736192"/>
                <a:ext cx="48865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194986" y="1628748"/>
                <a:ext cx="17533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000" i="1" smtClean="0">
                          <a:latin typeface="Cambria Math"/>
                        </a:rPr>
                        <m:t>⋯</m:t>
                      </m:r>
                      <m:r>
                        <a:rPr lang="zh-TW" altLang="en-US" sz="3000" i="1">
                          <a:latin typeface="Cambria Math"/>
                        </a:rPr>
                        <m:t>⋯⋯⋯</m:t>
                      </m:r>
                    </m:oMath>
                  </m:oMathPara>
                </a14:m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986" y="1628748"/>
                <a:ext cx="1753344" cy="553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57" y="2924930"/>
            <a:ext cx="6050158" cy="1052859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99" y="4941210"/>
            <a:ext cx="6045121" cy="1052859"/>
          </a:xfrm>
          <a:prstGeom prst="rect">
            <a:avLst/>
          </a:prstGeom>
        </p:spPr>
      </p:pic>
      <p:sp>
        <p:nvSpPr>
          <p:cNvPr id="125" name="文字方塊 124"/>
          <p:cNvSpPr txBox="1"/>
          <p:nvPr/>
        </p:nvSpPr>
        <p:spPr>
          <a:xfrm>
            <a:off x="536359" y="2852919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Positive :</a:t>
            </a:r>
            <a:endParaRPr lang="zh-TW" altLang="en-US" sz="2400" b="1" dirty="0"/>
          </a:p>
        </p:txBody>
      </p:sp>
      <p:sp>
        <p:nvSpPr>
          <p:cNvPr id="126" name="文字方塊 125"/>
          <p:cNvSpPr txBox="1"/>
          <p:nvPr/>
        </p:nvSpPr>
        <p:spPr>
          <a:xfrm>
            <a:off x="467430" y="4869200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Negative :</a:t>
            </a:r>
            <a:endParaRPr lang="zh-TW" altLang="en-US" sz="2400" b="1" dirty="0"/>
          </a:p>
        </p:txBody>
      </p:sp>
      <p:cxnSp>
        <p:nvCxnSpPr>
          <p:cNvPr id="128" name="弧形接點 127"/>
          <p:cNvCxnSpPr>
            <a:stCxn id="34" idx="1"/>
            <a:endCxn id="125" idx="1"/>
          </p:cNvCxnSpPr>
          <p:nvPr/>
        </p:nvCxnSpPr>
        <p:spPr>
          <a:xfrm rot="10800000" flipV="1">
            <a:off x="536360" y="1630816"/>
            <a:ext cx="795191" cy="1452936"/>
          </a:xfrm>
          <a:prstGeom prst="curvedConnector3">
            <a:avLst>
              <a:gd name="adj1" fmla="val 10300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弧形接點 134"/>
          <p:cNvCxnSpPr>
            <a:stCxn id="34" idx="1"/>
            <a:endCxn id="126" idx="1"/>
          </p:cNvCxnSpPr>
          <p:nvPr/>
        </p:nvCxnSpPr>
        <p:spPr>
          <a:xfrm rot="10800000" flipV="1">
            <a:off x="467430" y="1630815"/>
            <a:ext cx="864120" cy="3469217"/>
          </a:xfrm>
          <a:prstGeom prst="curvedConnector3">
            <a:avLst>
              <a:gd name="adj1" fmla="val 14540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左中括弧 139"/>
          <p:cNvSpPr/>
          <p:nvPr/>
        </p:nvSpPr>
        <p:spPr>
          <a:xfrm>
            <a:off x="2481486" y="4064091"/>
            <a:ext cx="73152" cy="353660"/>
          </a:xfrm>
          <a:prstGeom prst="lef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右中括弧 140"/>
          <p:cNvSpPr/>
          <p:nvPr/>
        </p:nvSpPr>
        <p:spPr>
          <a:xfrm>
            <a:off x="3865548" y="4064091"/>
            <a:ext cx="73152" cy="353660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左中括弧 141"/>
          <p:cNvSpPr/>
          <p:nvPr/>
        </p:nvSpPr>
        <p:spPr>
          <a:xfrm>
            <a:off x="4843026" y="6099760"/>
            <a:ext cx="73152" cy="353660"/>
          </a:xfrm>
          <a:prstGeom prst="lef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右中括弧 142"/>
          <p:cNvSpPr/>
          <p:nvPr/>
        </p:nvSpPr>
        <p:spPr>
          <a:xfrm>
            <a:off x="6443118" y="6099760"/>
            <a:ext cx="73152" cy="353660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25" grpId="0"/>
      <p:bldP spid="126" grpId="0"/>
      <p:bldP spid="140" grpId="0" animBg="1"/>
      <p:bldP spid="141" grpId="0" animBg="1"/>
      <p:bldP spid="142" grpId="0" animBg="1"/>
      <p:bldP spid="1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without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550" y="2132820"/>
            <a:ext cx="6480900" cy="2736380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31550" y="2739966"/>
            <a:ext cx="648090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376264" y="2163886"/>
            <a:ext cx="5432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Lemma 1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91607" y="2739966"/>
                <a:ext cx="5950027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FIND-TWO-CANDIDATES returns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b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𝒟</m:t>
                        </m:r>
                      </m:e>
                    </m:d>
                    <m:r>
                      <a:rPr lang="zh-TW" altLang="en-US" sz="220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⌈"/>
                                      <m:endChr m:val="⌉"/>
                                      <m:ctrlPr>
                                        <a:rPr lang="en-US" altLang="zh-TW" sz="22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lang="en-US" altLang="zh-TW" sz="2200" b="1" i="1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altLang="zh-TW" sz="2200" b="1" i="1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  <m:r>
                                    <a:rPr lang="en-US" altLang="zh-TW" sz="22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07" y="2739966"/>
                <a:ext cx="5950027" cy="2631490"/>
              </a:xfrm>
              <a:prstGeom prst="rect">
                <a:avLst/>
              </a:prstGeom>
              <a:blipFill rotWithShape="1">
                <a:blip r:embed="rId2"/>
                <a:stretch>
                  <a:fillRect l="-1230" r="-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88490" y="1239095"/>
            <a:ext cx="264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theorem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七角星形 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399" y="188549"/>
            <a:ext cx="8600553" cy="553999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400" y="188550"/>
            <a:ext cx="5998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Algorithm 2 </a:t>
            </a:r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LOCATE-STARTER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流程圖: 接點 31"/>
          <p:cNvSpPr/>
          <p:nvPr/>
        </p:nvSpPr>
        <p:spPr>
          <a:xfrm>
            <a:off x="3258402" y="119471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流程圖: 接點 32"/>
          <p:cNvSpPr/>
          <p:nvPr/>
        </p:nvSpPr>
        <p:spPr>
          <a:xfrm>
            <a:off x="3834482" y="119471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圖: 接點 33"/>
          <p:cNvSpPr/>
          <p:nvPr/>
        </p:nvSpPr>
        <p:spPr>
          <a:xfrm>
            <a:off x="4410564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流程圖: 接點 34"/>
          <p:cNvSpPr/>
          <p:nvPr/>
        </p:nvSpPr>
        <p:spPr>
          <a:xfrm>
            <a:off x="5000276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流程圖: 接點 35"/>
          <p:cNvSpPr/>
          <p:nvPr/>
        </p:nvSpPr>
        <p:spPr>
          <a:xfrm>
            <a:off x="5517980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流程圖: 接點 36"/>
          <p:cNvSpPr/>
          <p:nvPr/>
        </p:nvSpPr>
        <p:spPr>
          <a:xfrm>
            <a:off x="5994740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流程圖: 接點 37"/>
          <p:cNvSpPr/>
          <p:nvPr/>
        </p:nvSpPr>
        <p:spPr>
          <a:xfrm>
            <a:off x="3004180" y="11969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流程圖: 接點 38"/>
          <p:cNvSpPr/>
          <p:nvPr/>
        </p:nvSpPr>
        <p:spPr>
          <a:xfrm>
            <a:off x="3559994" y="11969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圖: 接點 39"/>
          <p:cNvSpPr/>
          <p:nvPr/>
        </p:nvSpPr>
        <p:spPr>
          <a:xfrm>
            <a:off x="4136074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流程圖: 接點 40"/>
          <p:cNvSpPr/>
          <p:nvPr/>
        </p:nvSpPr>
        <p:spPr>
          <a:xfrm>
            <a:off x="4712156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流程圖: 接點 41"/>
          <p:cNvSpPr/>
          <p:nvPr/>
        </p:nvSpPr>
        <p:spPr>
          <a:xfrm>
            <a:off x="5288220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流程圖: 接點 42"/>
          <p:cNvSpPr/>
          <p:nvPr/>
        </p:nvSpPr>
        <p:spPr>
          <a:xfrm>
            <a:off x="5792276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2943066" y="109390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4626592" y="112496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210812" y="109390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3482353" y="735025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53" y="735025"/>
                <a:ext cx="516488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066573" y="735025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73" y="735025"/>
                <a:ext cx="784189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中括弧 48"/>
          <p:cNvSpPr/>
          <p:nvPr/>
        </p:nvSpPr>
        <p:spPr>
          <a:xfrm>
            <a:off x="3762472" y="1484492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右中括弧 49"/>
          <p:cNvSpPr/>
          <p:nvPr/>
        </p:nvSpPr>
        <p:spPr>
          <a:xfrm>
            <a:off x="5417560" y="1482786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338552" y="138311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52" y="1383115"/>
                <a:ext cx="46038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>
            <a:stCxn id="51" idx="2"/>
            <a:endCxn id="71" idx="3"/>
          </p:cNvCxnSpPr>
          <p:nvPr/>
        </p:nvCxnSpPr>
        <p:spPr>
          <a:xfrm flipH="1">
            <a:off x="3131800" y="1844780"/>
            <a:ext cx="1436943" cy="10075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51" idx="2"/>
            <a:endCxn id="101" idx="1"/>
          </p:cNvCxnSpPr>
          <p:nvPr/>
        </p:nvCxnSpPr>
        <p:spPr>
          <a:xfrm>
            <a:off x="4568743" y="1844780"/>
            <a:ext cx="542544" cy="10075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圖: 接點 54"/>
          <p:cNvSpPr/>
          <p:nvPr/>
        </p:nvSpPr>
        <p:spPr>
          <a:xfrm>
            <a:off x="539440" y="309657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流程圖: 接點 55"/>
          <p:cNvSpPr/>
          <p:nvPr/>
        </p:nvSpPr>
        <p:spPr>
          <a:xfrm>
            <a:off x="1115520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流程圖: 接點 56"/>
          <p:cNvSpPr/>
          <p:nvPr/>
        </p:nvSpPr>
        <p:spPr>
          <a:xfrm>
            <a:off x="1691602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流程圖: 接點 57"/>
          <p:cNvSpPr/>
          <p:nvPr/>
        </p:nvSpPr>
        <p:spPr>
          <a:xfrm>
            <a:off x="2267666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流程圖: 接點 58"/>
          <p:cNvSpPr/>
          <p:nvPr/>
        </p:nvSpPr>
        <p:spPr>
          <a:xfrm>
            <a:off x="2799018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流程圖: 接點 59"/>
          <p:cNvSpPr/>
          <p:nvPr/>
        </p:nvSpPr>
        <p:spPr>
          <a:xfrm>
            <a:off x="3275778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流程圖: 接點 60"/>
          <p:cNvSpPr/>
          <p:nvPr/>
        </p:nvSpPr>
        <p:spPr>
          <a:xfrm>
            <a:off x="285218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流程圖: 接點 61"/>
          <p:cNvSpPr/>
          <p:nvPr/>
        </p:nvSpPr>
        <p:spPr>
          <a:xfrm>
            <a:off x="841032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流程圖: 接點 62"/>
          <p:cNvSpPr/>
          <p:nvPr/>
        </p:nvSpPr>
        <p:spPr>
          <a:xfrm>
            <a:off x="1417112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流程圖: 接點 63"/>
          <p:cNvSpPr/>
          <p:nvPr/>
        </p:nvSpPr>
        <p:spPr>
          <a:xfrm>
            <a:off x="1993194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流程圖: 接點 64"/>
          <p:cNvSpPr/>
          <p:nvPr/>
        </p:nvSpPr>
        <p:spPr>
          <a:xfrm>
            <a:off x="2541962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流程圖: 接點 65"/>
          <p:cNvSpPr/>
          <p:nvPr/>
        </p:nvSpPr>
        <p:spPr>
          <a:xfrm>
            <a:off x="3059666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線接點 66"/>
          <p:cNvCxnSpPr/>
          <p:nvPr/>
        </p:nvCxnSpPr>
        <p:spPr>
          <a:xfrm>
            <a:off x="224104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907630" y="3026833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3491850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63391" y="2636890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1" y="2636890"/>
                <a:ext cx="516488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2347611" y="2636890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611" y="2636890"/>
                <a:ext cx="784189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左中括弧 71"/>
          <p:cNvSpPr/>
          <p:nvPr/>
        </p:nvSpPr>
        <p:spPr>
          <a:xfrm>
            <a:off x="1043510" y="3386357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右中括弧 72"/>
          <p:cNvSpPr/>
          <p:nvPr/>
        </p:nvSpPr>
        <p:spPr>
          <a:xfrm>
            <a:off x="2698598" y="3384651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1619590" y="328498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90" y="3284980"/>
                <a:ext cx="46038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左中括弧 76"/>
          <p:cNvSpPr/>
          <p:nvPr/>
        </p:nvSpPr>
        <p:spPr>
          <a:xfrm>
            <a:off x="747930" y="4066016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右中括弧 77"/>
          <p:cNvSpPr/>
          <p:nvPr/>
        </p:nvSpPr>
        <p:spPr>
          <a:xfrm>
            <a:off x="2403018" y="4064310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線接點 78"/>
          <p:cNvCxnSpPr/>
          <p:nvPr/>
        </p:nvCxnSpPr>
        <p:spPr>
          <a:xfrm flipV="1">
            <a:off x="292344" y="3501010"/>
            <a:ext cx="69465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流程圖: 接點 85"/>
          <p:cNvSpPr/>
          <p:nvPr/>
        </p:nvSpPr>
        <p:spPr>
          <a:xfrm>
            <a:off x="4887336" y="309657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流程圖: 接點 86"/>
          <p:cNvSpPr/>
          <p:nvPr/>
        </p:nvSpPr>
        <p:spPr>
          <a:xfrm>
            <a:off x="5463416" y="309657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流程圖: 接點 87"/>
          <p:cNvSpPr/>
          <p:nvPr/>
        </p:nvSpPr>
        <p:spPr>
          <a:xfrm>
            <a:off x="6039498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流程圖: 接點 88"/>
          <p:cNvSpPr/>
          <p:nvPr/>
        </p:nvSpPr>
        <p:spPr>
          <a:xfrm>
            <a:off x="6615562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流程圖: 接點 89"/>
          <p:cNvSpPr/>
          <p:nvPr/>
        </p:nvSpPr>
        <p:spPr>
          <a:xfrm>
            <a:off x="7146914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流程圖: 接點 90"/>
          <p:cNvSpPr/>
          <p:nvPr/>
        </p:nvSpPr>
        <p:spPr>
          <a:xfrm>
            <a:off x="7623674" y="3096575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流程圖: 接點 91"/>
          <p:cNvSpPr/>
          <p:nvPr/>
        </p:nvSpPr>
        <p:spPr>
          <a:xfrm>
            <a:off x="4633114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流程圖: 接點 92"/>
          <p:cNvSpPr/>
          <p:nvPr/>
        </p:nvSpPr>
        <p:spPr>
          <a:xfrm>
            <a:off x="5188928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流程圖: 接點 93"/>
          <p:cNvSpPr/>
          <p:nvPr/>
        </p:nvSpPr>
        <p:spPr>
          <a:xfrm>
            <a:off x="5765008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流程圖: 接點 94"/>
          <p:cNvSpPr/>
          <p:nvPr/>
        </p:nvSpPr>
        <p:spPr>
          <a:xfrm>
            <a:off x="6341090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流程圖: 接點 95"/>
          <p:cNvSpPr/>
          <p:nvPr/>
        </p:nvSpPr>
        <p:spPr>
          <a:xfrm>
            <a:off x="6917154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流程圖: 接點 96"/>
          <p:cNvSpPr/>
          <p:nvPr/>
        </p:nvSpPr>
        <p:spPr>
          <a:xfrm>
            <a:off x="7407562" y="3098847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直線接點 97"/>
          <p:cNvCxnSpPr/>
          <p:nvPr/>
        </p:nvCxnSpPr>
        <p:spPr>
          <a:xfrm>
            <a:off x="4572000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6255526" y="3026833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7839746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5111287" y="2636890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87" y="2636890"/>
                <a:ext cx="516488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/>
              <p:cNvSpPr txBox="1"/>
              <p:nvPr/>
            </p:nvSpPr>
            <p:spPr>
              <a:xfrm>
                <a:off x="6695507" y="2636890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文字方塊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07" y="2636890"/>
                <a:ext cx="784189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左中括弧 102"/>
          <p:cNvSpPr/>
          <p:nvPr/>
        </p:nvSpPr>
        <p:spPr>
          <a:xfrm>
            <a:off x="5391406" y="3386357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右中括弧 103"/>
          <p:cNvSpPr/>
          <p:nvPr/>
        </p:nvSpPr>
        <p:spPr>
          <a:xfrm>
            <a:off x="7046494" y="3384651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5967486" y="328498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486" y="3284980"/>
                <a:ext cx="46038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352245" y="1992873"/>
                <a:ext cx="5677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1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zh-TW" altLang="en-US" sz="3000" b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45" y="1992873"/>
                <a:ext cx="567783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4796327" y="1988800"/>
                <a:ext cx="5677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1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zh-TW" altLang="en-US" sz="3000" b="1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27" y="1988800"/>
                <a:ext cx="567783" cy="5539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/>
          <p:nvPr/>
        </p:nvCxnSpPr>
        <p:spPr>
          <a:xfrm flipV="1">
            <a:off x="1187530" y="3284980"/>
            <a:ext cx="0" cy="371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/>
      <p:bldP spid="71" grpId="0"/>
      <p:bldP spid="72" grpId="0" animBg="1"/>
      <p:bldP spid="73" grpId="0" animBg="1"/>
      <p:bldP spid="74" grpId="0"/>
      <p:bldP spid="77" grpId="0" animBg="1"/>
      <p:bldP spid="78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1" grpId="0"/>
      <p:bldP spid="102" grpId="0"/>
      <p:bldP spid="103" grpId="0" animBg="1"/>
      <p:bldP spid="104" grpId="0" animBg="1"/>
      <p:bldP spid="105" grpId="0"/>
      <p:bldP spid="5" grpId="0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七角星形 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399" y="188549"/>
            <a:ext cx="8600553" cy="553999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400" y="188550"/>
            <a:ext cx="5998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Algorithm 2 </a:t>
            </a:r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LOCATE-STARTER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流程圖: 接點 31"/>
          <p:cNvSpPr/>
          <p:nvPr/>
        </p:nvSpPr>
        <p:spPr>
          <a:xfrm>
            <a:off x="3258402" y="119471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流程圖: 接點 32"/>
          <p:cNvSpPr/>
          <p:nvPr/>
        </p:nvSpPr>
        <p:spPr>
          <a:xfrm>
            <a:off x="3834482" y="119471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圖: 接點 33"/>
          <p:cNvSpPr/>
          <p:nvPr/>
        </p:nvSpPr>
        <p:spPr>
          <a:xfrm>
            <a:off x="4410564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流程圖: 接點 34"/>
          <p:cNvSpPr/>
          <p:nvPr/>
        </p:nvSpPr>
        <p:spPr>
          <a:xfrm>
            <a:off x="5000276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流程圖: 接點 35"/>
          <p:cNvSpPr/>
          <p:nvPr/>
        </p:nvSpPr>
        <p:spPr>
          <a:xfrm>
            <a:off x="5517980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流程圖: 接點 36"/>
          <p:cNvSpPr/>
          <p:nvPr/>
        </p:nvSpPr>
        <p:spPr>
          <a:xfrm>
            <a:off x="5994740" y="119471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流程圖: 接點 37"/>
          <p:cNvSpPr/>
          <p:nvPr/>
        </p:nvSpPr>
        <p:spPr>
          <a:xfrm>
            <a:off x="3004180" y="11969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流程圖: 接點 38"/>
          <p:cNvSpPr/>
          <p:nvPr/>
        </p:nvSpPr>
        <p:spPr>
          <a:xfrm>
            <a:off x="3559994" y="11969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圖: 接點 39"/>
          <p:cNvSpPr/>
          <p:nvPr/>
        </p:nvSpPr>
        <p:spPr>
          <a:xfrm>
            <a:off x="4136074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流程圖: 接點 40"/>
          <p:cNvSpPr/>
          <p:nvPr/>
        </p:nvSpPr>
        <p:spPr>
          <a:xfrm>
            <a:off x="4712156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流程圖: 接點 41"/>
          <p:cNvSpPr/>
          <p:nvPr/>
        </p:nvSpPr>
        <p:spPr>
          <a:xfrm>
            <a:off x="5288220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流程圖: 接點 42"/>
          <p:cNvSpPr/>
          <p:nvPr/>
        </p:nvSpPr>
        <p:spPr>
          <a:xfrm>
            <a:off x="5792276" y="119698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2943066" y="109390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4626592" y="112496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210812" y="109390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3482353" y="735025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53" y="735025"/>
                <a:ext cx="516488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066573" y="735025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73" y="735025"/>
                <a:ext cx="784189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左中括弧 48"/>
          <p:cNvSpPr/>
          <p:nvPr/>
        </p:nvSpPr>
        <p:spPr>
          <a:xfrm>
            <a:off x="3762472" y="1484492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右中括弧 49"/>
          <p:cNvSpPr/>
          <p:nvPr/>
        </p:nvSpPr>
        <p:spPr>
          <a:xfrm>
            <a:off x="5417560" y="1482786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338552" y="138311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52" y="1383115"/>
                <a:ext cx="46038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>
            <a:stCxn id="51" idx="2"/>
            <a:endCxn id="71" idx="3"/>
          </p:cNvCxnSpPr>
          <p:nvPr/>
        </p:nvCxnSpPr>
        <p:spPr>
          <a:xfrm flipH="1">
            <a:off x="3131800" y="1844780"/>
            <a:ext cx="1436943" cy="10075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51" idx="2"/>
            <a:endCxn id="101" idx="1"/>
          </p:cNvCxnSpPr>
          <p:nvPr/>
        </p:nvCxnSpPr>
        <p:spPr>
          <a:xfrm>
            <a:off x="4568743" y="1844780"/>
            <a:ext cx="542544" cy="10075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圖: 接點 54"/>
          <p:cNvSpPr/>
          <p:nvPr/>
        </p:nvSpPr>
        <p:spPr>
          <a:xfrm>
            <a:off x="539440" y="309657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流程圖: 接點 55"/>
          <p:cNvSpPr/>
          <p:nvPr/>
        </p:nvSpPr>
        <p:spPr>
          <a:xfrm>
            <a:off x="1115520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流程圖: 接點 56"/>
          <p:cNvSpPr/>
          <p:nvPr/>
        </p:nvSpPr>
        <p:spPr>
          <a:xfrm>
            <a:off x="1691602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流程圖: 接點 57"/>
          <p:cNvSpPr/>
          <p:nvPr/>
        </p:nvSpPr>
        <p:spPr>
          <a:xfrm>
            <a:off x="2267666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流程圖: 接點 58"/>
          <p:cNvSpPr/>
          <p:nvPr/>
        </p:nvSpPr>
        <p:spPr>
          <a:xfrm>
            <a:off x="2799018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流程圖: 接點 59"/>
          <p:cNvSpPr/>
          <p:nvPr/>
        </p:nvSpPr>
        <p:spPr>
          <a:xfrm>
            <a:off x="3275778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流程圖: 接點 60"/>
          <p:cNvSpPr/>
          <p:nvPr/>
        </p:nvSpPr>
        <p:spPr>
          <a:xfrm>
            <a:off x="285218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流程圖: 接點 61"/>
          <p:cNvSpPr/>
          <p:nvPr/>
        </p:nvSpPr>
        <p:spPr>
          <a:xfrm>
            <a:off x="841032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流程圖: 接點 62"/>
          <p:cNvSpPr/>
          <p:nvPr/>
        </p:nvSpPr>
        <p:spPr>
          <a:xfrm>
            <a:off x="1417112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流程圖: 接點 63"/>
          <p:cNvSpPr/>
          <p:nvPr/>
        </p:nvSpPr>
        <p:spPr>
          <a:xfrm>
            <a:off x="1993194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流程圖: 接點 64"/>
          <p:cNvSpPr/>
          <p:nvPr/>
        </p:nvSpPr>
        <p:spPr>
          <a:xfrm>
            <a:off x="2541962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流程圖: 接點 65"/>
          <p:cNvSpPr/>
          <p:nvPr/>
        </p:nvSpPr>
        <p:spPr>
          <a:xfrm>
            <a:off x="3059666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線接點 66"/>
          <p:cNvCxnSpPr/>
          <p:nvPr/>
        </p:nvCxnSpPr>
        <p:spPr>
          <a:xfrm>
            <a:off x="224104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907630" y="3026833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3491850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63391" y="2636890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1" y="2636890"/>
                <a:ext cx="516488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2347611" y="2636890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611" y="2636890"/>
                <a:ext cx="784189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左中括弧 71"/>
          <p:cNvSpPr/>
          <p:nvPr/>
        </p:nvSpPr>
        <p:spPr>
          <a:xfrm>
            <a:off x="1043510" y="3386357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右中括弧 72"/>
          <p:cNvSpPr/>
          <p:nvPr/>
        </p:nvSpPr>
        <p:spPr>
          <a:xfrm>
            <a:off x="2698598" y="3384651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1619590" y="328498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90" y="3284980"/>
                <a:ext cx="46038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左中括弧 76"/>
          <p:cNvSpPr/>
          <p:nvPr/>
        </p:nvSpPr>
        <p:spPr>
          <a:xfrm>
            <a:off x="747930" y="4066016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右中括弧 77"/>
          <p:cNvSpPr/>
          <p:nvPr/>
        </p:nvSpPr>
        <p:spPr>
          <a:xfrm>
            <a:off x="2403018" y="4064310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線接點 78"/>
          <p:cNvCxnSpPr/>
          <p:nvPr/>
        </p:nvCxnSpPr>
        <p:spPr>
          <a:xfrm flipV="1">
            <a:off x="292344" y="3501010"/>
            <a:ext cx="69465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流程圖: 接點 85"/>
          <p:cNvSpPr/>
          <p:nvPr/>
        </p:nvSpPr>
        <p:spPr>
          <a:xfrm>
            <a:off x="4887336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流程圖: 接點 86"/>
          <p:cNvSpPr/>
          <p:nvPr/>
        </p:nvSpPr>
        <p:spPr>
          <a:xfrm>
            <a:off x="5463416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流程圖: 接點 87"/>
          <p:cNvSpPr/>
          <p:nvPr/>
        </p:nvSpPr>
        <p:spPr>
          <a:xfrm>
            <a:off x="6039498" y="3096575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流程圖: 接點 88"/>
          <p:cNvSpPr/>
          <p:nvPr/>
        </p:nvSpPr>
        <p:spPr>
          <a:xfrm>
            <a:off x="6615562" y="3096575"/>
            <a:ext cx="144016" cy="144016"/>
          </a:xfrm>
          <a:prstGeom prst="flowChartConnector">
            <a:avLst/>
          </a:prstGeom>
          <a:solidFill>
            <a:srgbClr val="838D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流程圖: 接點 89"/>
          <p:cNvSpPr/>
          <p:nvPr/>
        </p:nvSpPr>
        <p:spPr>
          <a:xfrm>
            <a:off x="7146914" y="3096575"/>
            <a:ext cx="144016" cy="144016"/>
          </a:xfrm>
          <a:prstGeom prst="flowChartConnector">
            <a:avLst/>
          </a:prstGeom>
          <a:solidFill>
            <a:srgbClr val="838D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流程圖: 接點 90"/>
          <p:cNvSpPr/>
          <p:nvPr/>
        </p:nvSpPr>
        <p:spPr>
          <a:xfrm>
            <a:off x="7623674" y="3096575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流程圖: 接點 91"/>
          <p:cNvSpPr/>
          <p:nvPr/>
        </p:nvSpPr>
        <p:spPr>
          <a:xfrm>
            <a:off x="4633114" y="309884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流程圖: 接點 92"/>
          <p:cNvSpPr/>
          <p:nvPr/>
        </p:nvSpPr>
        <p:spPr>
          <a:xfrm>
            <a:off x="5188928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流程圖: 接點 93"/>
          <p:cNvSpPr/>
          <p:nvPr/>
        </p:nvSpPr>
        <p:spPr>
          <a:xfrm>
            <a:off x="5765008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流程圖: 接點 94"/>
          <p:cNvSpPr/>
          <p:nvPr/>
        </p:nvSpPr>
        <p:spPr>
          <a:xfrm>
            <a:off x="6341090" y="3098847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流程圖: 接點 95"/>
          <p:cNvSpPr/>
          <p:nvPr/>
        </p:nvSpPr>
        <p:spPr>
          <a:xfrm>
            <a:off x="6917154" y="3098847"/>
            <a:ext cx="144016" cy="144016"/>
          </a:xfrm>
          <a:prstGeom prst="flowChartConnector">
            <a:avLst/>
          </a:prstGeom>
          <a:solidFill>
            <a:srgbClr val="838D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流程圖: 接點 96"/>
          <p:cNvSpPr/>
          <p:nvPr/>
        </p:nvSpPr>
        <p:spPr>
          <a:xfrm>
            <a:off x="7407562" y="3098847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直線接點 97"/>
          <p:cNvCxnSpPr/>
          <p:nvPr/>
        </p:nvCxnSpPr>
        <p:spPr>
          <a:xfrm>
            <a:off x="4572000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6255526" y="3026833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7839746" y="2995767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5111287" y="2636890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87" y="2636890"/>
                <a:ext cx="516488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/>
              <p:cNvSpPr txBox="1"/>
              <p:nvPr/>
            </p:nvSpPr>
            <p:spPr>
              <a:xfrm>
                <a:off x="6695507" y="2636890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文字方塊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07" y="2636890"/>
                <a:ext cx="784189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左中括弧 102"/>
          <p:cNvSpPr/>
          <p:nvPr/>
        </p:nvSpPr>
        <p:spPr>
          <a:xfrm>
            <a:off x="5391406" y="3386357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右中括弧 103"/>
          <p:cNvSpPr/>
          <p:nvPr/>
        </p:nvSpPr>
        <p:spPr>
          <a:xfrm>
            <a:off x="7046494" y="3384651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5967486" y="328498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486" y="3284980"/>
                <a:ext cx="46038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左中括弧 106"/>
          <p:cNvSpPr/>
          <p:nvPr/>
        </p:nvSpPr>
        <p:spPr>
          <a:xfrm>
            <a:off x="4599296" y="4064310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右中括弧 107"/>
          <p:cNvSpPr/>
          <p:nvPr/>
        </p:nvSpPr>
        <p:spPr>
          <a:xfrm>
            <a:off x="7047636" y="4055628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直線單箭頭接點 112"/>
          <p:cNvCxnSpPr>
            <a:endCxn id="143" idx="0"/>
          </p:cNvCxnSpPr>
          <p:nvPr/>
        </p:nvCxnSpPr>
        <p:spPr>
          <a:xfrm flipH="1">
            <a:off x="4063182" y="4400897"/>
            <a:ext cx="581182" cy="798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4660410" y="4411285"/>
            <a:ext cx="1532297" cy="788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 flipV="1">
            <a:off x="1187530" y="3284980"/>
            <a:ext cx="0" cy="371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流程圖: 接點 126"/>
          <p:cNvSpPr/>
          <p:nvPr/>
        </p:nvSpPr>
        <p:spPr>
          <a:xfrm>
            <a:off x="1862916" y="565933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流程圖: 接點 127"/>
          <p:cNvSpPr/>
          <p:nvPr/>
        </p:nvSpPr>
        <p:spPr>
          <a:xfrm>
            <a:off x="2438996" y="565933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流程圖: 接點 128"/>
          <p:cNvSpPr/>
          <p:nvPr/>
        </p:nvSpPr>
        <p:spPr>
          <a:xfrm>
            <a:off x="3015078" y="565933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流程圖: 接點 129"/>
          <p:cNvSpPr/>
          <p:nvPr/>
        </p:nvSpPr>
        <p:spPr>
          <a:xfrm>
            <a:off x="3591142" y="5659330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流程圖: 接點 130"/>
          <p:cNvSpPr/>
          <p:nvPr/>
        </p:nvSpPr>
        <p:spPr>
          <a:xfrm>
            <a:off x="4095198" y="5659330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流程圖: 接點 131"/>
          <p:cNvSpPr/>
          <p:nvPr/>
        </p:nvSpPr>
        <p:spPr>
          <a:xfrm>
            <a:off x="4599254" y="5659330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流程圖: 接點 132"/>
          <p:cNvSpPr/>
          <p:nvPr/>
        </p:nvSpPr>
        <p:spPr>
          <a:xfrm>
            <a:off x="1608694" y="566160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流程圖: 接點 133"/>
          <p:cNvSpPr/>
          <p:nvPr/>
        </p:nvSpPr>
        <p:spPr>
          <a:xfrm>
            <a:off x="2164508" y="56616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流程圖: 接點 134"/>
          <p:cNvSpPr/>
          <p:nvPr/>
        </p:nvSpPr>
        <p:spPr>
          <a:xfrm>
            <a:off x="2740588" y="56616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流程圖: 接點 135"/>
          <p:cNvSpPr/>
          <p:nvPr/>
        </p:nvSpPr>
        <p:spPr>
          <a:xfrm>
            <a:off x="3316670" y="56616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流程圖: 接點 136"/>
          <p:cNvSpPr/>
          <p:nvPr/>
        </p:nvSpPr>
        <p:spPr>
          <a:xfrm>
            <a:off x="3892734" y="5661602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流程圖: 接點 137"/>
          <p:cNvSpPr/>
          <p:nvPr/>
        </p:nvSpPr>
        <p:spPr>
          <a:xfrm>
            <a:off x="4396790" y="5661602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9" name="直線接點 138"/>
          <p:cNvCxnSpPr/>
          <p:nvPr/>
        </p:nvCxnSpPr>
        <p:spPr>
          <a:xfrm>
            <a:off x="1547580" y="555852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/>
          <p:nvPr/>
        </p:nvCxnSpPr>
        <p:spPr>
          <a:xfrm>
            <a:off x="3231106" y="558958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/>
          <p:nvPr/>
        </p:nvCxnSpPr>
        <p:spPr>
          <a:xfrm>
            <a:off x="4815326" y="555852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/>
              <p:cNvSpPr txBox="1"/>
              <p:nvPr/>
            </p:nvSpPr>
            <p:spPr>
              <a:xfrm>
                <a:off x="2086867" y="5199645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2" name="文字方塊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67" y="5199645"/>
                <a:ext cx="516488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/>
              <p:cNvSpPr txBox="1"/>
              <p:nvPr/>
            </p:nvSpPr>
            <p:spPr>
              <a:xfrm>
                <a:off x="3671087" y="5199645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文字方塊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087" y="5199645"/>
                <a:ext cx="784189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左中括弧 143"/>
          <p:cNvSpPr/>
          <p:nvPr/>
        </p:nvSpPr>
        <p:spPr>
          <a:xfrm>
            <a:off x="2366986" y="5949112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右中括弧 144"/>
          <p:cNvSpPr/>
          <p:nvPr/>
        </p:nvSpPr>
        <p:spPr>
          <a:xfrm>
            <a:off x="4022074" y="5947406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字方塊 145"/>
              <p:cNvSpPr txBox="1"/>
              <p:nvPr/>
            </p:nvSpPr>
            <p:spPr>
              <a:xfrm>
                <a:off x="2943066" y="584773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6" name="文字方塊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066" y="5847735"/>
                <a:ext cx="46038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接點 146"/>
          <p:cNvCxnSpPr/>
          <p:nvPr/>
        </p:nvCxnSpPr>
        <p:spPr>
          <a:xfrm flipV="1">
            <a:off x="1629468" y="6135773"/>
            <a:ext cx="349971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/>
          <p:nvPr/>
        </p:nvCxnSpPr>
        <p:spPr>
          <a:xfrm flipV="1">
            <a:off x="2222966" y="5919745"/>
            <a:ext cx="0" cy="371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流程圖: 接點 148"/>
          <p:cNvSpPr/>
          <p:nvPr/>
        </p:nvSpPr>
        <p:spPr>
          <a:xfrm>
            <a:off x="5724160" y="5659330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流程圖: 接點 149"/>
          <p:cNvSpPr/>
          <p:nvPr/>
        </p:nvSpPr>
        <p:spPr>
          <a:xfrm>
            <a:off x="6300240" y="5659330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流程圖: 接點 150"/>
          <p:cNvSpPr/>
          <p:nvPr/>
        </p:nvSpPr>
        <p:spPr>
          <a:xfrm>
            <a:off x="6876322" y="565933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流程圖: 接點 151"/>
          <p:cNvSpPr/>
          <p:nvPr/>
        </p:nvSpPr>
        <p:spPr>
          <a:xfrm>
            <a:off x="7452386" y="565933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流程圖: 接點 152"/>
          <p:cNvSpPr/>
          <p:nvPr/>
        </p:nvSpPr>
        <p:spPr>
          <a:xfrm>
            <a:off x="7956442" y="5659330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流程圖: 接點 153"/>
          <p:cNvSpPr/>
          <p:nvPr/>
        </p:nvSpPr>
        <p:spPr>
          <a:xfrm>
            <a:off x="8460498" y="5659330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流程圖: 接點 154"/>
          <p:cNvSpPr/>
          <p:nvPr/>
        </p:nvSpPr>
        <p:spPr>
          <a:xfrm>
            <a:off x="5469938" y="566160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流程圖: 接點 155"/>
          <p:cNvSpPr/>
          <p:nvPr/>
        </p:nvSpPr>
        <p:spPr>
          <a:xfrm>
            <a:off x="6025752" y="5661602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流程圖: 接點 156"/>
          <p:cNvSpPr/>
          <p:nvPr/>
        </p:nvSpPr>
        <p:spPr>
          <a:xfrm>
            <a:off x="6601832" y="56616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流程圖: 接點 157"/>
          <p:cNvSpPr/>
          <p:nvPr/>
        </p:nvSpPr>
        <p:spPr>
          <a:xfrm>
            <a:off x="7177914" y="56616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流程圖: 接點 158"/>
          <p:cNvSpPr/>
          <p:nvPr/>
        </p:nvSpPr>
        <p:spPr>
          <a:xfrm>
            <a:off x="7753978" y="5661602"/>
            <a:ext cx="144016" cy="14401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流程圖: 接點 159"/>
          <p:cNvSpPr/>
          <p:nvPr/>
        </p:nvSpPr>
        <p:spPr>
          <a:xfrm>
            <a:off x="8258034" y="5661602"/>
            <a:ext cx="144016" cy="144016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1" name="直線接點 160"/>
          <p:cNvCxnSpPr/>
          <p:nvPr/>
        </p:nvCxnSpPr>
        <p:spPr>
          <a:xfrm>
            <a:off x="5408824" y="555852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接點 161"/>
          <p:cNvCxnSpPr/>
          <p:nvPr/>
        </p:nvCxnSpPr>
        <p:spPr>
          <a:xfrm>
            <a:off x="7092350" y="558958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接點 162"/>
          <p:cNvCxnSpPr/>
          <p:nvPr/>
        </p:nvCxnSpPr>
        <p:spPr>
          <a:xfrm>
            <a:off x="8676570" y="555852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字方塊 163"/>
              <p:cNvSpPr txBox="1"/>
              <p:nvPr/>
            </p:nvSpPr>
            <p:spPr>
              <a:xfrm>
                <a:off x="5948111" y="5199645"/>
                <a:ext cx="516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4" name="文字方塊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11" y="5199645"/>
                <a:ext cx="516488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/>
              <p:cNvSpPr txBox="1"/>
              <p:nvPr/>
            </p:nvSpPr>
            <p:spPr>
              <a:xfrm>
                <a:off x="7532331" y="5199645"/>
                <a:ext cx="7841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文字方塊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331" y="5199645"/>
                <a:ext cx="784189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左中括弧 165"/>
          <p:cNvSpPr/>
          <p:nvPr/>
        </p:nvSpPr>
        <p:spPr>
          <a:xfrm>
            <a:off x="6228230" y="5949112"/>
            <a:ext cx="73152" cy="26571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右中括弧 166"/>
          <p:cNvSpPr/>
          <p:nvPr/>
        </p:nvSpPr>
        <p:spPr>
          <a:xfrm>
            <a:off x="7883318" y="5947406"/>
            <a:ext cx="73152" cy="26571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/>
              <p:cNvSpPr txBox="1"/>
              <p:nvPr/>
            </p:nvSpPr>
            <p:spPr>
              <a:xfrm>
                <a:off x="6804310" y="584773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文字方塊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310" y="5847735"/>
                <a:ext cx="460382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直線接點 168"/>
          <p:cNvCxnSpPr/>
          <p:nvPr/>
        </p:nvCxnSpPr>
        <p:spPr>
          <a:xfrm flipV="1">
            <a:off x="6642872" y="6091059"/>
            <a:ext cx="349971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/>
          <p:cNvCxnSpPr/>
          <p:nvPr/>
        </p:nvCxnSpPr>
        <p:spPr>
          <a:xfrm flipV="1">
            <a:off x="7236370" y="5875031"/>
            <a:ext cx="0" cy="371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文字方塊 177"/>
              <p:cNvSpPr txBox="1"/>
              <p:nvPr/>
            </p:nvSpPr>
            <p:spPr>
              <a:xfrm>
                <a:off x="3352245" y="1992873"/>
                <a:ext cx="5677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1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zh-TW" altLang="en-US" sz="3000" b="1" dirty="0"/>
              </a:p>
            </p:txBody>
          </p:sp>
        </mc:Choice>
        <mc:Fallback xmlns="">
          <p:sp>
            <p:nvSpPr>
              <p:cNvPr id="178" name="文字方塊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45" y="1992873"/>
                <a:ext cx="567783" cy="55399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/>
              <p:cNvSpPr txBox="1"/>
              <p:nvPr/>
            </p:nvSpPr>
            <p:spPr>
              <a:xfrm>
                <a:off x="4796327" y="1988800"/>
                <a:ext cx="5677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1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zh-TW" altLang="en-US" sz="3000" b="1" dirty="0"/>
              </a:p>
            </p:txBody>
          </p:sp>
        </mc:Choice>
        <mc:Fallback xmlns="">
          <p:sp>
            <p:nvSpPr>
              <p:cNvPr id="179" name="文字方塊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27" y="1988800"/>
                <a:ext cx="567783" cy="55399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字方塊 179"/>
              <p:cNvSpPr txBox="1"/>
              <p:nvPr/>
            </p:nvSpPr>
            <p:spPr>
              <a:xfrm>
                <a:off x="3928325" y="4387212"/>
                <a:ext cx="5677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1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zh-TW" altLang="en-US" sz="3000" b="1" dirty="0"/>
              </a:p>
            </p:txBody>
          </p:sp>
        </mc:Choice>
        <mc:Fallback xmlns="">
          <p:sp>
            <p:nvSpPr>
              <p:cNvPr id="180" name="文字方塊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25" y="4387212"/>
                <a:ext cx="567783" cy="55399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/>
              <p:cNvSpPr txBox="1"/>
              <p:nvPr/>
            </p:nvSpPr>
            <p:spPr>
              <a:xfrm>
                <a:off x="5372407" y="4383139"/>
                <a:ext cx="5677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1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zh-TW" altLang="en-US" sz="3000" b="1" dirty="0"/>
              </a:p>
            </p:txBody>
          </p:sp>
        </mc:Choice>
        <mc:Fallback xmlns="">
          <p:sp>
            <p:nvSpPr>
              <p:cNvPr id="181" name="文字方塊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07" y="4383139"/>
                <a:ext cx="567783" cy="55399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2" grpId="0"/>
      <p:bldP spid="143" grpId="0"/>
      <p:bldP spid="144" grpId="0" animBg="1"/>
      <p:bldP spid="145" grpId="0" animBg="1"/>
      <p:bldP spid="146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4" grpId="0"/>
      <p:bldP spid="165" grpId="0"/>
      <p:bldP spid="166" grpId="0" animBg="1"/>
      <p:bldP spid="167" grpId="0" animBg="1"/>
      <p:bldP spid="168" grpId="0"/>
      <p:bldP spid="180" grpId="0"/>
      <p:bldP spid="1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without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550" y="2132820"/>
            <a:ext cx="6480900" cy="2790069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31550" y="2739966"/>
            <a:ext cx="648090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376264" y="2163886"/>
            <a:ext cx="5432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Lemma 2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76264" y="2799231"/>
                <a:ext cx="6584046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LOCATE-STARTER can identify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</a:rPr>
                      <m:t>𝒟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−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64" y="2799231"/>
                <a:ext cx="6584046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204" b="-17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88490" y="1239095"/>
            <a:ext cx="264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theorem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without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550" y="2132820"/>
            <a:ext cx="6480900" cy="2768565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31550" y="2739966"/>
            <a:ext cx="648090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376264" y="2163886"/>
            <a:ext cx="5661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1 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4504" y="2777727"/>
                <a:ext cx="6305444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gap-free T.G.T.C, all positives can be identified in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⌈"/>
                                      <m:endChr m:val="⌉"/>
                                      <m:ctrlPr>
                                        <a:rPr lang="en-US" altLang="zh-TW" sz="22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+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−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04" y="2777727"/>
                <a:ext cx="6305444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257" r="-387" b="-20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with gap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550" y="2132820"/>
            <a:ext cx="6480900" cy="3276397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31550" y="2739966"/>
            <a:ext cx="648090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376264" y="2163886"/>
            <a:ext cx="5661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4504" y="2777727"/>
                <a:ext cx="6401240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T.G.T.C</a:t>
                </a:r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𝑔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-consecutive-approximate</a:t>
                </a:r>
                <a:b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can be</a:t>
                </a:r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identified in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zh-TW" alt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⌈"/>
                                      <m:endChr m:val="⌉"/>
                                      <m:ctrlPr>
                                        <a:rPr lang="en-US" altLang="zh-TW" sz="22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altLang="zh-TW" sz="2200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+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altLang="zh-TW" sz="2200" b="1" i="1" smtClean="0">
                          <a:latin typeface="Cambria Math"/>
                        </a:rPr>
                        <m:t>−</m:t>
                      </m:r>
                      <m:r>
                        <a:rPr lang="en-US" altLang="zh-TW" sz="22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zh-TW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04" y="2777727"/>
                <a:ext cx="6401240" cy="2631490"/>
              </a:xfrm>
              <a:prstGeom prst="rect">
                <a:avLst/>
              </a:prstGeom>
              <a:blipFill rotWithShape="1">
                <a:blip r:embed="rId2"/>
                <a:stretch>
                  <a:fillRect l="-1238" b="-16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9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 algorithm</a:t>
            </a:r>
          </a:p>
          <a:p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 algorithm</a:t>
            </a:r>
            <a:endParaRPr lang="zh-TW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group testing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15616" y="1988840"/>
                <a:ext cx="7416824" cy="2264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set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items, each is either positive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negative, and a set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</a:rPr>
                      <m:t>𝒟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at most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positives.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TW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all positives by group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test.</a:t>
                </a:r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1076"/>
                  </a:spcBef>
                  <a:buFont typeface="Arial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  <a:r>
                  <a:rPr lang="zh-TW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: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test on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dirty="0">
                        <a:latin typeface="Cambria Math"/>
                      </a:rPr>
                      <m:t>S</m:t>
                    </m:r>
                    <m:r>
                      <a:rPr lang="zh-TW" altLang="en-US" sz="2200" i="1">
                        <a:latin typeface="Cambria Math"/>
                      </a:rPr>
                      <m:t>⊆</m:t>
                    </m:r>
                    <m:r>
                      <a:rPr lang="zh-TW" altLang="en-US" sz="2200" i="1">
                        <a:latin typeface="Cambria Math"/>
                      </a:rPr>
                      <m:t>𝒩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7416824" cy="2264723"/>
              </a:xfrm>
              <a:prstGeom prst="rect">
                <a:avLst/>
              </a:prstGeom>
              <a:blipFill rotWithShape="1">
                <a:blip r:embed="rId2"/>
                <a:stretch>
                  <a:fillRect l="-904"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82" y="4253563"/>
            <a:ext cx="3761301" cy="2016224"/>
          </a:xfrm>
          <a:prstGeom prst="rect">
            <a:avLst/>
          </a:prstGeom>
        </p:spPr>
      </p:pic>
      <p:sp>
        <p:nvSpPr>
          <p:cNvPr id="19" name="七角星形 18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75570" y="4707677"/>
                <a:ext cx="274305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outcome: </a:t>
                </a:r>
                <a:r>
                  <a:rPr lang="en-US" altLang="zh-TW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dirty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altLang="zh-TW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at least one </a:t>
                </a:r>
                <a:endParaRPr lang="en-US" altLang="zh-TW" sz="2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item.</a:t>
                </a:r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4707677"/>
                <a:ext cx="2743059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2667" t="-3297" r="-2222" b="-98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292100" y="425356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12450" y="422111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zh-TW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8490" y="570098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 algo.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8490" y="1344055"/>
            <a:ext cx="1406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: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03560" y="2408236"/>
                <a:ext cx="4553808" cy="3181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600" i="1" spc="-30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600" i="1" spc="-30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600" spc="-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60" y="2408236"/>
                <a:ext cx="4553808" cy="3181064"/>
              </a:xfrm>
              <a:prstGeom prst="rect">
                <a:avLst/>
              </a:prstGeom>
              <a:blipFill rotWithShape="1">
                <a:blip r:embed="rId3"/>
                <a:stretch>
                  <a:fillRect r="-31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48709" y="1774529"/>
                <a:ext cx="7044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709" y="1774529"/>
                <a:ext cx="70442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28368" y="1774529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368" y="1774529"/>
                <a:ext cx="71513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821172" y="1773356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72" y="1773356"/>
                <a:ext cx="715132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65492" y="1773356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492" y="1773356"/>
                <a:ext cx="71513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128926" y="1773356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26" y="1773356"/>
                <a:ext cx="715132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823804" y="1773356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804" y="1773356"/>
                <a:ext cx="715132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471894" y="1773356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94" y="1773356"/>
                <a:ext cx="71513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47540" y="1773356"/>
                <a:ext cx="715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40" y="1773356"/>
                <a:ext cx="715132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18896" y="1773356"/>
                <a:ext cx="705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96" y="1773356"/>
                <a:ext cx="705514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60306" y="2276840"/>
                <a:ext cx="680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06" y="2276840"/>
                <a:ext cx="680123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56750" y="2796317"/>
                <a:ext cx="690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0" y="2796317"/>
                <a:ext cx="690830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56750" y="3318978"/>
                <a:ext cx="690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0" y="3318978"/>
                <a:ext cx="690830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56750" y="3849171"/>
                <a:ext cx="690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0" y="3849171"/>
                <a:ext cx="690830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56750" y="4399128"/>
                <a:ext cx="690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0" y="4399128"/>
                <a:ext cx="690830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56750" y="4888377"/>
                <a:ext cx="690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0" y="4888377"/>
                <a:ext cx="690830" cy="6463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7596431" y="2437529"/>
            <a:ext cx="482305" cy="315177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649591" y="235568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649591" y="289666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649591" y="343075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662415" y="393482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63239" y="45109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662415" y="502686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8490" y="570098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Consecutive-disjunct matrix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490" y="1340710"/>
            <a:ext cx="7345020" cy="2160300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899490" y="1844780"/>
            <a:ext cx="734502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99490" y="1299766"/>
            <a:ext cx="662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1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(Chang, Chiu and Tsai, 2014)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73092" y="1916790"/>
                <a:ext cx="759060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binary matrix is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/>
                      </a:rPr>
                      <m:t>(</m:t>
                    </m:r>
                    <m:r>
                      <a:rPr lang="en-US" altLang="zh-TW" sz="2200" b="1" i="1" smtClean="0">
                        <a:latin typeface="Cambria Math"/>
                      </a:rPr>
                      <m:t>𝒓</m:t>
                    </m:r>
                    <m:r>
                      <a:rPr lang="en-US" altLang="zh-TW" sz="2200" b="1" i="1" smtClean="0">
                        <a:latin typeface="Cambria Math"/>
                      </a:rPr>
                      <m:t>,</m:t>
                    </m:r>
                    <m:r>
                      <a:rPr lang="en-US" altLang="zh-TW" sz="2200" b="1" i="1" smtClean="0">
                        <a:latin typeface="Cambria Math"/>
                      </a:rPr>
                      <m:t>𝒘</m:t>
                    </m:r>
                    <m:r>
                      <a:rPr lang="en-US" altLang="zh-TW" sz="22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-consecutive-disjunct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for any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cyclically consecutive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other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cyclically </a:t>
                </a:r>
              </a:p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consecutive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exists one row </a:t>
                </a:r>
              </a:p>
              <a:p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intersecting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,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𝑤</m:t>
                        </m:r>
                        <m:r>
                          <a:rPr lang="en-US" altLang="zh-TW" sz="22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,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𝑤</m:t>
                        </m:r>
                        <m:r>
                          <a:rPr lang="en-US" altLang="zh-TW" sz="2200" i="1">
                            <a:latin typeface="Cambria Math"/>
                          </a:rPr>
                          <m:t>+</m:t>
                        </m:r>
                        <m:r>
                          <a:rPr lang="en-US" altLang="zh-TW" sz="22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92" y="1916790"/>
                <a:ext cx="7590604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964" t="-2521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1418" y="5711536"/>
                <a:ext cx="7073731" cy="730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/>
                      </a:rPr>
                      <m:t>𝒕</m:t>
                    </m:r>
                    <m:d>
                      <m:dPr>
                        <m:endChr m:val="]"/>
                        <m:ctrlPr>
                          <a:rPr lang="en-US" altLang="zh-TW" sz="2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TW" sz="22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200" b="1" i="1" smtClean="0">
                            <a:latin typeface="Cambria Math"/>
                          </a:rPr>
                          <m:t>𝒓</m:t>
                        </m:r>
                        <m:r>
                          <a:rPr lang="en-US" altLang="zh-TW" sz="22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200" b="1" i="1" smtClean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altLang="zh-TW" sz="2200" b="1" i="1" smtClean="0">
                        <a:latin typeface="Cambria Math"/>
                      </a:rPr>
                      <m:t>≔</m:t>
                    </m:r>
                    <m:r>
                      <a:rPr lang="en-US" altLang="zh-TW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minimum number of </a:t>
                </a:r>
                <a:r>
                  <a:rPr lang="en-US" altLang="zh-TW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among of all </a:t>
                </a:r>
                <a:b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en-US" altLang="zh-TW" sz="2000" i="1">
                        <a:latin typeface="Cambria Math"/>
                      </a:rPr>
                      <m:t>𝑟</m:t>
                    </m:r>
                    <m:r>
                      <a:rPr lang="en-US" altLang="zh-TW" sz="2000" i="1">
                        <a:latin typeface="Cambria Math"/>
                      </a:rPr>
                      <m:t>,</m:t>
                    </m:r>
                    <m:r>
                      <a:rPr lang="en-US" altLang="zh-TW" sz="2000" i="1">
                        <a:latin typeface="Cambria Math"/>
                      </a:rPr>
                      <m:t>𝑤</m:t>
                    </m:r>
                    <m:r>
                      <a:rPr lang="en-US" altLang="zh-TW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consecutive-disjunct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matrices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columns.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18" y="5711536"/>
                <a:ext cx="7073731" cy="730841"/>
              </a:xfrm>
              <a:prstGeom prst="rect">
                <a:avLst/>
              </a:prstGeom>
              <a:blipFill rotWithShape="1">
                <a:blip r:embed="rId3"/>
                <a:stretch>
                  <a:fillRect t="-833" b="-14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右括弧 5"/>
          <p:cNvSpPr/>
          <p:nvPr/>
        </p:nvSpPr>
        <p:spPr>
          <a:xfrm>
            <a:off x="2730806" y="4127316"/>
            <a:ext cx="3672510" cy="1368190"/>
          </a:xfrm>
          <a:prstGeom prst="bracketPair">
            <a:avLst>
              <a:gd name="adj" fmla="val 1068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左中括弧 6"/>
          <p:cNvSpPr/>
          <p:nvPr/>
        </p:nvSpPr>
        <p:spPr>
          <a:xfrm rot="5400000">
            <a:off x="3683459" y="3526815"/>
            <a:ext cx="200112" cy="1000890"/>
          </a:xfrm>
          <a:prstGeom prst="lef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左中括弧 14"/>
          <p:cNvSpPr/>
          <p:nvPr/>
        </p:nvSpPr>
        <p:spPr>
          <a:xfrm rot="5400000">
            <a:off x="5188419" y="3405804"/>
            <a:ext cx="200112" cy="1211077"/>
          </a:xfrm>
          <a:prstGeom prst="lef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74003" y="3578532"/>
                <a:ext cx="423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𝒘</m:t>
                      </m:r>
                    </m:oMath>
                  </m:oMathPara>
                </a14:m>
                <a:endParaRPr lang="zh-TW" alt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003" y="3578532"/>
                <a:ext cx="42351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105572" y="357302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zh-TW" altLang="en-US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72" y="3573020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>
            <a:off x="2130757" y="4811411"/>
            <a:ext cx="10010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322353" y="4618622"/>
            <a:ext cx="1025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1111111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26033" y="463138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000000000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8490" y="570098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Consecutive-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disjunct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matrix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31659" y="1929222"/>
                <a:ext cx="4869923" cy="2795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Probabilistic method</a:t>
                </a:r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Lov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TW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 Local Lemma (1974)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Greedy construction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Lov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altLang="zh-TW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-Stein Theorem (1975)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59" y="1929222"/>
                <a:ext cx="4869923" cy="2795958"/>
              </a:xfrm>
              <a:prstGeom prst="rect">
                <a:avLst/>
              </a:prstGeom>
              <a:blipFill rotWithShape="1">
                <a:blip r:embed="rId2"/>
                <a:stretch>
                  <a:fillRect l="-3504" r="-2253" b="-41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6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8490" y="570098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method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7505" y="1772770"/>
            <a:ext cx="7128990" cy="3369884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1007505" y="2379916"/>
            <a:ext cx="712899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043510" y="1803836"/>
            <a:ext cx="1734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Lemma 3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97763" y="2354064"/>
                <a:ext cx="6066597" cy="2724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200" i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TW" sz="2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22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TW" sz="2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dependent of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TW" sz="2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events.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200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𝑃𝑟</m:t>
                    </m:r>
                    <m:r>
                      <a:rPr lang="en-US" altLang="zh-TW" sz="2200" i="1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)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zh-TW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1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ea typeface="Cambria Math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𝑒𝑝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𝜇</m:t>
                        </m:r>
                        <m:r>
                          <a:rPr lang="en-US" altLang="zh-TW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altLang="zh-TW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altLang="zh-TW" sz="2400" i="1" dirty="0" smtClean="0">
                    <a:latin typeface="Times New Roman" panose="02020603050405020304" pitchFamily="18" charset="0"/>
                    <a:ea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63" y="2354064"/>
                <a:ext cx="6066597" cy="2724977"/>
              </a:xfrm>
              <a:prstGeom prst="rect">
                <a:avLst/>
              </a:prstGeom>
              <a:blipFill rotWithShape="1">
                <a:blip r:embed="rId3"/>
                <a:stretch>
                  <a:fillRect l="-1508" r="-402" b="-17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60096" y="1834613"/>
                <a:ext cx="55124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Lov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altLang="zh-TW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 Lemma)</a:t>
                </a:r>
                <a:endParaRPr lang="zh-TW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96" y="1834613"/>
                <a:ext cx="5512404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878" t="-11111" b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9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8490" y="570098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method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7505" y="1772770"/>
            <a:ext cx="7128990" cy="2304320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007505" y="2379916"/>
            <a:ext cx="7128990" cy="0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043510" y="1803836"/>
            <a:ext cx="6602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3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(Chang, Chiu and Tsai, 2014)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41172" y="2419152"/>
                <a:ext cx="7225952" cy="155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200" b="0" i="1" smtClean="0">
                        <a:latin typeface="Cambria Math"/>
                      </a:rPr>
                      <m:t>∀</m:t>
                    </m:r>
                    <m:r>
                      <a:rPr lang="en-US" altLang="zh-TW" sz="2200" b="0" i="1" smtClean="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𝑟</m:t>
                    </m:r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</a:rPr>
                      <m:t>𝑤</m:t>
                    </m:r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≥3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𝑟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d>
                      <m:dPr>
                        <m:endChr m:val="]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zh-TW" sz="22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br>
                  <a:rPr lang="en-US" altLang="zh-TW" sz="22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box>
                              <m:boxPr>
                                <m:ctrlP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200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d>
                                      <m:dPr>
                                        <m:ctrlP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+4</m:t>
                                        </m:r>
                                        <m: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  <m: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−4</m:t>
                                        </m:r>
                                      </m:e>
                                    </m:d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  <m:d>
                                      <m:dPr>
                                        <m:ctrlP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sz="2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e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−13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𝑤𝑟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+12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+13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  <m:r>
                                      <a:rPr lang="en-US" altLang="zh-TW" sz="2200" b="0" i="1" smtClean="0">
                                        <a:latin typeface="Cambria Math"/>
                                        <a:ea typeface="Cambria Math"/>
                                      </a:rPr>
                                      <m:t>−5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func>
                      </m:e>
                    </m:d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72" y="2419152"/>
                <a:ext cx="7225952" cy="15586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11450" y="429312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Example.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596664" y="4809376"/>
                <a:ext cx="4514121" cy="1386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,2, 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−24</m:t>
                              </m:r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,2, 2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81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−55</m:t>
                              </m:r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81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64" y="4809376"/>
                <a:ext cx="4514121" cy="13869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8490" y="570098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Greedy construction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8546" y="1402798"/>
            <a:ext cx="7412373" cy="2458261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58546" y="2059872"/>
            <a:ext cx="7412373" cy="22082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58545" y="1988800"/>
                <a:ext cx="7412373" cy="1932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</a:rPr>
                      <m:t>∀</m:t>
                    </m:r>
                    <m:r>
                      <a:rPr lang="en-US" altLang="zh-TW" sz="2200" b="0" i="1" smtClean="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𝑟</m:t>
                    </m:r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𝑤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altLang="zh-TW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box>
                                        <m:box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𝑤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altLang="zh-TW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TW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box>
                                    </m:e>
                                  </m:box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func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altLang="zh-TW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𝑘</m:t>
                    </m:r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𝑟</m:t>
                    </m:r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en-US" altLang="zh-TW" sz="2200" b="0" i="1" smtClean="0">
                        <a:latin typeface="Cambria Math"/>
                      </a:rPr>
                      <m:t>𝑤</m:t>
                    </m:r>
                    <m:r>
                      <a:rPr lang="en-US" altLang="zh-TW" sz="2200" b="0" i="1" smtClean="0">
                        <a:latin typeface="Cambria Math"/>
                      </a:rPr>
                      <m:t>.</m:t>
                    </m:r>
                  </m:oMath>
                </a14:m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5" y="1988800"/>
                <a:ext cx="7412373" cy="1932196"/>
              </a:xfrm>
              <a:prstGeom prst="rect">
                <a:avLst/>
              </a:prstGeom>
              <a:blipFill rotWithShape="1">
                <a:blip r:embed="rId3"/>
                <a:stretch>
                  <a:fillRect l="-1069" b="-2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902997" y="1449911"/>
            <a:ext cx="66024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7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(Chang, Chiu and Tsai, 2014)</a:t>
            </a:r>
            <a:endParaRPr lang="zh-TW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6566" y="426351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Example.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82784" y="4782387"/>
                <a:ext cx="5978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,2, 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&lt;9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((2/9)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−(1/3)</m:t>
                              </m:r>
                            </m:e>
                          </m:func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84" y="4782387"/>
                <a:ext cx="597843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74876" y="5415675"/>
                <a:ext cx="6038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,2, 2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&lt;16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((3/16)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76" y="5415675"/>
                <a:ext cx="603883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27666" y="1599145"/>
                <a:ext cx="466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: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Identify a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-approximate set.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66" y="1599145"/>
                <a:ext cx="466230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61" t="-10526" r="-117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右括弧 5"/>
          <p:cNvSpPr/>
          <p:nvPr/>
        </p:nvSpPr>
        <p:spPr>
          <a:xfrm>
            <a:off x="866048" y="2708900"/>
            <a:ext cx="7401146" cy="3776145"/>
          </a:xfrm>
          <a:prstGeom prst="bracketPair">
            <a:avLst>
              <a:gd name="adj" fmla="val 52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1691680" y="2780910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2542524" y="2780911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3406620" y="2780911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4316220" y="2780911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5220072" y="2780911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228184" y="2780911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7236296" y="2780911"/>
            <a:ext cx="0" cy="21315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5364088" y="3739081"/>
                <a:ext cx="6110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0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39081"/>
                <a:ext cx="611065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接點 63"/>
          <p:cNvCxnSpPr/>
          <p:nvPr/>
        </p:nvCxnSpPr>
        <p:spPr>
          <a:xfrm>
            <a:off x="539440" y="4912445"/>
            <a:ext cx="81047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1130305" y="2582596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5" y="2582596"/>
                <a:ext cx="3827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1907630" y="2586664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2586664"/>
                <a:ext cx="38273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793781" y="2592176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81" y="2592176"/>
                <a:ext cx="38273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3685197" y="2592176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197" y="2592176"/>
                <a:ext cx="38273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4549317" y="2582298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17" y="2582298"/>
                <a:ext cx="38273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516270" y="2592176"/>
                <a:ext cx="38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70" y="2592176"/>
                <a:ext cx="38273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501727" y="2592176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727" y="2592176"/>
                <a:ext cx="38273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3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七角星形 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左右括弧 4"/>
          <p:cNvSpPr/>
          <p:nvPr/>
        </p:nvSpPr>
        <p:spPr>
          <a:xfrm>
            <a:off x="614710" y="1911222"/>
            <a:ext cx="2143849" cy="3776145"/>
          </a:xfrm>
          <a:prstGeom prst="bracketPair">
            <a:avLst>
              <a:gd name="adj" fmla="val 52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395420" y="4121558"/>
            <a:ext cx="25824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2112791" y="2708900"/>
            <a:ext cx="122417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2112791" y="5013220"/>
            <a:ext cx="122417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89173" y="4192970"/>
                <a:ext cx="375391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=3 </m:t>
                    </m:r>
                    <m:r>
                      <a:rPr lang="en-US" altLang="zh-TW" sz="2600" b="0" i="1" smtClean="0">
                        <a:latin typeface="Cambria Math"/>
                      </a:rPr>
                      <m:t>𝑎𝑛𝑑</m:t>
                    </m:r>
                    <m:r>
                      <a:rPr lang="en-US" altLang="zh-TW" sz="2600" b="0" i="1" smtClean="0">
                        <a:latin typeface="Cambria Math"/>
                      </a:rPr>
                      <m:t> </m:t>
                    </m:r>
                    <m:r>
                      <a:rPr lang="en-US" altLang="zh-TW" sz="2600" b="0" i="1" smtClean="0">
                        <a:latin typeface="Cambria Math"/>
                      </a:rPr>
                      <m:t>𝑢</m:t>
                    </m:r>
                    <m:r>
                      <a:rPr lang="en-US" altLang="zh-TW" sz="2600" b="0" i="1" smtClean="0">
                        <a:latin typeface="Cambria Math"/>
                      </a:rPr>
                      <m:t>=2</m:t>
                    </m:r>
                  </m:oMath>
                </a14:m>
                <a:endParaRPr lang="zh-TW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173" y="4192970"/>
                <a:ext cx="3753913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2922" t="-11111" b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45153" y="4654950"/>
                <a:ext cx="4860498" cy="1150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53" y="4654950"/>
                <a:ext cx="4860498" cy="1150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64951" y="1700760"/>
                <a:ext cx="4406976" cy="185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a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(2,2]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-consecutive-disjunct matrix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951" y="1700760"/>
                <a:ext cx="4406976" cy="1850699"/>
              </a:xfrm>
              <a:prstGeom prst="rect">
                <a:avLst/>
              </a:prstGeom>
              <a:blipFill rotWithShape="1">
                <a:blip r:embed="rId4"/>
                <a:stretch>
                  <a:fillRect l="-2213" r="-1107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5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七角星形 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8546" y="1402799"/>
            <a:ext cx="7412373" cy="2458262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858546" y="2059872"/>
            <a:ext cx="7412373" cy="22082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58545" y="1988800"/>
                <a:ext cx="7586208" cy="174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T.G.T.C</a:t>
                </a:r>
                <a:r>
                  <a:rPr lang="zh-TW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nonadaptive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 can identify </a:t>
                </a:r>
                <a:b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-approximate set in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  <m:func>
                      <m:func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tests. </a:t>
                </a:r>
                <a:b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Furthermore, the decoding complexity is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𝑶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box>
                              <m:boxPr>
                                <m:ctrlP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</m:e>
                    </m:box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  <m:sSup>
                      <m:sSup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5" y="1988800"/>
                <a:ext cx="7586208" cy="1742080"/>
              </a:xfrm>
              <a:prstGeom prst="rect">
                <a:avLst/>
              </a:prstGeom>
              <a:blipFill rotWithShape="1">
                <a:blip r:embed="rId2"/>
                <a:stretch>
                  <a:fillRect l="-1045" b="-10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943941" y="1510538"/>
            <a:ext cx="66024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8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(Chang, Chiu and Tsai, 2014)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8490" y="4149100"/>
            <a:ext cx="99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Proof.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14697" y="4545062"/>
                <a:ext cx="7107267" cy="1131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, 2, 2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+4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81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−55</m:t>
                              </m:r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81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r>
                  <a:rPr lang="en-US" altLang="zh-TW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TW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:r>
                  <a:rPr lang="en-US" altLang="zh-TW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15</m:t>
                    </m:r>
                    <m:func>
                      <m:func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TW" sz="2400" b="0" i="1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r>
                      <a:rPr lang="en-US" altLang="zh-TW" sz="2400" b="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altLang="zh-TW" sz="2400" b="0" i="1">
                        <a:solidFill>
                          <a:schemeClr val="tx1"/>
                        </a:solidFill>
                        <a:latin typeface="Cambria Math"/>
                      </a:rPr>
                      <m:t>+71</m:t>
                    </m:r>
                  </m:oMath>
                </a14:m>
                <a:r>
                  <a:rPr lang="zh-TW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97" y="4545062"/>
                <a:ext cx="7107267" cy="1131977"/>
              </a:xfrm>
              <a:prstGeom prst="rect">
                <a:avLst/>
              </a:prstGeom>
              <a:blipFill rotWithShape="1"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2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七角星形 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8490" y="570156"/>
            <a:ext cx="7756263" cy="770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T.G.T.C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8546" y="1402799"/>
            <a:ext cx="7412373" cy="2328082"/>
          </a:xfrm>
          <a:prstGeom prst="rect">
            <a:avLst/>
          </a:prstGeom>
          <a:noFill/>
          <a:ln w="38100">
            <a:solidFill>
              <a:srgbClr val="088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858546" y="2059872"/>
            <a:ext cx="7412373" cy="22082"/>
          </a:xfrm>
          <a:prstGeom prst="line">
            <a:avLst/>
          </a:prstGeom>
          <a:ln w="38100">
            <a:solidFill>
              <a:srgbClr val="088C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58545" y="1988800"/>
                <a:ext cx="7586208" cy="1742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G.T.C, </a:t>
                </a:r>
                <a:r>
                  <a:rPr lang="en-US" altLang="zh-TW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nonadaptive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 can identify all positives in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𝟐𝟏</m:t>
                    </m:r>
                  </m:oMath>
                </a14:m>
                <a:r>
                  <a:rPr lang="zh-TW" alt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tests. Furthermore, the decoding complexity is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𝑶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box>
                              <m:boxPr>
                                <m:ctrlP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</m:e>
                    </m:box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5" y="1988800"/>
                <a:ext cx="7586208" cy="1742080"/>
              </a:xfrm>
              <a:prstGeom prst="rect">
                <a:avLst/>
              </a:prstGeom>
              <a:blipFill rotWithShape="1">
                <a:blip r:embed="rId2"/>
                <a:stretch>
                  <a:fillRect l="-1045" b="-10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943941" y="1510538"/>
            <a:ext cx="66024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9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Chang, Chiu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Tsai, 2014)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8490" y="4149100"/>
            <a:ext cx="99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Proof.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01242" y="4546857"/>
                <a:ext cx="6526980" cy="1131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, 2, 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−24</m:t>
                              </m:r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r>
                  <a:rPr lang="en-US" altLang="zh-TW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TW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:r>
                  <a:rPr lang="en-US" altLang="zh-TW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func>
                      <m:func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TW" sz="2400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TW" sz="2400" b="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altLang="zh-TW" sz="2400" b="0" i="1">
                        <a:solidFill>
                          <a:schemeClr val="tx1"/>
                        </a:solidFill>
                        <a:latin typeface="Cambria Math"/>
                      </a:rPr>
                      <m:t>+21</m:t>
                    </m:r>
                  </m:oMath>
                </a14:m>
                <a:r>
                  <a:rPr lang="zh-TW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42" y="4546857"/>
                <a:ext cx="6526980" cy="1131977"/>
              </a:xfrm>
              <a:prstGeom prst="rect">
                <a:avLst/>
              </a:prstGeom>
              <a:blipFill rotWithShape="1">
                <a:blip r:embed="rId3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algorithm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460" y="1988800"/>
            <a:ext cx="81749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algorithm : </a:t>
            </a:r>
            <a:b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test can be specified after the previous test outcome.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: </a:t>
            </a:r>
            <a:b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test are specified beforehand and are conducted simultaneously.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七角星形 67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511982" y="4293120"/>
                <a:ext cx="4553808" cy="232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i="1" spc="-30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600" i="1" spc="-30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600" spc="-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82" y="4293120"/>
                <a:ext cx="4553808" cy="23230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662105" y="3965309"/>
                <a:ext cx="5019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05" y="3965309"/>
                <a:ext cx="50199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25734" y="3965309"/>
                <a:ext cx="5085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34" y="3965309"/>
                <a:ext cx="508537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2602508" y="3964136"/>
                <a:ext cx="5085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08" y="3964136"/>
                <a:ext cx="508537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102808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08" y="3964136"/>
                <a:ext cx="50853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550212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12" y="3964136"/>
                <a:ext cx="508536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029060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60" y="3964136"/>
                <a:ext cx="508536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4502064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4" y="3964136"/>
                <a:ext cx="50853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978838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38" y="3964136"/>
                <a:ext cx="508536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5448072" y="3964136"/>
                <a:ext cx="503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2" y="3964136"/>
                <a:ext cx="503728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1119076" y="4265692"/>
                <a:ext cx="4855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76" y="4265692"/>
                <a:ext cx="485518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1115520" y="4627047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4627047"/>
                <a:ext cx="49205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1115520" y="5014393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014393"/>
                <a:ext cx="492058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1115520" y="5388091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388091"/>
                <a:ext cx="49205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1115520" y="5806503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806503"/>
                <a:ext cx="492058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1115520" y="6165380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6165380"/>
                <a:ext cx="492058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流程圖: 結束點 73"/>
          <p:cNvSpPr/>
          <p:nvPr/>
        </p:nvSpPr>
        <p:spPr>
          <a:xfrm>
            <a:off x="1623309" y="4019901"/>
            <a:ext cx="4331155" cy="358589"/>
          </a:xfrm>
          <a:prstGeom prst="flowChartTerminator">
            <a:avLst/>
          </a:prstGeom>
          <a:solidFill>
            <a:schemeClr val="accent1">
              <a:alpha val="2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175"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流程圖: 結束點 74"/>
          <p:cNvSpPr/>
          <p:nvPr/>
        </p:nvSpPr>
        <p:spPr>
          <a:xfrm rot="5400000">
            <a:off x="113346" y="5267743"/>
            <a:ext cx="2444824" cy="358590"/>
          </a:xfrm>
          <a:prstGeom prst="flowChartTerminator">
            <a:avLst/>
          </a:prstGeom>
          <a:solidFill>
            <a:schemeClr val="accent1">
              <a:alpha val="2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175"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向左箭號 75"/>
          <p:cNvSpPr/>
          <p:nvPr/>
        </p:nvSpPr>
        <p:spPr>
          <a:xfrm rot="20641318" flipH="1">
            <a:off x="5552104" y="3721787"/>
            <a:ext cx="321477" cy="230863"/>
          </a:xfrm>
          <a:prstGeom prst="leftArrow">
            <a:avLst>
              <a:gd name="adj1" fmla="val 45532"/>
              <a:gd name="adj2" fmla="val 65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5839358" y="3561718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向左箭號 84"/>
          <p:cNvSpPr/>
          <p:nvPr/>
        </p:nvSpPr>
        <p:spPr>
          <a:xfrm rot="8308185" flipH="1">
            <a:off x="737344" y="6070890"/>
            <a:ext cx="344403" cy="262916"/>
          </a:xfrm>
          <a:prstGeom prst="leftArrow">
            <a:avLst>
              <a:gd name="adj1" fmla="val 45532"/>
              <a:gd name="adj2" fmla="val 65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23410" y="6243879"/>
            <a:ext cx="716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6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84" grpId="0"/>
      <p:bldP spid="85" grpId="0" animBg="1"/>
      <p:bldP spid="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七角星形 4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5510" y="2023422"/>
                <a:ext cx="7493153" cy="420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60"/>
                  </a:lnSpc>
                </a:pPr>
                <a:r>
                  <a:rPr lang="en-US" altLang="zh-TW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 group testing with consecutive positives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bound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TW" altLang="en-US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𝒅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−</m:t>
                    </m:r>
                    <m:r>
                      <a:rPr lang="en-US" altLang="zh-TW" sz="2200" b="1" i="1">
                        <a:latin typeface="Cambria Math"/>
                      </a:rPr>
                      <m:t>𝟏</m:t>
                    </m:r>
                    <m:r>
                      <a:rPr lang="en-US" altLang="zh-TW" sz="2200" b="1" i="1" smtClean="0">
                        <a:latin typeface="Cambria Math"/>
                      </a:rPr>
                      <m:t>, </m:t>
                    </m:r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−2</m:t>
                    </m:r>
                  </m:oMath>
                </a14:m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TW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Sequential algorithm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TW" altLang="en-US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zh-TW" sz="22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b="1" i="1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altLang="zh-TW" sz="2200" b="1" i="1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zh-TW" sz="2200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</m:d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latin typeface="Cambria Math"/>
                      </a:rPr>
                      <m:t>𝟐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2200" b="1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2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𝒅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𝒍</m:t>
                            </m:r>
                            <m:r>
                              <a:rPr lang="en-US" altLang="zh-TW" sz="2200" b="1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altLang="zh-TW" sz="2200" b="1" i="1">
                        <a:latin typeface="Cambria Math"/>
                      </a:rPr>
                      <m:t>−</m:t>
                    </m:r>
                    <m:r>
                      <a:rPr lang="en-US" altLang="zh-TW" sz="22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Nonadaptive</a:t>
                </a: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𝟏𝟓</m:t>
                    </m:r>
                    <m:func>
                      <m:funcPr>
                        <m:ctrlP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decoding complexity : </a:t>
                </a:r>
                <a14:m>
                  <m:oMath xmlns:m="http://schemas.openxmlformats.org/officeDocument/2006/math">
                    <m:r>
                      <a:rPr lang="en-US" altLang="zh-TW" sz="2200" b="1" i="0" smtClean="0">
                        <a:solidFill>
                          <a:schemeClr val="tx1"/>
                        </a:solidFill>
                        <a:latin typeface="Cambria Math"/>
                      </a:rPr>
                      <m:t>𝐎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box>
                              <m:boxPr>
                                <m:ctrlPr>
                                  <a:rPr lang="en-US" altLang="zh-TW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TW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</m:e>
                    </m:box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sSup>
                      <m:sSupPr>
                        <m:ctrlP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altLang="zh-TW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sz="22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TW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0" y="2023422"/>
                <a:ext cx="7493153" cy="4209422"/>
              </a:xfrm>
              <a:prstGeom prst="rect">
                <a:avLst/>
              </a:prstGeom>
              <a:blipFill rotWithShape="1">
                <a:blip r:embed="rId3"/>
                <a:stretch>
                  <a:fillRect l="-1382" t="-1159" r="-6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0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5328" y="2123538"/>
            <a:ext cx="7683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Balding and D. C.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Torney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design of pooling experiments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screening a clone map,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Fungal Genet. Biol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 (1997) 302-307.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Chang, Y.-C Chiu and Y.-L Tsai, A variation of cover-free families 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its applications, preprint.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Y.-L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Tsai, Threshold group testing with consecutive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Appl. Math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169 (2014) 68-72.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J.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Colbourn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Group testing for consecutive positives,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(1999) 37-41.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Damaschke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Threshold group testing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In: General Theory of</a:t>
            </a:r>
            <a:b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Transfer and 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Combinatorics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Lect. Notes 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4123 (2006) 707-718.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Erdos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L.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Lovasz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Infinite and finite sets,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Colloq. Math. Soc. </a:t>
            </a:r>
            <a:b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Janos 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Bolyai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(1974) 609-627.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S.-T. Juan and G. J. Chang, Adaptive group testing for consecutive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Math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308 (2008) 1124-1129.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5327" y="2123538"/>
            <a:ext cx="7683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Lovasz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the ratio of optimal integral and fractional covers,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Math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13 (1975) 383-390.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A. Moser and G.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Tardos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constructive proof of the general 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Lovasz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Local Lemma,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ACM (JACM).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(2010) 1-15.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Muller and M.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Jimbo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Consecutive positive detectable matrices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group testing for consecutive positives,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Math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279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(2004) 369-381.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K. Stein, Two combinatorial covering problems,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Combinatorial</a:t>
            </a:r>
            <a:b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16 (1974) 391-397.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44204" y="6372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</a:t>
            </a:r>
            <a:r>
              <a:rPr lang="en-US" altLang="zh-TW" sz="40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attention!</a:t>
            </a:r>
            <a:endParaRPr lang="zh-TW" altLang="en-US" sz="40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7656" y="4293096"/>
            <a:ext cx="6400800" cy="1752600"/>
          </a:xfrm>
        </p:spPr>
        <p:txBody>
          <a:bodyPr>
            <a:normAutofit/>
          </a:bodyPr>
          <a:lstStyle/>
          <a:p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流程圖: 結束點 73"/>
          <p:cNvSpPr/>
          <p:nvPr/>
        </p:nvSpPr>
        <p:spPr>
          <a:xfrm>
            <a:off x="1623309" y="4019901"/>
            <a:ext cx="4331155" cy="358589"/>
          </a:xfrm>
          <a:prstGeom prst="flowChartTerminator">
            <a:avLst/>
          </a:prstGeom>
          <a:solidFill>
            <a:schemeClr val="accent1">
              <a:alpha val="2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175"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algorithm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460" y="1988800"/>
            <a:ext cx="81749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algorithm : </a:t>
            </a:r>
            <a:b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test can be specified after the previous test outcome.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: </a:t>
            </a:r>
            <a:b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test are specified beforehand and are conducted simultaneously.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七角星形 67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511982" y="4293120"/>
                <a:ext cx="4553808" cy="232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i="1" spc="-30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600" i="1" spc="-30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600" b="0" i="1" spc="-30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600" spc="-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82" y="4293120"/>
                <a:ext cx="4553808" cy="23230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662105" y="3965309"/>
                <a:ext cx="5019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05" y="3965309"/>
                <a:ext cx="50199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25734" y="3965309"/>
                <a:ext cx="5085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34" y="3965309"/>
                <a:ext cx="508537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2602508" y="3964136"/>
                <a:ext cx="5085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08" y="3964136"/>
                <a:ext cx="508537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102808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08" y="3964136"/>
                <a:ext cx="50853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550212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12" y="3964136"/>
                <a:ext cx="508536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029060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60" y="3964136"/>
                <a:ext cx="508536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4502064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4" y="3964136"/>
                <a:ext cx="50853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978838" y="3964136"/>
                <a:ext cx="5085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38" y="3964136"/>
                <a:ext cx="508536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5448072" y="3964136"/>
                <a:ext cx="503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2" y="3964136"/>
                <a:ext cx="503728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1119076" y="4265692"/>
                <a:ext cx="4855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76" y="4265692"/>
                <a:ext cx="485518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1115520" y="4627047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4627047"/>
                <a:ext cx="49205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1115520" y="5014393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014393"/>
                <a:ext cx="492058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1115520" y="5388091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388091"/>
                <a:ext cx="49205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1115520" y="5806503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5806503"/>
                <a:ext cx="492058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1115520" y="6165380"/>
                <a:ext cx="4920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6165380"/>
                <a:ext cx="492058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流程圖: 結束點 74"/>
          <p:cNvSpPr/>
          <p:nvPr/>
        </p:nvSpPr>
        <p:spPr>
          <a:xfrm rot="5400000">
            <a:off x="113346" y="5267743"/>
            <a:ext cx="2444824" cy="358590"/>
          </a:xfrm>
          <a:prstGeom prst="flowChartTerminator">
            <a:avLst/>
          </a:prstGeom>
          <a:solidFill>
            <a:schemeClr val="accent1">
              <a:alpha val="2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175"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向左箭號 75"/>
          <p:cNvSpPr/>
          <p:nvPr/>
        </p:nvSpPr>
        <p:spPr>
          <a:xfrm rot="20641318" flipH="1">
            <a:off x="5552104" y="3721787"/>
            <a:ext cx="321477" cy="230863"/>
          </a:xfrm>
          <a:prstGeom prst="leftArrow">
            <a:avLst>
              <a:gd name="adj1" fmla="val 45532"/>
              <a:gd name="adj2" fmla="val 65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5839358" y="3561718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向左箭號 84"/>
          <p:cNvSpPr/>
          <p:nvPr/>
        </p:nvSpPr>
        <p:spPr>
          <a:xfrm rot="8308185" flipH="1">
            <a:off x="737344" y="6070890"/>
            <a:ext cx="344403" cy="262916"/>
          </a:xfrm>
          <a:prstGeom prst="leftArrow">
            <a:avLst>
              <a:gd name="adj1" fmla="val 45532"/>
              <a:gd name="adj2" fmla="val 65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23410" y="6243879"/>
            <a:ext cx="716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zh-TW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07638" y="4282493"/>
            <a:ext cx="432048" cy="235966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60797" y="428253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060797" y="467338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60797" y="5037835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073621" y="541429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074445" y="581520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073621" y="620255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865042" y="4873032"/>
            <a:ext cx="251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</a:p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17989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model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083364" y="2172920"/>
                <a:ext cx="6207340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𝒩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set of items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linear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Cambria Math"/>
                      </a:rPr>
                      <m:t>≺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1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TW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𝒟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is a set of positive items which is 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consecutive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(under the ordering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≺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b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contains </a:t>
                </a: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</a:rPr>
                      <m:t>𝒅</m:t>
                    </m:r>
                  </m:oMath>
                </a14:m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TW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: choose </a:t>
                </a: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𝒩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64" y="2172920"/>
                <a:ext cx="6207340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375" t="-1860" b="-41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七角星形 3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0" y="5212945"/>
            <a:ext cx="7427560" cy="15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16915" y="2060810"/>
                <a:ext cx="7939930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Balding and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Torney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(1997) and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Colbourn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(1999) first studied this model.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Colbourn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(1999)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zh-TW" sz="20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ller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sz="20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Jimbo</a:t>
                </a: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(2004)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Juan and Chang (2008)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5" y="2060810"/>
                <a:ext cx="7939930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614" t="-805" b="-1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model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七角星形 31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06725" y="2909160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equential :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875165" y="2909160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06725" y="4752476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nonadaptive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06725" y="5909290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equential :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07082" y="3505357"/>
                <a:ext cx="2415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𝒏</m:t>
                          </m:r>
                        </m:e>
                      </m:func>
                      <m:r>
                        <a:rPr lang="en-US" altLang="zh-TW" sz="2000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𝒅</m:t>
                          </m:r>
                        </m:e>
                      </m:func>
                      <m:r>
                        <a:rPr lang="en-US" altLang="zh-TW" sz="2000" b="1" i="1" smtClean="0">
                          <a:latin typeface="Cambria Math"/>
                        </a:rPr>
                        <m:t>+</m:t>
                      </m:r>
                      <m:r>
                        <a:rPr lang="en-US" altLang="zh-TW" sz="20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82" y="3505357"/>
                <a:ext cx="241502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875164" y="3477753"/>
                <a:ext cx="2388859" cy="455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0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0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64" y="3477753"/>
                <a:ext cx="2388859" cy="455317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2638466" y="4724872"/>
                <a:ext cx="2388859" cy="455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0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0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latin typeface="Cambria Math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66" y="4724872"/>
                <a:ext cx="2388859" cy="455317"/>
              </a:xfrm>
              <a:prstGeom prst="rect">
                <a:avLst/>
              </a:prstGeom>
              <a:blipFill rotWithShape="1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265757" y="5909290"/>
                <a:ext cx="3362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TW" altLang="en-US" sz="2000" b="1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0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0" smtClean="0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TW" sz="2000" b="1" i="1" smtClean="0">
                                <a:latin typeface="Cambria Math"/>
                              </a:rPr>
                              <m:t>𝒏𝒅</m:t>
                            </m:r>
                          </m:e>
                        </m:func>
                      </m:e>
                    </m:d>
                    <m:r>
                      <a:rPr lang="en-US" altLang="zh-TW" sz="2000" b="1" i="1" smtClean="0">
                        <a:latin typeface="Cambria Math"/>
                      </a:rPr>
                      <m:t>+</m:t>
                    </m:r>
                    <m:r>
                      <a:rPr lang="en-US" altLang="zh-TW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𝑛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57" y="5909290"/>
                <a:ext cx="336290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94786" y="4626191"/>
                <a:ext cx="3850926" cy="11079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bound :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altLang="zh-TW" sz="2200" b="1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2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TW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1" i="0" smtClean="0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altLang="zh-TW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𝒅𝒏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)/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TW" sz="22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86" y="4626191"/>
                <a:ext cx="3850926" cy="11079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group testing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Damaschke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(2006)</a:t>
            </a: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971600" y="3284984"/>
            <a:ext cx="5832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483768" y="3135143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860032" y="3152691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65908" y="3367024"/>
                <a:ext cx="410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08" y="3367024"/>
                <a:ext cx="410689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04583" y="3380438"/>
                <a:ext cx="340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83" y="3380438"/>
                <a:ext cx="34015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181661" y="393305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 threshold</a:t>
            </a:r>
            <a:endParaRPr lang="zh-TW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4950638" y="3717032"/>
            <a:ext cx="12541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959877" y="3284963"/>
            <a:ext cx="1520317" cy="0"/>
          </a:xfrm>
          <a:prstGeom prst="line">
            <a:avLst/>
          </a:prstGeom>
          <a:ln w="57150">
            <a:solidFill>
              <a:srgbClr val="1F9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98482" y="274085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F9A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zh-TW" altLang="en-US" sz="2000" dirty="0">
              <a:solidFill>
                <a:srgbClr val="1F9A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87403" y="393305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F9A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 threshold</a:t>
            </a:r>
            <a:endParaRPr lang="zh-TW" altLang="en-US" sz="2000" dirty="0">
              <a:solidFill>
                <a:srgbClr val="1F9A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2384425" y="3717032"/>
            <a:ext cx="8048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4871755" y="3279159"/>
            <a:ext cx="1932493" cy="58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257086" y="2740858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zh-TW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2483768" y="3286687"/>
            <a:ext cx="237626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736741" y="2731604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rbitrary answer</a:t>
            </a:r>
            <a:endParaRPr lang="zh-TW" alt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group testing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七角星形 2"/>
          <p:cNvSpPr/>
          <p:nvPr/>
        </p:nvSpPr>
        <p:spPr>
          <a:xfrm>
            <a:off x="8615808" y="6325412"/>
            <a:ext cx="457200" cy="4572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971600" y="3284984"/>
            <a:ext cx="5832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483768" y="3135143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860032" y="3152691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65908" y="3367024"/>
                <a:ext cx="410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08" y="3367024"/>
                <a:ext cx="410689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04583" y="3380438"/>
                <a:ext cx="340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83" y="3380438"/>
                <a:ext cx="34015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內容版面配置區 2"/>
              <p:cNvSpPr txBox="1">
                <a:spLocks/>
              </p:cNvSpPr>
              <p:nvPr/>
            </p:nvSpPr>
            <p:spPr>
              <a:xfrm>
                <a:off x="457200" y="1962776"/>
                <a:ext cx="8229600" cy="4622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Peter 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Damaschke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(2006)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altLang="zh-TW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altLang="zh-TW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𝑙</m:t>
                    </m:r>
                    <m:r>
                      <a:rPr lang="en-US" altLang="zh-TW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altLang="zh-TW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we can find all positives.</a:t>
                </a:r>
                <a:b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altLang="zh-TW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we can only find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-approximate set.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62776"/>
                <a:ext cx="8229600" cy="4622821"/>
              </a:xfrm>
              <a:prstGeom prst="rect">
                <a:avLst/>
              </a:prstGeom>
              <a:blipFill rotWithShape="1"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4181661" y="393305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 threshold</a:t>
            </a:r>
            <a:endParaRPr lang="zh-TW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4950638" y="3717032"/>
            <a:ext cx="12541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87403" y="393305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F9A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 threshold</a:t>
            </a:r>
            <a:endParaRPr lang="zh-TW" altLang="en-US" sz="2000" dirty="0">
              <a:solidFill>
                <a:srgbClr val="1F9A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384425" y="3717032"/>
            <a:ext cx="8048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中括弧 17"/>
          <p:cNvSpPr/>
          <p:nvPr/>
        </p:nvSpPr>
        <p:spPr>
          <a:xfrm>
            <a:off x="2555776" y="3061317"/>
            <a:ext cx="73152" cy="427929"/>
          </a:xfrm>
          <a:prstGeom prst="leftBracke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右中括弧 18"/>
          <p:cNvSpPr/>
          <p:nvPr/>
        </p:nvSpPr>
        <p:spPr>
          <a:xfrm>
            <a:off x="4716016" y="3059611"/>
            <a:ext cx="73152" cy="427929"/>
          </a:xfrm>
          <a:prstGeom prst="rightBracke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388174" y="2788676"/>
                <a:ext cx="418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zh-TW" alt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174" y="2788676"/>
                <a:ext cx="41870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9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透視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6785</TotalTime>
  <Words>2410</Words>
  <Application>Microsoft Office PowerPoint</Application>
  <PresentationFormat>如螢幕大小 (4:3)</PresentationFormat>
  <Paragraphs>443</Paragraphs>
  <Slides>43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精裝版</vt:lpstr>
      <vt:lpstr>Threshold Group Testing with Consecutive Positives</vt:lpstr>
      <vt:lpstr>Outline</vt:lpstr>
      <vt:lpstr>Classical group testing</vt:lpstr>
      <vt:lpstr>Types of algorithm</vt:lpstr>
      <vt:lpstr>Types of algorithm</vt:lpstr>
      <vt:lpstr>Consecutive model</vt:lpstr>
      <vt:lpstr>Consecutive model</vt:lpstr>
      <vt:lpstr>Threshold group testing</vt:lpstr>
      <vt:lpstr>Threshold group testing</vt:lpstr>
      <vt:lpstr>Threshold group testing</vt:lpstr>
      <vt:lpstr>PowerPoint 簡報</vt:lpstr>
      <vt:lpstr>Our work</vt:lpstr>
      <vt:lpstr>Main result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Main result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Concluding</vt:lpstr>
      <vt:lpstr>References</vt:lpstr>
      <vt:lpstr>References</vt:lpstr>
      <vt:lpstr>Thank you for your attention!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jolin</dc:creator>
  <cp:lastModifiedBy>jolin</cp:lastModifiedBy>
  <cp:revision>334</cp:revision>
  <dcterms:created xsi:type="dcterms:W3CDTF">2013-05-27T04:46:03Z</dcterms:created>
  <dcterms:modified xsi:type="dcterms:W3CDTF">2014-08-02T07:21:10Z</dcterms:modified>
</cp:coreProperties>
</file>