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258" r:id="rId4"/>
    <p:sldId id="292" r:id="rId5"/>
    <p:sldId id="259" r:id="rId6"/>
    <p:sldId id="260" r:id="rId7"/>
    <p:sldId id="291" r:id="rId8"/>
    <p:sldId id="280" r:id="rId9"/>
    <p:sldId id="265" r:id="rId10"/>
    <p:sldId id="301" r:id="rId11"/>
    <p:sldId id="302" r:id="rId12"/>
    <p:sldId id="337" r:id="rId13"/>
    <p:sldId id="374" r:id="rId14"/>
    <p:sldId id="375" r:id="rId15"/>
    <p:sldId id="339" r:id="rId16"/>
    <p:sldId id="305" r:id="rId17"/>
    <p:sldId id="318" r:id="rId18"/>
    <p:sldId id="341" r:id="rId19"/>
    <p:sldId id="352" r:id="rId20"/>
    <p:sldId id="345" r:id="rId21"/>
    <p:sldId id="348" r:id="rId22"/>
    <p:sldId id="353" r:id="rId23"/>
    <p:sldId id="347" r:id="rId24"/>
    <p:sldId id="376" r:id="rId25"/>
    <p:sldId id="307" r:id="rId26"/>
    <p:sldId id="314" r:id="rId27"/>
    <p:sldId id="330" r:id="rId28"/>
    <p:sldId id="308" r:id="rId29"/>
    <p:sldId id="350" r:id="rId30"/>
    <p:sldId id="309" r:id="rId31"/>
    <p:sldId id="313" r:id="rId32"/>
    <p:sldId id="311" r:id="rId33"/>
    <p:sldId id="328" r:id="rId34"/>
    <p:sldId id="377" r:id="rId35"/>
    <p:sldId id="312" r:id="rId36"/>
    <p:sldId id="355" r:id="rId37"/>
    <p:sldId id="356" r:id="rId38"/>
    <p:sldId id="369" r:id="rId39"/>
    <p:sldId id="293" r:id="rId40"/>
    <p:sldId id="321" r:id="rId41"/>
    <p:sldId id="359" r:id="rId42"/>
    <p:sldId id="327" r:id="rId43"/>
    <p:sldId id="323" r:id="rId44"/>
    <p:sldId id="358" r:id="rId45"/>
    <p:sldId id="324" r:id="rId46"/>
    <p:sldId id="333" r:id="rId47"/>
    <p:sldId id="373" r:id="rId48"/>
    <p:sldId id="316" r:id="rId49"/>
    <p:sldId id="276" r:id="rId50"/>
    <p:sldId id="381" r:id="rId51"/>
    <p:sldId id="379" r:id="rId52"/>
    <p:sldId id="362" r:id="rId53"/>
    <p:sldId id="363" r:id="rId54"/>
    <p:sldId id="365" r:id="rId55"/>
    <p:sldId id="378" r:id="rId56"/>
  </p:sldIdLst>
  <p:sldSz cx="9144000" cy="6858000" type="screen4x3"/>
  <p:notesSz cx="6805613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CC66"/>
    <a:srgbClr val="99CCFF"/>
    <a:srgbClr val="9999FF"/>
    <a:srgbClr val="CC99FF"/>
    <a:srgbClr val="CCFFFF"/>
    <a:srgbClr val="FF6600"/>
    <a:srgbClr val="FFCCCC"/>
    <a:srgbClr val="FF33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66" autoAdjust="0"/>
  </p:normalViewPr>
  <p:slideViewPr>
    <p:cSldViewPr>
      <p:cViewPr>
        <p:scale>
          <a:sx n="60" d="100"/>
          <a:sy n="60" d="100"/>
        </p:scale>
        <p:origin x="-157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43BF4-2654-4154-AE17-CD98DBB9D908}" type="datetimeFigureOut">
              <a:rPr lang="zh-TW" altLang="en-US" smtClean="0"/>
              <a:t>2014/8/2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F9DEB-F581-4C2D-B5C8-5E5225FE7F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625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14377-3EF6-45AE-A5CF-FC7A3EBEBA13}" type="datetimeFigureOut">
              <a:rPr lang="zh-TW" altLang="en-US" smtClean="0"/>
              <a:t>2014/8/2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37D33-7ED3-4B93-83CB-04B5AA45F3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7481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37D33-7ED3-4B93-83CB-04B5AA45F39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9248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37D33-7ED3-4B93-83CB-04B5AA45F393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279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37D33-7ED3-4B93-83CB-04B5AA45F393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8674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首先固定 </a:t>
            </a:r>
            <a:r>
              <a:rPr lang="en-US" altLang="zh-TW" dirty="0" smtClean="0"/>
              <a:t>gamma</a:t>
            </a:r>
            <a:r>
              <a:rPr lang="zh-TW" altLang="en-US" baseline="0" dirty="0" smtClean="0"/>
              <a:t> 的 非零數字 對應到 </a:t>
            </a:r>
            <a:r>
              <a:rPr lang="en-US" altLang="zh-TW" baseline="0" dirty="0" smtClean="0"/>
              <a:t>alpha</a:t>
            </a:r>
            <a:r>
              <a:rPr lang="zh-TW" altLang="en-US" baseline="0" dirty="0" smtClean="0"/>
              <a:t>上的位置  讓它們相等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37D33-7ED3-4B93-83CB-04B5AA45F393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8674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37D33-7ED3-4B93-83CB-04B5AA45F393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8674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37D33-7ED3-4B93-83CB-04B5AA45F393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695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37D33-7ED3-4B93-83CB-04B5AA45F393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695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固定參數 比較</a:t>
            </a:r>
            <a:r>
              <a:rPr lang="en-US" altLang="zh-TW" dirty="0" smtClean="0"/>
              <a:t>error</a:t>
            </a:r>
            <a:r>
              <a:rPr lang="en-US" altLang="zh-TW" baseline="0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37D33-7ED3-4B93-83CB-04B5AA45F393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730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對</a:t>
            </a:r>
            <a:r>
              <a:rPr lang="en-US" altLang="zh-TW" dirty="0" smtClean="0"/>
              <a:t>error-correcting pooling design </a:t>
            </a:r>
            <a:r>
              <a:rPr lang="zh-TW" altLang="en-US" dirty="0" smtClean="0"/>
              <a:t>做總結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37D33-7ED3-4B93-83CB-04B5AA45F393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7997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37D33-7ED3-4B93-83CB-04B5AA45F393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7292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注意：並非 </a:t>
            </a:r>
            <a:r>
              <a:rPr lang="en-US" altLang="zh-TW" dirty="0" smtClean="0"/>
              <a:t>De </a:t>
            </a:r>
            <a:r>
              <a:rPr lang="en-US" altLang="zh-TW" dirty="0" err="1" smtClean="0"/>
              <a:t>Bonis</a:t>
            </a:r>
            <a:r>
              <a:rPr lang="zh-TW" altLang="en-US" baseline="0" dirty="0" smtClean="0"/>
              <a:t> 的方法不好 而是 其並非專門解決連續模型</a:t>
            </a:r>
            <a:r>
              <a:rPr lang="en-US" altLang="zh-TW" baseline="0" dirty="0" smtClean="0"/>
              <a:t>(</a:t>
            </a:r>
            <a:r>
              <a:rPr lang="zh-TW" altLang="en-US" baseline="0" dirty="0" smtClean="0"/>
              <a:t>為傳統模型的</a:t>
            </a:r>
            <a:r>
              <a:rPr lang="en-US" altLang="zh-TW" baseline="0" dirty="0" smtClean="0"/>
              <a:t>special case) </a:t>
            </a:r>
            <a:r>
              <a:rPr lang="zh-TW" altLang="en-US" baseline="0" dirty="0" smtClean="0"/>
              <a:t>所以我們嘗試對定義修改用來專門解決連續模型</a:t>
            </a:r>
            <a:endParaRPr lang="en-US" altLang="zh-TW" baseline="0" dirty="0" smtClean="0"/>
          </a:p>
          <a:p>
            <a:r>
              <a:rPr lang="zh-TW" altLang="en-US" baseline="0" dirty="0" smtClean="0"/>
              <a:t>並且 討論其所需測驗次數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37D33-7ED3-4B93-83CB-04B5AA45F393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7998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37D33-7ED3-4B93-83CB-04B5AA45F39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4904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固定參數 比較</a:t>
            </a:r>
            <a:r>
              <a:rPr lang="en-US" altLang="zh-TW" dirty="0" smtClean="0"/>
              <a:t>error</a:t>
            </a:r>
            <a:r>
              <a:rPr lang="en-US" altLang="zh-TW" baseline="0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37D33-7ED3-4B93-83CB-04B5AA45F393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730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37D33-7ED3-4B93-83CB-04B5AA45F39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278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37D33-7ED3-4B93-83CB-04B5AA45F39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6651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接下來說明 如何構造一個 </a:t>
            </a:r>
            <a:r>
              <a:rPr lang="en-US" altLang="zh-TW" dirty="0" err="1" smtClean="0"/>
              <a:t>disjunct</a:t>
            </a:r>
            <a:r>
              <a:rPr lang="en-US" altLang="zh-TW" dirty="0" smtClean="0"/>
              <a:t> matrix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37D33-7ED3-4B93-83CB-04B5AA45F39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796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強調 </a:t>
            </a:r>
            <a:r>
              <a:rPr lang="en-US" altLang="zh-TW" baseline="0" dirty="0" smtClean="0"/>
              <a:t>alpha </a:t>
            </a:r>
            <a:r>
              <a:rPr lang="zh-TW" altLang="en-US" baseline="0" dirty="0" smtClean="0"/>
              <a:t>所有非 </a:t>
            </a:r>
            <a:r>
              <a:rPr lang="en-US" altLang="zh-TW" baseline="0" dirty="0" smtClean="0"/>
              <a:t>0</a:t>
            </a:r>
            <a:r>
              <a:rPr lang="zh-TW" altLang="en-US" baseline="0" dirty="0" smtClean="0"/>
              <a:t> 的數字都和 </a:t>
            </a:r>
            <a:r>
              <a:rPr lang="en-US" altLang="zh-TW" baseline="0" dirty="0" smtClean="0"/>
              <a:t>beta </a:t>
            </a:r>
            <a:r>
              <a:rPr lang="zh-TW" altLang="en-US" baseline="0" dirty="0" smtClean="0"/>
              <a:t>相同，但如果只有一些位置相同   那麼 矩陣的</a:t>
            </a:r>
            <a:r>
              <a:rPr lang="en-US" altLang="zh-TW" baseline="0" dirty="0" smtClean="0"/>
              <a:t>error</a:t>
            </a:r>
            <a:r>
              <a:rPr lang="zh-TW" altLang="en-US" baseline="0" dirty="0" smtClean="0"/>
              <a:t> 會如何</a:t>
            </a:r>
            <a:r>
              <a:rPr lang="en-US" altLang="zh-TW" baseline="0" dirty="0" smtClean="0"/>
              <a:t>?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37D33-7ED3-4B93-83CB-04B5AA45F39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未完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37D33-7ED3-4B93-83CB-04B5AA45F393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7054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37D33-7ED3-4B93-83CB-04B5AA45F393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279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37D33-7ED3-4B93-83CB-04B5AA45F39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27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60B3CC-D499-4D23-B591-E46AE219E36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B3CC-D499-4D23-B591-E46AE219E36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B3CC-D499-4D23-B591-E46AE219E36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B3CC-D499-4D23-B591-E46AE219E36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B3CC-D499-4D23-B591-E46AE219E36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B3CC-D499-4D23-B591-E46AE219E36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B3CC-D499-4D23-B591-E46AE219E36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B3CC-D499-4D23-B591-E46AE219E36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B3CC-D499-4D23-B591-E46AE219E36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B3CC-D499-4D23-B591-E46AE219E36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B3CC-D499-4D23-B591-E46AE219E36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660B3CC-D499-4D23-B591-E46AE219E36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7.png"/><Relationship Id="rId26" Type="http://schemas.openxmlformats.org/officeDocument/2006/relationships/image" Target="../media/image46.png"/><Relationship Id="rId3" Type="http://schemas.openxmlformats.org/officeDocument/2006/relationships/image" Target="../media/image41.png"/><Relationship Id="rId21" Type="http://schemas.openxmlformats.org/officeDocument/2006/relationships/image" Target="../media/image40.png"/><Relationship Id="rId7" Type="http://schemas.openxmlformats.org/officeDocument/2006/relationships/image" Target="../media/image250.png"/><Relationship Id="rId12" Type="http://schemas.openxmlformats.org/officeDocument/2006/relationships/image" Target="../media/image30.png"/><Relationship Id="rId17" Type="http://schemas.openxmlformats.org/officeDocument/2006/relationships/image" Target="../media/image36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4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9.png"/><Relationship Id="rId24" Type="http://schemas.openxmlformats.org/officeDocument/2006/relationships/image" Target="../media/image44.png"/><Relationship Id="rId5" Type="http://schemas.openxmlformats.org/officeDocument/2006/relationships/image" Target="../media/image230.png"/><Relationship Id="rId15" Type="http://schemas.openxmlformats.org/officeDocument/2006/relationships/image" Target="../media/image33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10" Type="http://schemas.openxmlformats.org/officeDocument/2006/relationships/image" Target="../media/image28.png"/><Relationship Id="rId19" Type="http://schemas.openxmlformats.org/officeDocument/2006/relationships/image" Target="../media/image38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61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60.png"/><Relationship Id="rId2" Type="http://schemas.openxmlformats.org/officeDocument/2006/relationships/image" Target="../media/image51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7.png"/><Relationship Id="rId5" Type="http://schemas.openxmlformats.org/officeDocument/2006/relationships/image" Target="../media/image72.png"/><Relationship Id="rId15" Type="http://schemas.openxmlformats.org/officeDocument/2006/relationships/image" Target="../media/image78.png"/><Relationship Id="rId10" Type="http://schemas.openxmlformats.org/officeDocument/2006/relationships/image" Target="../media/image76.png"/><Relationship Id="rId4" Type="http://schemas.openxmlformats.org/officeDocument/2006/relationships/image" Target="../media/image71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9.png"/><Relationship Id="rId18" Type="http://schemas.openxmlformats.org/officeDocument/2006/relationships/image" Target="../media/image67.png"/><Relationship Id="rId3" Type="http://schemas.openxmlformats.org/officeDocument/2006/relationships/image" Target="../media/image52.png"/><Relationship Id="rId7" Type="http://schemas.openxmlformats.org/officeDocument/2006/relationships/image" Target="../media/image520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11" Type="http://schemas.openxmlformats.org/officeDocument/2006/relationships/image" Target="../media/image56.png"/><Relationship Id="rId5" Type="http://schemas.openxmlformats.org/officeDocument/2006/relationships/image" Target="../media/image500.png"/><Relationship Id="rId15" Type="http://schemas.openxmlformats.org/officeDocument/2006/relationships/image" Target="../media/image64.png"/><Relationship Id="rId10" Type="http://schemas.openxmlformats.org/officeDocument/2006/relationships/image" Target="../media/image55.png"/><Relationship Id="rId19" Type="http://schemas.openxmlformats.org/officeDocument/2006/relationships/image" Target="../media/image66.png"/><Relationship Id="rId4" Type="http://schemas.openxmlformats.org/officeDocument/2006/relationships/image" Target="../media/image491.png"/><Relationship Id="rId9" Type="http://schemas.openxmlformats.org/officeDocument/2006/relationships/image" Target="../media/image54.png"/><Relationship Id="rId1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8.png"/><Relationship Id="rId3" Type="http://schemas.openxmlformats.org/officeDocument/2006/relationships/image" Target="../media/image661.png"/><Relationship Id="rId21" Type="http://schemas.openxmlformats.org/officeDocument/2006/relationships/image" Target="../media/image69.png"/><Relationship Id="rId7" Type="http://schemas.openxmlformats.org/officeDocument/2006/relationships/image" Target="../media/image510.png"/><Relationship Id="rId12" Type="http://schemas.openxmlformats.org/officeDocument/2006/relationships/image" Target="../media/image56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0.png"/><Relationship Id="rId11" Type="http://schemas.openxmlformats.org/officeDocument/2006/relationships/image" Target="../media/image55.png"/><Relationship Id="rId5" Type="http://schemas.openxmlformats.org/officeDocument/2006/relationships/image" Target="../media/image490.png"/><Relationship Id="rId15" Type="http://schemas.openxmlformats.org/officeDocument/2006/relationships/image" Target="../media/image63.png"/><Relationship Id="rId10" Type="http://schemas.openxmlformats.org/officeDocument/2006/relationships/image" Target="../media/image54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3.png"/><Relationship Id="rId1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8.png"/><Relationship Id="rId18" Type="http://schemas.openxmlformats.org/officeDocument/2006/relationships/image" Target="../media/image66.png"/><Relationship Id="rId3" Type="http://schemas.openxmlformats.org/officeDocument/2006/relationships/image" Target="../media/image52.png"/><Relationship Id="rId7" Type="http://schemas.openxmlformats.org/officeDocument/2006/relationships/image" Target="../media/image510.png"/><Relationship Id="rId12" Type="http://schemas.openxmlformats.org/officeDocument/2006/relationships/image" Target="../media/image56.png"/><Relationship Id="rId17" Type="http://schemas.openxmlformats.org/officeDocument/2006/relationships/image" Target="../media/image65.png"/><Relationship Id="rId25" Type="http://schemas.openxmlformats.org/officeDocument/2006/relationships/image" Target="../media/image8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0.png"/><Relationship Id="rId11" Type="http://schemas.openxmlformats.org/officeDocument/2006/relationships/image" Target="../media/image55.png"/><Relationship Id="rId24" Type="http://schemas.openxmlformats.org/officeDocument/2006/relationships/image" Target="../media/image67.png"/><Relationship Id="rId5" Type="http://schemas.openxmlformats.org/officeDocument/2006/relationships/image" Target="../media/image800.png"/><Relationship Id="rId15" Type="http://schemas.openxmlformats.org/officeDocument/2006/relationships/image" Target="../media/image63.png"/><Relationship Id="rId10" Type="http://schemas.openxmlformats.org/officeDocument/2006/relationships/image" Target="../media/image54.png"/><Relationship Id="rId19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53.png"/><Relationship Id="rId1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8.png"/><Relationship Id="rId18" Type="http://schemas.openxmlformats.org/officeDocument/2006/relationships/image" Target="../media/image68.png"/><Relationship Id="rId3" Type="http://schemas.openxmlformats.org/officeDocument/2006/relationships/image" Target="../media/image83.png"/><Relationship Id="rId7" Type="http://schemas.openxmlformats.org/officeDocument/2006/relationships/image" Target="../media/image510.png"/><Relationship Id="rId12" Type="http://schemas.openxmlformats.org/officeDocument/2006/relationships/image" Target="../media/image56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0.png"/><Relationship Id="rId11" Type="http://schemas.openxmlformats.org/officeDocument/2006/relationships/image" Target="../media/image55.png"/><Relationship Id="rId5" Type="http://schemas.openxmlformats.org/officeDocument/2006/relationships/image" Target="../media/image800.png"/><Relationship Id="rId15" Type="http://schemas.openxmlformats.org/officeDocument/2006/relationships/image" Target="../media/image63.png"/><Relationship Id="rId23" Type="http://schemas.openxmlformats.org/officeDocument/2006/relationships/image" Target="../media/image82.png"/><Relationship Id="rId10" Type="http://schemas.openxmlformats.org/officeDocument/2006/relationships/image" Target="../media/image54.png"/><Relationship Id="rId4" Type="http://schemas.openxmlformats.org/officeDocument/2006/relationships/image" Target="../media/image84.png"/><Relationship Id="rId9" Type="http://schemas.openxmlformats.org/officeDocument/2006/relationships/image" Target="../media/image53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8.png"/><Relationship Id="rId18" Type="http://schemas.openxmlformats.org/officeDocument/2006/relationships/image" Target="../media/image681.png"/><Relationship Id="rId26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510.png"/><Relationship Id="rId12" Type="http://schemas.openxmlformats.org/officeDocument/2006/relationships/image" Target="../media/image56.png"/><Relationship Id="rId17" Type="http://schemas.openxmlformats.org/officeDocument/2006/relationships/image" Target="../media/image65.png"/><Relationship Id="rId25" Type="http://schemas.openxmlformats.org/officeDocument/2006/relationships/image" Target="../media/image8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0.png"/><Relationship Id="rId11" Type="http://schemas.openxmlformats.org/officeDocument/2006/relationships/image" Target="../media/image55.png"/><Relationship Id="rId24" Type="http://schemas.openxmlformats.org/officeDocument/2006/relationships/image" Target="../media/image86.png"/><Relationship Id="rId5" Type="http://schemas.openxmlformats.org/officeDocument/2006/relationships/image" Target="../media/image800.png"/><Relationship Id="rId15" Type="http://schemas.openxmlformats.org/officeDocument/2006/relationships/image" Target="../media/image63.png"/><Relationship Id="rId23" Type="http://schemas.openxmlformats.org/officeDocument/2006/relationships/image" Target="../media/image85.png"/><Relationship Id="rId10" Type="http://schemas.openxmlformats.org/officeDocument/2006/relationships/image" Target="../media/image54.png"/><Relationship Id="rId4" Type="http://schemas.openxmlformats.org/officeDocument/2006/relationships/image" Target="../media/image84.png"/><Relationship Id="rId9" Type="http://schemas.openxmlformats.org/officeDocument/2006/relationships/image" Target="../media/image53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8.png"/><Relationship Id="rId18" Type="http://schemas.openxmlformats.org/officeDocument/2006/relationships/image" Target="../media/image681.png"/><Relationship Id="rId26" Type="http://schemas.openxmlformats.org/officeDocument/2006/relationships/image" Target="../media/image82.png"/><Relationship Id="rId3" Type="http://schemas.openxmlformats.org/officeDocument/2006/relationships/image" Target="../media/image860.png"/><Relationship Id="rId7" Type="http://schemas.openxmlformats.org/officeDocument/2006/relationships/image" Target="../media/image510.png"/><Relationship Id="rId12" Type="http://schemas.openxmlformats.org/officeDocument/2006/relationships/image" Target="../media/image56.png"/><Relationship Id="rId17" Type="http://schemas.openxmlformats.org/officeDocument/2006/relationships/image" Target="../media/image65.png"/><Relationship Id="rId25" Type="http://schemas.openxmlformats.org/officeDocument/2006/relationships/image" Target="../media/image8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0.png"/><Relationship Id="rId11" Type="http://schemas.openxmlformats.org/officeDocument/2006/relationships/image" Target="../media/image55.png"/><Relationship Id="rId24" Type="http://schemas.openxmlformats.org/officeDocument/2006/relationships/image" Target="../media/image880.png"/><Relationship Id="rId5" Type="http://schemas.openxmlformats.org/officeDocument/2006/relationships/image" Target="../media/image800.png"/><Relationship Id="rId15" Type="http://schemas.openxmlformats.org/officeDocument/2006/relationships/image" Target="../media/image63.png"/><Relationship Id="rId23" Type="http://schemas.openxmlformats.org/officeDocument/2006/relationships/image" Target="../media/image870.png"/><Relationship Id="rId10" Type="http://schemas.openxmlformats.org/officeDocument/2006/relationships/image" Target="../media/image54.png"/><Relationship Id="rId4" Type="http://schemas.openxmlformats.org/officeDocument/2006/relationships/image" Target="../media/image84.png"/><Relationship Id="rId9" Type="http://schemas.openxmlformats.org/officeDocument/2006/relationships/image" Target="../media/image53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841.png"/><Relationship Id="rId4" Type="http://schemas.openxmlformats.org/officeDocument/2006/relationships/image" Target="../media/image2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1.png"/><Relationship Id="rId4" Type="http://schemas.openxmlformats.org/officeDocument/2006/relationships/image" Target="../media/image9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99.png"/><Relationship Id="rId18" Type="http://schemas.openxmlformats.org/officeDocument/2006/relationships/image" Target="../media/image117.png"/><Relationship Id="rId3" Type="http://schemas.openxmlformats.org/officeDocument/2006/relationships/image" Target="../media/image950.png"/><Relationship Id="rId21" Type="http://schemas.openxmlformats.org/officeDocument/2006/relationships/image" Target="../media/image107.png"/><Relationship Id="rId7" Type="http://schemas.openxmlformats.org/officeDocument/2006/relationships/image" Target="../media/image97.png"/><Relationship Id="rId12" Type="http://schemas.openxmlformats.org/officeDocument/2006/relationships/image" Target="../media/image111.png"/><Relationship Id="rId17" Type="http://schemas.openxmlformats.org/officeDocument/2006/relationships/image" Target="../media/image103.png"/><Relationship Id="rId2" Type="http://schemas.openxmlformats.org/officeDocument/2006/relationships/image" Target="../media/image95.png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01.png"/><Relationship Id="rId10" Type="http://schemas.openxmlformats.org/officeDocument/2006/relationships/image" Target="../media/image109.png"/><Relationship Id="rId19" Type="http://schemas.openxmlformats.org/officeDocument/2006/relationships/image" Target="../media/image105.png"/><Relationship Id="rId9" Type="http://schemas.openxmlformats.org/officeDocument/2006/relationships/image" Target="../media/image108.png"/><Relationship Id="rId14" Type="http://schemas.openxmlformats.org/officeDocument/2006/relationships/image" Target="../media/image1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0.png"/><Relationship Id="rId13" Type="http://schemas.openxmlformats.org/officeDocument/2006/relationships/image" Target="../media/image1120.png"/><Relationship Id="rId18" Type="http://schemas.openxmlformats.org/officeDocument/2006/relationships/image" Target="../media/image117.png"/><Relationship Id="rId3" Type="http://schemas.openxmlformats.org/officeDocument/2006/relationships/image" Target="../media/image115.png"/><Relationship Id="rId7" Type="http://schemas.openxmlformats.org/officeDocument/2006/relationships/image" Target="../media/image1060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image" Target="../media/image114.png"/><Relationship Id="rId16" Type="http://schemas.openxmlformats.org/officeDocument/2006/relationships/image" Target="../media/image1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1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140.png"/><Relationship Id="rId10" Type="http://schemas.openxmlformats.org/officeDocument/2006/relationships/image" Target="../media/image109.png"/><Relationship Id="rId4" Type="http://schemas.openxmlformats.org/officeDocument/2006/relationships/image" Target="../media/image1030.png"/><Relationship Id="rId9" Type="http://schemas.openxmlformats.org/officeDocument/2006/relationships/image" Target="../media/image108.png"/><Relationship Id="rId14" Type="http://schemas.openxmlformats.org/officeDocument/2006/relationships/image" Target="../media/image11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7" Type="http://schemas.openxmlformats.org/officeDocument/2006/relationships/image" Target="../media/image131.png"/><Relationship Id="rId2" Type="http://schemas.openxmlformats.org/officeDocument/2006/relationships/image" Target="../media/image1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10" Type="http://schemas.openxmlformats.org/officeDocument/2006/relationships/image" Target="../media/image134.png"/><Relationship Id="rId4" Type="http://schemas.openxmlformats.org/officeDocument/2006/relationships/image" Target="../media/image156.png"/><Relationship Id="rId9" Type="http://schemas.openxmlformats.org/officeDocument/2006/relationships/image" Target="../media/image13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8.png"/><Relationship Id="rId7" Type="http://schemas.openxmlformats.org/officeDocument/2006/relationships/image" Target="../media/image136.png"/><Relationship Id="rId12" Type="http://schemas.openxmlformats.org/officeDocument/2006/relationships/image" Target="../media/image14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11" Type="http://schemas.openxmlformats.org/officeDocument/2006/relationships/image" Target="../media/image146.png"/><Relationship Id="rId15" Type="http://schemas.openxmlformats.org/officeDocument/2006/relationships/image" Target="../media/image150.png"/><Relationship Id="rId10" Type="http://schemas.openxmlformats.org/officeDocument/2006/relationships/image" Target="../media/image145.png"/><Relationship Id="rId9" Type="http://schemas.openxmlformats.org/officeDocument/2006/relationships/image" Target="../media/image140.png"/><Relationship Id="rId14" Type="http://schemas.openxmlformats.org/officeDocument/2006/relationships/image" Target="../media/image1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61.png"/><Relationship Id="rId7" Type="http://schemas.openxmlformats.org/officeDocument/2006/relationships/image" Target="../media/image166.png"/><Relationship Id="rId2" Type="http://schemas.openxmlformats.org/officeDocument/2006/relationships/image" Target="../media/image15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png"/><Relationship Id="rId11" Type="http://schemas.openxmlformats.org/officeDocument/2006/relationships/image" Target="../media/image170.png"/><Relationship Id="rId5" Type="http://schemas.openxmlformats.org/officeDocument/2006/relationships/image" Target="../media/image164.png"/><Relationship Id="rId10" Type="http://schemas.openxmlformats.org/officeDocument/2006/relationships/image" Target="../media/image169.png"/><Relationship Id="rId4" Type="http://schemas.openxmlformats.org/officeDocument/2006/relationships/image" Target="../media/image162.png"/><Relationship Id="rId9" Type="http://schemas.openxmlformats.org/officeDocument/2006/relationships/image" Target="../media/image16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30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2.png"/><Relationship Id="rId4" Type="http://schemas.openxmlformats.org/officeDocument/2006/relationships/image" Target="../media/image16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2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1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" Type="http://schemas.openxmlformats.org/officeDocument/2006/relationships/image" Target="../media/image14.png"/><Relationship Id="rId16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8.png"/><Relationship Id="rId15" Type="http://schemas.openxmlformats.org/officeDocument/2006/relationships/image" Target="../media/image142.png"/><Relationship Id="rId14" Type="http://schemas.openxmlformats.org/officeDocument/2006/relationships/image" Target="../media/image14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0.png"/><Relationship Id="rId2" Type="http://schemas.openxmlformats.org/officeDocument/2006/relationships/image" Target="../media/image17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40.png"/><Relationship Id="rId4" Type="http://schemas.openxmlformats.org/officeDocument/2006/relationships/image" Target="../media/image17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1.png"/><Relationship Id="rId2" Type="http://schemas.openxmlformats.org/officeDocument/2006/relationships/image" Target="../media/image171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0.png"/><Relationship Id="rId2" Type="http://schemas.openxmlformats.org/officeDocument/2006/relationships/image" Target="../media/image17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image" Target="../media/image184.png"/><Relationship Id="rId18" Type="http://schemas.openxmlformats.org/officeDocument/2006/relationships/image" Target="../media/image188.png"/><Relationship Id="rId3" Type="http://schemas.openxmlformats.org/officeDocument/2006/relationships/image" Target="../media/image5.png"/><Relationship Id="rId7" Type="http://schemas.openxmlformats.org/officeDocument/2006/relationships/image" Target="../media/image174.png"/><Relationship Id="rId12" Type="http://schemas.openxmlformats.org/officeDocument/2006/relationships/image" Target="../media/image183.png"/><Relationship Id="rId17" Type="http://schemas.openxmlformats.org/officeDocument/2006/relationships/image" Target="../media/image171.png"/><Relationship Id="rId16" Type="http://schemas.openxmlformats.org/officeDocument/2006/relationships/image" Target="../media/image1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0.png"/><Relationship Id="rId11" Type="http://schemas.openxmlformats.org/officeDocument/2006/relationships/image" Target="../media/image182.png"/><Relationship Id="rId5" Type="http://schemas.openxmlformats.org/officeDocument/2006/relationships/image" Target="../media/image7.png"/><Relationship Id="rId15" Type="http://schemas.openxmlformats.org/officeDocument/2006/relationships/image" Target="../media/image186.png"/><Relationship Id="rId10" Type="http://schemas.openxmlformats.org/officeDocument/2006/relationships/image" Target="../media/image181.png"/><Relationship Id="rId4" Type="http://schemas.openxmlformats.org/officeDocument/2006/relationships/image" Target="../media/image6.png"/><Relationship Id="rId9" Type="http://schemas.openxmlformats.org/officeDocument/2006/relationships/image" Target="../media/image180.png"/><Relationship Id="rId14" Type="http://schemas.openxmlformats.org/officeDocument/2006/relationships/image" Target="../media/image18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9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11" Type="http://schemas.openxmlformats.org/officeDocument/2006/relationships/image" Target="../media/image13.png"/><Relationship Id="rId5" Type="http://schemas.openxmlformats.org/officeDocument/2006/relationships/image" Target="../media/image710.png"/><Relationship Id="rId10" Type="http://schemas.openxmlformats.org/officeDocument/2006/relationships/image" Target="../media/image12.png"/><Relationship Id="rId4" Type="http://schemas.openxmlformats.org/officeDocument/2006/relationships/image" Target="../media/image610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1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" Type="http://schemas.openxmlformats.org/officeDocument/2006/relationships/image" Target="../media/image14.png"/><Relationship Id="rId16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8.png"/><Relationship Id="rId15" Type="http://schemas.openxmlformats.org/officeDocument/2006/relationships/image" Target="../media/image142.png"/><Relationship Id="rId14" Type="http://schemas.openxmlformats.org/officeDocument/2006/relationships/image" Target="../media/image1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695632" y="2204864"/>
            <a:ext cx="9001000" cy="2304256"/>
          </a:xfrm>
        </p:spPr>
        <p:txBody>
          <a:bodyPr>
            <a:normAutofit/>
          </a:bodyPr>
          <a:lstStyle/>
          <a:p>
            <a:pPr algn="r"/>
            <a:r>
              <a:rPr lang="en-US" altLang="zh-TW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Error-correcting Pooling Designs</a:t>
            </a:r>
            <a:br>
              <a:rPr lang="en-US" altLang="zh-TW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TW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Group </a:t>
            </a:r>
            <a:r>
              <a:rPr lang="en-US" altLang="zh-TW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esting for Consecutive Positives</a:t>
            </a:r>
            <a:endParaRPr lang="zh-TW" alt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756492" y="4725144"/>
            <a:ext cx="3309803" cy="1260629"/>
          </a:xfrm>
        </p:spPr>
        <p:txBody>
          <a:bodyPr>
            <a:normAutofit/>
          </a:bodyPr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Advisor</a:t>
            </a:r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Huilan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Chang</a:t>
            </a:r>
          </a:p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Yi-</a:t>
            </a:r>
            <a:r>
              <a:rPr lang="en-US" altLang="zh-TW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Tsz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Tsai</a:t>
            </a:r>
            <a:endParaRPr lang="zh-TW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2014/08/02</a:t>
            </a:r>
            <a:endParaRPr lang="zh-TW" altLang="en-US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4432901" y="5501466"/>
            <a:ext cx="3967225" cy="737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sz="1800" dirty="0">
                <a:solidFill>
                  <a:schemeClr val="tx2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Department of Applied Mathematics</a:t>
            </a:r>
          </a:p>
          <a:p>
            <a:pPr>
              <a:lnSpc>
                <a:spcPct val="90000"/>
              </a:lnSpc>
            </a:pPr>
            <a:r>
              <a:rPr lang="en-US" altLang="zh-TW" sz="1800" dirty="0">
                <a:solidFill>
                  <a:schemeClr val="tx2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National </a:t>
            </a:r>
            <a:r>
              <a:rPr lang="en-US" altLang="zh-TW" sz="1800" dirty="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Kaohsiung University</a:t>
            </a:r>
            <a:endParaRPr lang="en-US" altLang="zh-TW" sz="1800" dirty="0">
              <a:solidFill>
                <a:schemeClr val="tx2"/>
              </a:solidFill>
              <a:latin typeface="Times New Roman" panose="02020603050405020304" pitchFamily="18" charset="0"/>
              <a:ea typeface="新細明體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4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8645" y="2132856"/>
            <a:ext cx="6637468" cy="1362075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Error-correcting pooling designs</a:t>
            </a:r>
            <a:endParaRPr lang="zh-TW" alt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版面配置區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15616" y="3852803"/>
                <a:ext cx="7141523" cy="2888565"/>
              </a:xfrm>
            </p:spPr>
            <p:txBody>
              <a:bodyPr>
                <a:normAutofit/>
              </a:bodyPr>
              <a:lstStyle/>
              <a:p>
                <a:pPr marL="363538" lvl="0" indent="-239713">
                  <a:buClr>
                    <a:srgbClr val="31B6FD"/>
                  </a:buClr>
                  <a:buSzPct val="50000"/>
                  <a:buFont typeface="Wingdings" panose="05000000000000000000" pitchFamily="2" charset="2"/>
                  <a:buChar char="l"/>
                </a:pPr>
                <a:r>
                  <a:rPr lang="en-US" altLang="zh-TW" sz="24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Constructed from </a:t>
                </a:r>
                <a:r>
                  <a:rPr lang="en-US" altLang="zh-TW" sz="2400" b="1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vectors</a:t>
                </a:r>
              </a:p>
              <a:p>
                <a:pPr marL="625475" indent="-241300">
                  <a:buClr>
                    <a:srgbClr val="31B6FD"/>
                  </a:buClr>
                  <a:buSzPct val="50000"/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zh-TW" sz="220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𝑞</m:t>
                    </m:r>
                  </m:oMath>
                </a14:m>
                <a:r>
                  <a:rPr lang="en-US" altLang="zh-TW" sz="2200" dirty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zh-TW" sz="2200" dirty="0" err="1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ary</a:t>
                </a:r>
                <a:r>
                  <a:rPr lang="en-US" altLang="zh-TW" sz="2200" dirty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 vector is a vector whose entries are from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200" i="1">
                            <a:solidFill>
                              <a:srgbClr val="073E87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200">
                            <a:solidFill>
                              <a:srgbClr val="073E87"/>
                            </a:solidFill>
                            <a:latin typeface="Cambria Math"/>
                            <a:cs typeface="Times New Roman" pitchFamily="18" charset="0"/>
                          </a:rPr>
                          <m:t>0,1,2,…,</m:t>
                        </m:r>
                        <m:r>
                          <a:rPr lang="en-US" altLang="zh-TW" sz="2200">
                            <a:solidFill>
                              <a:srgbClr val="073E87"/>
                            </a:solidFill>
                            <a:latin typeface="Cambria Math"/>
                            <a:cs typeface="Times New Roman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altLang="zh-TW" sz="2200" dirty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altLang="zh-TW" sz="2200" dirty="0" smtClean="0">
                  <a:solidFill>
                    <a:srgbClr val="073E87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625475" indent="-241300">
                  <a:buClr>
                    <a:srgbClr val="31B6FD"/>
                  </a:buClr>
                  <a:buSzPct val="50000"/>
                  <a:buFont typeface="Wingdings" panose="05000000000000000000" pitchFamily="2" charset="2"/>
                  <a:buChar char="Ø"/>
                </a:pPr>
                <a:r>
                  <a:rPr lang="en-US" altLang="zh-TW" sz="22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altLang="zh-TW" sz="2200" b="1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weight</a:t>
                </a:r>
                <a:r>
                  <a:rPr lang="en-US" altLang="zh-TW" sz="22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 of a vector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≔#</m:t>
                    </m:r>
                  </m:oMath>
                </a14:m>
                <a:r>
                  <a:rPr lang="en-US" altLang="zh-TW" sz="22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 of  its nonzero entries.</a:t>
                </a:r>
              </a:p>
              <a:p>
                <a:pPr marL="625475" indent="-241300">
                  <a:buClr>
                    <a:srgbClr val="31B6FD"/>
                  </a:buClr>
                  <a:buSzPct val="5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]</m:t>
                            </m:r>
                          </m:num>
                          <m:den>
                            <m:r>
                              <a:rPr lang="en-US" altLang="zh-TW" sz="2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altLang="zh-TW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altLang="zh-TW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altLang="zh-TW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]</m:t>
                        </m:r>
                      </m:e>
                      <m:sup>
                        <m:r>
                          <a:rPr lang="en-US" altLang="zh-TW" sz="2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altLang="zh-TW" sz="2200" b="0" i="1" smtClean="0">
                        <a:solidFill>
                          <a:schemeClr val="tx2"/>
                        </a:solidFill>
                        <a:latin typeface="Cambria Math"/>
                      </a:rPr>
                      <m:t>≔</m:t>
                    </m:r>
                  </m:oMath>
                </a14:m>
                <a:r>
                  <a:rPr lang="en-US" altLang="zh-TW" sz="22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 all </a:t>
                </a:r>
                <a14:m>
                  <m:oMath xmlns:m="http://schemas.openxmlformats.org/officeDocument/2006/math">
                    <m:r>
                      <a:rPr lang="en-US" altLang="zh-TW" sz="2200" b="0" i="1" dirty="0" smtClean="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𝑞</m:t>
                    </m:r>
                  </m:oMath>
                </a14:m>
                <a:r>
                  <a:rPr lang="en-US" altLang="zh-TW" sz="22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zh-TW" sz="2200" dirty="0" err="1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ary</a:t>
                </a:r>
                <a:r>
                  <a:rPr lang="en-US" altLang="zh-TW" sz="22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 vectors of length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altLang="zh-TW" sz="22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 and weight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𝑘</m:t>
                    </m:r>
                  </m:oMath>
                </a14:m>
                <a:r>
                  <a:rPr lang="en-US" altLang="zh-TW" sz="22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altLang="zh-TW" sz="2200" dirty="0">
                  <a:solidFill>
                    <a:srgbClr val="073E87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63538" lvl="0" indent="-239713">
                  <a:buClr>
                    <a:srgbClr val="31B6FD"/>
                  </a:buClr>
                  <a:buSzPct val="50000"/>
                  <a:buFont typeface="Wingdings" panose="05000000000000000000" pitchFamily="2" charset="2"/>
                  <a:buChar char="l"/>
                </a:pPr>
                <a:endParaRPr lang="en-US" altLang="zh-TW" sz="2400" b="1" dirty="0">
                  <a:solidFill>
                    <a:srgbClr val="073E87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文字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15616" y="3852803"/>
                <a:ext cx="7141523" cy="2888565"/>
              </a:xfrm>
              <a:blipFill rotWithShape="1">
                <a:blip r:embed="rId2"/>
                <a:stretch>
                  <a:fillRect t="-16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C:\Program Files\Microsoft Office\MEDIA\OFFICE14\Lines\BD21325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80" y="3564919"/>
            <a:ext cx="6548438" cy="17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97388" y="39539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Construction - sequences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甜甜圈 10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68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1043608" y="764704"/>
            <a:ext cx="6768752" cy="2592288"/>
            <a:chOff x="1043608" y="980728"/>
            <a:chExt cx="6768752" cy="2160240"/>
          </a:xfrm>
        </p:grpSpPr>
        <p:sp>
          <p:nvSpPr>
            <p:cNvPr id="4" name="圓角化同側角落矩形 3"/>
            <p:cNvSpPr/>
            <p:nvPr/>
          </p:nvSpPr>
          <p:spPr>
            <a:xfrm>
              <a:off x="1043608" y="980728"/>
              <a:ext cx="6768752" cy="432048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Definition </a:t>
              </a:r>
              <a:r>
                <a:rPr lang="en-US" altLang="zh-TW" sz="22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TW" sz="2200" dirty="0" err="1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D’ychakov</a:t>
              </a:r>
              <a:r>
                <a:rPr lang="en-US" altLang="zh-TW" sz="22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et al., 05’)</a:t>
              </a:r>
              <a:endParaRPr lang="zh-TW" alt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1043608" y="1412776"/>
                  <a:ext cx="6768752" cy="172819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1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</m:oMath>
                  </a14:m>
                  <a:r>
                    <a:rPr lang="zh-TW" altLang="en-US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≥1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US" altLang="zh-TW" sz="2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𝒒</m:t>
                          </m:r>
                        </m:sub>
                      </m:sSub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𝒅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zh-TW" altLang="en-US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：</a:t>
                  </a: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binary matrix </a:t>
                  </a:r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anose="02020603050405020304" pitchFamily="18" charset="0"/>
                    </a:rPr>
                    <a:t>by rows indexed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zh-TW" sz="22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]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</m:sSup>
                    </m:oMath>
                  </a14:m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anose="02020603050405020304" pitchFamily="18" charset="0"/>
                    </a:rPr>
                    <a:t> and columns indexed by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zh-TW" sz="22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]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p>
                    </m:oMath>
                  </a14:m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For </a:t>
                  </a:r>
                  <a14:m>
                    <m:oMath xmlns:m="http://schemas.openxmlformats.org/officeDocument/2006/math">
                      <m:r>
                        <a:rPr lang="zh-TW" altLang="en-US" sz="2200" i="1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𝛼</m:t>
                      </m:r>
                      <m:r>
                        <a:rPr lang="zh-TW" altLang="en-US" sz="2200" i="1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∈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[</m:t>
                              </m:r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[</m:t>
                          </m:r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𝑞</m:t>
                          </m:r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</m:sup>
                      </m:sSup>
                    </m:oMath>
                  </a14:m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zh-TW" altLang="en-US" sz="2200" i="1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𝛽</m:t>
                      </m:r>
                      <m:r>
                        <a:rPr lang="zh-TW" altLang="en-US" sz="2200" i="1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∈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[</m:t>
                              </m:r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[</m:t>
                          </m:r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𝑞</m:t>
                          </m:r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sup>
                      </m:sSup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zh-TW" altLang="en-US" sz="220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zh-TW" altLang="en-US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zh-TW" altLang="en-US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=1</m:t>
                      </m:r>
                    </m:oMath>
                  </a14:m>
                  <a:r>
                    <a:rPr lang="zh-TW" altLang="en-US" sz="2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iff </a:t>
                  </a:r>
                  <a14:m>
                    <m:oMath xmlns:m="http://schemas.openxmlformats.org/officeDocument/2006/math">
                      <m:r>
                        <a:rPr lang="zh-TW" altLang="en-US" sz="220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zh-TW" altLang="en-US" sz="220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≺</m:t>
                      </m:r>
                      <m:r>
                        <a:rPr lang="zh-TW" altLang="en-US" sz="220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𝛽</m:t>
                      </m:r>
                    </m:oMath>
                  </a14:m>
                  <a:r>
                    <a:rPr lang="en-US" altLang="zh-TW" sz="2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zh-TW" alt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412776"/>
                  <a:ext cx="6768752" cy="172819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987" t="-1453" b="-319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內容版面配置區 2"/>
              <p:cNvSpPr txBox="1">
                <a:spLocks/>
              </p:cNvSpPr>
              <p:nvPr/>
            </p:nvSpPr>
            <p:spPr>
              <a:xfrm>
                <a:off x="1043492" y="3422178"/>
                <a:ext cx="7560956" cy="268952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5125" indent="-357188"/>
                <a14:m>
                  <m:oMath xmlns:m="http://schemas.openxmlformats.org/officeDocument/2006/math">
                    <m:r>
                      <a:rPr lang="zh-TW" altLang="en-US" sz="2200" i="1" smtClean="0">
                        <a:latin typeface="Cambria Math"/>
                        <a:cs typeface="Times New Roman" pitchFamily="18" charset="0"/>
                      </a:rPr>
                      <m:t>𝛽</m:t>
                    </m:r>
                    <m:r>
                      <a:rPr lang="en-US" altLang="zh-TW" sz="2200" i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TW" sz="2200" i="1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altLang="zh-TW" sz="22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TW" altLang="en-US" sz="2200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zh-TW" sz="2200" dirty="0" err="1">
                    <a:latin typeface="Times New Roman" pitchFamily="18" charset="0"/>
                    <a:cs typeface="Times New Roman" pitchFamily="18" charset="0"/>
                  </a:rPr>
                  <a:t>th</a:t>
                </a:r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 entry of </a:t>
                </a:r>
                <a14:m>
                  <m:oMath xmlns:m="http://schemas.openxmlformats.org/officeDocument/2006/math">
                    <m:r>
                      <a:rPr lang="zh-TW" altLang="en-US" sz="2200" i="1">
                        <a:latin typeface="Cambria Math"/>
                        <a:cs typeface="Times New Roman" pitchFamily="18" charset="0"/>
                      </a:rPr>
                      <m:t>𝛽</m:t>
                    </m:r>
                  </m:oMath>
                </a14:m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365125" indent="-3571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α</m:t>
                    </m:r>
                    <m:r>
                      <a:rPr lang="el-GR" altLang="zh-TW" sz="2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≺</m:t>
                    </m:r>
                    <m:r>
                      <a:rPr lang="zh-TW" altLang="en-US" sz="2200" i="1">
                        <a:latin typeface="Cambria Math"/>
                        <a:cs typeface="Times New Roman" pitchFamily="18" charset="0"/>
                      </a:rPr>
                      <m:t>𝛽</m:t>
                    </m:r>
                  </m:oMath>
                </a14:m>
                <a:r>
                  <a:rPr lang="zh-TW" altLang="en-US" sz="2200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if for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altLang="zh-TW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en-US" altLang="zh-TW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𝑖</m:t>
                    </m:r>
                    <m:r>
                      <a:rPr lang="en-US" altLang="zh-TW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en-US" altLang="zh-TW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zh-TW" altLang="en-US" sz="2200" i="1">
                        <a:latin typeface="Cambria Math"/>
                        <a:cs typeface="Times New Roman" pitchFamily="18" charset="0"/>
                      </a:rPr>
                      <m:t>𝛼</m:t>
                    </m:r>
                    <m:d>
                      <m:dPr>
                        <m:ctrlPr>
                          <a:rPr lang="en-US" altLang="zh-TW" sz="22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2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e>
                    </m:d>
                    <m:r>
                      <a:rPr lang="en-US" altLang="zh-TW" sz="22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zh-TW" altLang="en-US" sz="2200" i="1">
                        <a:latin typeface="Cambria Math"/>
                        <a:cs typeface="Times New Roman" pitchFamily="18" charset="0"/>
                      </a:rPr>
                      <m:t>𝛽</m:t>
                    </m:r>
                    <m:r>
                      <a:rPr lang="en-US" altLang="zh-TW" sz="2200" i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TW" sz="2200" i="1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altLang="zh-TW" sz="22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 whenever </a:t>
                </a:r>
                <a14:m>
                  <m:oMath xmlns:m="http://schemas.openxmlformats.org/officeDocument/2006/math">
                    <m:r>
                      <a:rPr lang="zh-TW" altLang="en-US" sz="2200" i="1">
                        <a:latin typeface="Cambria Math"/>
                        <a:cs typeface="Times New Roman" pitchFamily="18" charset="0"/>
                      </a:rPr>
                      <m:t>𝛼</m:t>
                    </m:r>
                    <m:d>
                      <m:dPr>
                        <m:ctrlPr>
                          <a:rPr lang="en-US" altLang="zh-TW" sz="22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2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e>
                    </m:d>
                    <m:r>
                      <a:rPr lang="en-US" altLang="zh-TW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≠0</m:t>
                    </m:r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365125" indent="-357188"/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Example</a:t>
                </a:r>
                <a:r>
                  <a:rPr lang="zh-TW" altLang="en-US" sz="2200" dirty="0" smtClean="0">
                    <a:latin typeface="Times New Roman" pitchFamily="18" charset="0"/>
                    <a:cs typeface="Times New Roman" pitchFamily="18" charset="0"/>
                  </a:rPr>
                  <a:t>：</a:t>
                </a: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zh-TW" altLang="en-US" sz="2200" b="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200" b="0" i="1"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3</m:t>
                    </m:r>
                    <m:r>
                      <a:rPr lang="en-US" altLang="zh-TW" sz="2200" b="0" i="1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4</m:t>
                    </m:r>
                    <m:r>
                      <a:rPr lang="en-US" altLang="zh-TW" sz="2200" b="0" i="1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6</m:t>
                    </m:r>
                    <m:r>
                      <a:rPr lang="en-US" altLang="zh-TW" sz="2200" b="0" i="1"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TW" sz="2200" i="1" dirty="0" smtClean="0">
                    <a:latin typeface="Cambria Math"/>
                    <a:ea typeface="Cambria Math"/>
                    <a:cs typeface="Times New Roman" pitchFamily="18" charset="0"/>
                  </a:rPr>
                  <a:t> 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,</a:t>
                </a:r>
                <a:endParaRPr lang="en-US" altLang="zh-TW" sz="2200" i="1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7937" indent="0">
                  <a:buNone/>
                </a:pPr>
                <a:endParaRPr lang="en-US" altLang="zh-TW" sz="22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92" y="3422178"/>
                <a:ext cx="7560956" cy="2689524"/>
              </a:xfrm>
              <a:prstGeom prst="rect">
                <a:avLst/>
              </a:prstGeom>
              <a:blipFill rotWithShape="1">
                <a:blip r:embed="rId3"/>
                <a:stretch>
                  <a:fillRect l="-161" t="-13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Construction - sequences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218782" y="4205033"/>
                <a:ext cx="353776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,0,0,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,0)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≺(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,2,0,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,0)</m:t>
                      </m:r>
                    </m:oMath>
                  </m:oMathPara>
                </a14:m>
                <a:endParaRPr lang="zh-TW" altLang="en-US" sz="2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782" y="4205033"/>
                <a:ext cx="3537763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群組 11"/>
          <p:cNvGrpSpPr/>
          <p:nvPr/>
        </p:nvGrpSpPr>
        <p:grpSpPr>
          <a:xfrm>
            <a:off x="712489" y="4652441"/>
            <a:ext cx="4219551" cy="1728887"/>
            <a:chOff x="712489" y="4652441"/>
            <a:chExt cx="4219551" cy="1728887"/>
          </a:xfrm>
        </p:grpSpPr>
        <p:sp>
          <p:nvSpPr>
            <p:cNvPr id="3" name="左右括弧 2"/>
            <p:cNvSpPr/>
            <p:nvPr/>
          </p:nvSpPr>
          <p:spPr>
            <a:xfrm>
              <a:off x="2440681" y="5270137"/>
              <a:ext cx="2491359" cy="1108923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2624283" y="4652441"/>
                  <a:ext cx="145103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,2,0,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,0)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4283" y="4652441"/>
                  <a:ext cx="145103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矩形 5"/>
            <p:cNvSpPr/>
            <p:nvPr/>
          </p:nvSpPr>
          <p:spPr>
            <a:xfrm>
              <a:off x="3231822" y="5294160"/>
              <a:ext cx="237588" cy="10871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7" name="直線單箭頭接點 16"/>
            <p:cNvCxnSpPr/>
            <p:nvPr/>
          </p:nvCxnSpPr>
          <p:spPr>
            <a:xfrm flipV="1">
              <a:off x="3342413" y="4974805"/>
              <a:ext cx="0" cy="286060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/>
                <p:cNvSpPr/>
                <p:nvPr/>
              </p:nvSpPr>
              <p:spPr>
                <a:xfrm>
                  <a:off x="712489" y="5507940"/>
                  <a:ext cx="145103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</a:rPr>
                          <m:t>,0,0,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</a:rPr>
                          <m:t>,0)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489" y="5507940"/>
                  <a:ext cx="145103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矩形 8"/>
            <p:cNvSpPr/>
            <p:nvPr/>
          </p:nvSpPr>
          <p:spPr>
            <a:xfrm>
              <a:off x="2584697" y="5583945"/>
              <a:ext cx="2264872" cy="26179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8" name="直線單箭頭接點 17"/>
            <p:cNvCxnSpPr/>
            <p:nvPr/>
          </p:nvCxnSpPr>
          <p:spPr>
            <a:xfrm rot="16200000" flipV="1">
              <a:off x="2224069" y="5549576"/>
              <a:ext cx="0" cy="286060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甜甜圈 18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113540" y="5516884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i="1" dirty="0">
                  <a:solidFill>
                    <a:schemeClr val="tx1"/>
                  </a:solidFill>
                  <a:latin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540" y="5516884"/>
                <a:ext cx="50405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45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043608" y="2412285"/>
            <a:ext cx="6768752" cy="1555373"/>
            <a:chOff x="1043608" y="980728"/>
            <a:chExt cx="6768752" cy="1296144"/>
          </a:xfrm>
        </p:grpSpPr>
        <p:sp>
          <p:nvSpPr>
            <p:cNvPr id="4" name="圓角化同側角落矩形 3"/>
            <p:cNvSpPr/>
            <p:nvPr/>
          </p:nvSpPr>
          <p:spPr>
            <a:xfrm>
              <a:off x="1043608" y="980728"/>
              <a:ext cx="6768752" cy="432048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Theorem </a:t>
              </a:r>
              <a:r>
                <a:rPr lang="en-US" altLang="zh-TW" sz="22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TW" sz="2200" dirty="0" err="1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D’ychakov</a:t>
              </a:r>
              <a:r>
                <a:rPr lang="en-US" altLang="zh-TW" sz="22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et al., 05’)</a:t>
              </a:r>
              <a:endParaRPr lang="zh-TW" alt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1043608" y="1412776"/>
                  <a:ext cx="6768752" cy="86409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altLang="zh-TW" sz="24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1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</m:oMath>
                  </a14:m>
                  <a:r>
                    <a:rPr lang="zh-TW" altLang="en-US" sz="24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4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≥1</m:t>
                      </m:r>
                    </m:oMath>
                  </a14:m>
                  <a:r>
                    <a:rPr lang="en-US" altLang="zh-TW" sz="24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zh-TW" altLang="en-US" sz="24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4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is fully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a14:m>
                  <a:r>
                    <a:rPr lang="en-US" altLang="zh-TW" sz="24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r>
                    <a:rPr lang="en-US" altLang="zh-TW" sz="2400" dirty="0" err="1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disjunct</a:t>
                  </a:r>
                  <a:r>
                    <a:rPr lang="en-US" altLang="zh-TW" sz="24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where </a:t>
                  </a:r>
                  <a14:m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−1</m:t>
                      </m:r>
                    </m:oMath>
                  </a14:m>
                  <a:r>
                    <a:rPr lang="en-US" altLang="zh-TW" sz="24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zh-TW" alt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412776"/>
                  <a:ext cx="6768752" cy="86409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257" t="-404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文字方塊 5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Construction - sequences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2"/>
              <p:cNvSpPr txBox="1">
                <a:spLocks/>
              </p:cNvSpPr>
              <p:nvPr/>
            </p:nvSpPr>
            <p:spPr>
              <a:xfrm>
                <a:off x="1043492" y="4267868"/>
                <a:ext cx="6768868" cy="189743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937" indent="0" algn="ctr">
                  <a:buNone/>
                </a:pPr>
                <a:r>
                  <a:rPr lang="en-US" altLang="zh-TW" sz="22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How about </a:t>
                </a:r>
                <a:r>
                  <a:rPr lang="en-US" altLang="zh-TW" sz="2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zh-TW" altLang="en-US" sz="220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𝛼</m:t>
                    </m:r>
                    <m:d>
                      <m:dPr>
                        <m:ctrlPr>
                          <a:rPr lang="en-US" altLang="zh-TW" sz="22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2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e>
                    </m:d>
                    <m:r>
                      <a:rPr lang="en-US" altLang="zh-TW" sz="22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zh-TW" altLang="en-US" sz="22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𝛽</m:t>
                    </m:r>
                    <m:r>
                      <a:rPr lang="en-US" altLang="zh-TW" sz="22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TW" sz="22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altLang="zh-TW" sz="22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TW" sz="2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for some </a:t>
                </a:r>
                <a14:m>
                  <m:oMath xmlns:m="http://schemas.openxmlformats.org/officeDocument/2006/math">
                    <m:r>
                      <a:rPr lang="zh-TW" altLang="en-US" sz="22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𝛼</m:t>
                    </m:r>
                    <m:d>
                      <m:dPr>
                        <m:ctrlPr>
                          <a:rPr lang="en-US" altLang="zh-TW" sz="22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2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e>
                    </m:d>
                    <m:r>
                      <a:rPr lang="en-US" altLang="zh-TW" sz="22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≠0</m:t>
                    </m:r>
                  </m:oMath>
                </a14:m>
                <a:r>
                  <a:rPr lang="en-US" altLang="zh-TW" sz="2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”</a:t>
                </a:r>
                <a:r>
                  <a:rPr lang="zh-TW" altLang="en-US" sz="2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？</a:t>
                </a:r>
                <a:endParaRPr lang="en-US" altLang="zh-TW" sz="2200" dirty="0" smtClean="0">
                  <a:solidFill>
                    <a:schemeClr val="tx2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92" y="4267868"/>
                <a:ext cx="6768868" cy="1897436"/>
              </a:xfrm>
              <a:prstGeom prst="rect">
                <a:avLst/>
              </a:prstGeom>
              <a:blipFill rotWithShape="1">
                <a:blip r:embed="rId4"/>
                <a:stretch>
                  <a:fillRect t="-19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甜甜圈 11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11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7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1043608" y="1387548"/>
            <a:ext cx="6768752" cy="2592288"/>
            <a:chOff x="1043608" y="980728"/>
            <a:chExt cx="6768752" cy="2160240"/>
          </a:xfrm>
        </p:grpSpPr>
        <p:sp>
          <p:nvSpPr>
            <p:cNvPr id="4" name="圓角化同側角落矩形 3"/>
            <p:cNvSpPr/>
            <p:nvPr/>
          </p:nvSpPr>
          <p:spPr>
            <a:xfrm>
              <a:off x="1043608" y="980728"/>
              <a:ext cx="6768752" cy="432048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Definition </a:t>
              </a:r>
              <a:r>
                <a:rPr lang="en-US" altLang="zh-TW" sz="2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TW" alt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1043608" y="1412776"/>
                  <a:ext cx="6768752" cy="172819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1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</m:oMath>
                  </a14:m>
                  <a:r>
                    <a:rPr lang="zh-TW" altLang="en-US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≥1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US" altLang="zh-TW" sz="2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𝒒</m:t>
                          </m:r>
                        </m:sub>
                      </m:sSub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𝒓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𝒅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zh-TW" altLang="en-US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：</a:t>
                  </a: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binary matrix </a:t>
                  </a:r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anose="02020603050405020304" pitchFamily="18" charset="0"/>
                    </a:rPr>
                    <a:t>by rows indexed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zh-TW" sz="22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]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</m:sSup>
                    </m:oMath>
                  </a14:m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anose="02020603050405020304" pitchFamily="18" charset="0"/>
                    </a:rPr>
                    <a:t> and columns indexed by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zh-TW" sz="22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]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p>
                    </m:oMath>
                  </a14:m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For </a:t>
                  </a:r>
                  <a14:m>
                    <m:oMath xmlns:m="http://schemas.openxmlformats.org/officeDocument/2006/math">
                      <m:r>
                        <a:rPr lang="zh-TW" altLang="en-US" sz="2200" i="1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𝛼</m:t>
                      </m:r>
                      <m:r>
                        <a:rPr lang="zh-TW" altLang="en-US" sz="2200" i="1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∈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[</m:t>
                              </m:r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[</m:t>
                          </m:r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𝑞</m:t>
                          </m:r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</m:sup>
                      </m:sSup>
                    </m:oMath>
                  </a14:m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zh-TW" altLang="en-US" sz="2200" i="1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𝛽</m:t>
                      </m:r>
                      <m:r>
                        <a:rPr lang="zh-TW" altLang="en-US" sz="2200" i="1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∈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[</m:t>
                              </m:r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[</m:t>
                          </m:r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𝑞</m:t>
                          </m:r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sup>
                      </m:sSup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zh-TW" altLang="en-US" sz="220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zh-TW" altLang="en-US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zh-TW" altLang="en-US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=1</m:t>
                      </m:r>
                    </m:oMath>
                  </a14:m>
                  <a:r>
                    <a:rPr lang="zh-TW" altLang="en-US" sz="2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iff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zh-TW" altLang="en-US" sz="22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∩</m:t>
                          </m:r>
                          <m:r>
                            <a:rPr lang="zh-TW" altLang="en-US" sz="22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𝑟</m:t>
                      </m:r>
                    </m:oMath>
                  </a14:m>
                  <a:r>
                    <a:rPr lang="en-US" altLang="zh-TW" sz="2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zh-TW" altLang="en-US" sz="22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412776"/>
                  <a:ext cx="6768752" cy="172819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987" t="-1458" b="-349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2"/>
              <p:cNvSpPr txBox="1">
                <a:spLocks/>
              </p:cNvSpPr>
              <p:nvPr/>
            </p:nvSpPr>
            <p:spPr>
              <a:xfrm>
                <a:off x="1043492" y="4123851"/>
                <a:ext cx="7560956" cy="168141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5125" indent="-357188">
                  <a:lnSpc>
                    <a:spcPts val="3200"/>
                  </a:lnSpc>
                </a:pPr>
                <a14:m>
                  <m:oMath xmlns:m="http://schemas.openxmlformats.org/officeDocument/2006/math">
                    <m:r>
                      <a:rPr lang="el-GR" altLang="zh-TW" sz="2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lang="el-GR" altLang="zh-TW" sz="2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∩</m:t>
                    </m:r>
                    <m:r>
                      <a:rPr lang="zh-TW" altLang="en-US" sz="2200" b="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𝛽</m:t>
                    </m:r>
                    <m:r>
                      <a:rPr lang="en-US" altLang="zh-TW" sz="22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≔</m:t>
                    </m:r>
                    <m:r>
                      <a:rPr lang="zh-TW" altLang="en-US" sz="2200" b="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𝛾</m:t>
                    </m:r>
                    <m:r>
                      <m:rPr>
                        <m:nor/>
                      </m:rPr>
                      <a:rPr lang="en-US" altLang="zh-TW" sz="2200" b="0" i="0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altLang="zh-TW" sz="2200">
                        <a:latin typeface="Cambria Math"/>
                        <a:cs typeface="Times New Roman" pitchFamily="18" charset="0"/>
                      </a:rPr>
                      <m:t>where</m:t>
                    </m:r>
                    <m:r>
                      <m:rPr>
                        <m:nor/>
                      </m:rPr>
                      <a:rPr lang="en-US" altLang="zh-TW" sz="220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zh-TW" altLang="en-US" sz="2200" i="1">
                        <a:latin typeface="Cambria Math"/>
                        <a:cs typeface="Times New Roman" pitchFamily="18" charset="0"/>
                      </a:rPr>
                      <m:t>𝛾</m:t>
                    </m:r>
                    <m:r>
                      <m:rPr>
                        <m:nor/>
                      </m:rPr>
                      <a:rPr lang="en-US" altLang="zh-TW" sz="220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200">
                        <a:latin typeface="Cambria Math"/>
                        <a:cs typeface="Times New Roman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altLang="zh-TW" sz="220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20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zh-TW" sz="220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22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𝑞</m:t>
                    </m:r>
                    <m:r>
                      <m:rPr>
                        <m:nor/>
                      </m:rPr>
                      <a:rPr lang="en-US" altLang="zh-TW" sz="220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zh-TW" sz="220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ary</m:t>
                    </m:r>
                    <m:r>
                      <a:rPr lang="en-US" altLang="zh-TW" sz="22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20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vector</m:t>
                    </m:r>
                    <m:r>
                      <m:rPr>
                        <m:nor/>
                      </m:rPr>
                      <a:rPr lang="en-US" altLang="zh-TW" sz="220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20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altLang="zh-TW" sz="220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20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lenth</m:t>
                    </m:r>
                    <m:r>
                      <a:rPr lang="en-US" altLang="zh-TW" sz="22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22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US" altLang="zh-TW" sz="22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200">
                        <a:latin typeface="Cambria Math"/>
                        <a:cs typeface="Times New Roman" pitchFamily="18" charset="0"/>
                      </a:rPr>
                      <m:t>with</m:t>
                    </m:r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zh-TW" altLang="en-US" sz="220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𝛾</m:t>
                    </m:r>
                    <m:d>
                      <m:dPr>
                        <m:ctrlPr>
                          <a:rPr lang="en-US" altLang="zh-TW" sz="22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e>
                    </m:d>
                    <m:r>
                      <a:rPr lang="en-US" altLang="zh-TW" sz="22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zh-TW" altLang="en-US" sz="22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𝛼</m:t>
                    </m:r>
                    <m:r>
                      <a:rPr lang="en-US" altLang="zh-TW" sz="22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TW" sz="22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altLang="zh-TW" sz="22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TW" sz="2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zh-TW" altLang="en-US" sz="220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𝛼</m:t>
                    </m:r>
                    <m:d>
                      <m:dPr>
                        <m:ctrlPr>
                          <a:rPr lang="en-US" altLang="zh-TW" sz="22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e>
                    </m:d>
                    <m:r>
                      <a:rPr lang="en-US" altLang="zh-TW" sz="22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zh-TW" altLang="en-US" sz="22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𝛽</m:t>
                    </m:r>
                    <m:r>
                      <a:rPr lang="en-US" altLang="zh-TW" sz="22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TW" sz="22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altLang="zh-TW" sz="22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)≠0</m:t>
                    </m:r>
                  </m:oMath>
                </a14:m>
                <a:r>
                  <a:rPr lang="en-US" altLang="zh-TW" sz="2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zh-TW" altLang="en-US" sz="2200" i="1" smtClean="0">
                        <a:latin typeface="Cambria Math"/>
                        <a:cs typeface="Times New Roman" pitchFamily="18" charset="0"/>
                      </a:rPr>
                      <m:t>𝛾</m:t>
                    </m:r>
                    <m:d>
                      <m:dPr>
                        <m:ctrlP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 for otherwise.</a:t>
                </a:r>
                <a:endParaRPr lang="en-US" altLang="zh-TW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125" indent="-357188"/>
                <a:r>
                  <a:rPr lang="en-US" altLang="zh-TW" sz="2200" dirty="0" smtClean="0">
                    <a:latin typeface="Cambria Math"/>
                    <a:cs typeface="Times New Roman" pitchFamily="18" charset="0"/>
                  </a:rPr>
                  <a:t>Example</a:t>
                </a:r>
                <a:r>
                  <a:rPr lang="zh-TW" altLang="en-US" sz="2200" dirty="0" smtClean="0">
                    <a:latin typeface="Cambria Math"/>
                    <a:cs typeface="Times New Roman" pitchFamily="18" charset="0"/>
                  </a:rPr>
                  <a:t>：</a:t>
                </a:r>
                <a:endParaRPr lang="en-US" altLang="zh-TW" sz="2200" dirty="0">
                  <a:latin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92" y="4123851"/>
                <a:ext cx="7560956" cy="1681413"/>
              </a:xfrm>
              <a:prstGeom prst="rect">
                <a:avLst/>
              </a:prstGeom>
              <a:blipFill rotWithShape="1">
                <a:blip r:embed="rId3"/>
                <a:stretch>
                  <a:fillRect l="-1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Construction - sequences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718259" y="5396250"/>
                <a:ext cx="4445256" cy="913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32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α</m:t>
                      </m:r>
                      <m:r>
                        <a:rPr lang="el-GR" altLang="zh-TW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zh-TW" altLang="el-GR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1,0,1,2,0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1,3,2,2,0</m:t>
                          </m:r>
                        </m:e>
                      </m:d>
                    </m:oMath>
                  </m:oMathPara>
                </a14:m>
                <a:endParaRPr lang="en-US" altLang="zh-TW" sz="2400" dirty="0" smtClean="0">
                  <a:solidFill>
                    <a:schemeClr val="tx2"/>
                  </a:solidFill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altLang="zh-TW" sz="2400" dirty="0" smtClean="0">
                    <a:solidFill>
                      <a:schemeClr val="tx2"/>
                    </a:solidFill>
                  </a:rPr>
                  <a:t> </a:t>
                </a:r>
                <a:endParaRPr lang="zh-TW" alt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9" y="5396250"/>
                <a:ext cx="4445256" cy="9130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甜甜圈 13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1043608" y="1387548"/>
            <a:ext cx="6768752" cy="2592288"/>
            <a:chOff x="1043608" y="980728"/>
            <a:chExt cx="6768752" cy="2160240"/>
          </a:xfrm>
        </p:grpSpPr>
        <p:sp>
          <p:nvSpPr>
            <p:cNvPr id="4" name="圓角化同側角落矩形 3"/>
            <p:cNvSpPr/>
            <p:nvPr/>
          </p:nvSpPr>
          <p:spPr>
            <a:xfrm>
              <a:off x="1043608" y="980728"/>
              <a:ext cx="6768752" cy="432048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Definition 1</a:t>
              </a:r>
              <a:endParaRPr lang="zh-TW" alt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1043608" y="1412776"/>
                  <a:ext cx="6768752" cy="172819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1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</m:oMath>
                  </a14:m>
                  <a:r>
                    <a:rPr lang="zh-TW" altLang="en-US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≥1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US" altLang="zh-TW" sz="2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𝒒</m:t>
                          </m:r>
                        </m:sub>
                      </m:sSub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𝒓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𝒅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zh-TW" altLang="en-US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：</a:t>
                  </a: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binary matrix </a:t>
                  </a:r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anose="02020603050405020304" pitchFamily="18" charset="0"/>
                    </a:rPr>
                    <a:t>by rows indexed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zh-TW" sz="22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]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</m:sSup>
                    </m:oMath>
                  </a14:m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anose="02020603050405020304" pitchFamily="18" charset="0"/>
                    </a:rPr>
                    <a:t> and columns indexed by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zh-TW" sz="22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]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p>
                    </m:oMath>
                  </a14:m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For </a:t>
                  </a:r>
                  <a14:m>
                    <m:oMath xmlns:m="http://schemas.openxmlformats.org/officeDocument/2006/math">
                      <m:r>
                        <a:rPr lang="zh-TW" altLang="en-US" sz="2200" i="1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𝛼</m:t>
                      </m:r>
                      <m:r>
                        <a:rPr lang="zh-TW" altLang="en-US" sz="2200" i="1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∈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[</m:t>
                              </m:r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[</m:t>
                          </m:r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𝑞</m:t>
                          </m:r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</m:sup>
                      </m:sSup>
                    </m:oMath>
                  </a14:m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zh-TW" altLang="en-US" sz="2200" i="1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𝛽</m:t>
                      </m:r>
                      <m:r>
                        <a:rPr lang="zh-TW" altLang="en-US" sz="2200" i="1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∈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[</m:t>
                              </m:r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[</m:t>
                          </m:r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𝑞</m:t>
                          </m:r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sup>
                      </m:sSup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zh-TW" altLang="en-US" sz="220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zh-TW" altLang="en-US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zh-TW" altLang="en-US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=1</m:t>
                      </m:r>
                    </m:oMath>
                  </a14:m>
                  <a:r>
                    <a:rPr lang="zh-TW" altLang="en-US" sz="2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iff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zh-TW" altLang="en-US" sz="22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∩</m:t>
                          </m:r>
                          <m:r>
                            <a:rPr lang="zh-TW" altLang="en-US" sz="22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𝑟</m:t>
                      </m:r>
                    </m:oMath>
                  </a14:m>
                  <a:r>
                    <a:rPr lang="en-US" altLang="zh-TW" sz="2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zh-TW" altLang="en-US" sz="22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412776"/>
                  <a:ext cx="6768752" cy="172819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987" t="-1458" b="-349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2"/>
              <p:cNvSpPr txBox="1">
                <a:spLocks/>
              </p:cNvSpPr>
              <p:nvPr/>
            </p:nvSpPr>
            <p:spPr>
              <a:xfrm>
                <a:off x="1043492" y="4123851"/>
                <a:ext cx="7560956" cy="168141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5125" indent="-357188">
                  <a:lnSpc>
                    <a:spcPts val="3200"/>
                  </a:lnSpc>
                </a:pPr>
                <a14:m>
                  <m:oMath xmlns:m="http://schemas.openxmlformats.org/officeDocument/2006/math">
                    <m:r>
                      <a:rPr lang="el-GR" altLang="zh-TW" sz="2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lang="el-GR" altLang="zh-TW" sz="2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∩</m:t>
                    </m:r>
                    <m:r>
                      <a:rPr lang="zh-TW" altLang="en-US" sz="2200" b="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𝛽</m:t>
                    </m:r>
                    <m:r>
                      <a:rPr lang="en-US" altLang="zh-TW" sz="22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≔</m:t>
                    </m:r>
                    <m:r>
                      <a:rPr lang="zh-TW" altLang="en-US" sz="2200" b="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𝛾</m:t>
                    </m:r>
                    <m:r>
                      <m:rPr>
                        <m:nor/>
                      </m:rPr>
                      <a:rPr lang="en-US" altLang="zh-TW" sz="2200" b="0" i="0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altLang="zh-TW" sz="2200">
                        <a:latin typeface="Cambria Math"/>
                        <a:cs typeface="Times New Roman" pitchFamily="18" charset="0"/>
                      </a:rPr>
                      <m:t>where</m:t>
                    </m:r>
                    <m:r>
                      <m:rPr>
                        <m:nor/>
                      </m:rPr>
                      <a:rPr lang="en-US" altLang="zh-TW" sz="220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zh-TW" altLang="en-US" sz="2200" i="1">
                        <a:latin typeface="Cambria Math"/>
                        <a:cs typeface="Times New Roman" pitchFamily="18" charset="0"/>
                      </a:rPr>
                      <m:t>𝛾</m:t>
                    </m:r>
                    <m:r>
                      <m:rPr>
                        <m:nor/>
                      </m:rPr>
                      <a:rPr lang="en-US" altLang="zh-TW" sz="220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200">
                        <a:latin typeface="Cambria Math"/>
                        <a:cs typeface="Times New Roman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altLang="zh-TW" sz="220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20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zh-TW" sz="220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22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𝑞</m:t>
                    </m:r>
                    <m:r>
                      <m:rPr>
                        <m:nor/>
                      </m:rPr>
                      <a:rPr lang="en-US" altLang="zh-TW" sz="220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zh-TW" sz="220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ary</m:t>
                    </m:r>
                    <m:r>
                      <a:rPr lang="en-US" altLang="zh-TW" sz="22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20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vector</m:t>
                    </m:r>
                    <m:r>
                      <m:rPr>
                        <m:nor/>
                      </m:rPr>
                      <a:rPr lang="en-US" altLang="zh-TW" sz="220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20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altLang="zh-TW" sz="220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20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lenth</m:t>
                    </m:r>
                    <m:r>
                      <a:rPr lang="en-US" altLang="zh-TW" sz="22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22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US" altLang="zh-TW" sz="22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200">
                        <a:latin typeface="Cambria Math"/>
                        <a:cs typeface="Times New Roman" pitchFamily="18" charset="0"/>
                      </a:rPr>
                      <m:t>with</m:t>
                    </m:r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zh-TW" altLang="en-US" sz="220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𝛾</m:t>
                    </m:r>
                    <m:d>
                      <m:dPr>
                        <m:ctrlPr>
                          <a:rPr lang="en-US" altLang="zh-TW" sz="22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e>
                    </m:d>
                    <m:r>
                      <a:rPr lang="en-US" altLang="zh-TW" sz="22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zh-TW" altLang="en-US" sz="22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𝛼</m:t>
                    </m:r>
                    <m:r>
                      <a:rPr lang="en-US" altLang="zh-TW" sz="22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TW" sz="22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altLang="zh-TW" sz="22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TW" sz="2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zh-TW" altLang="en-US" sz="220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𝛼</m:t>
                    </m:r>
                    <m:d>
                      <m:dPr>
                        <m:ctrlPr>
                          <a:rPr lang="en-US" altLang="zh-TW" sz="22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e>
                    </m:d>
                    <m:r>
                      <a:rPr lang="en-US" altLang="zh-TW" sz="22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zh-TW" altLang="en-US" sz="22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𝛽</m:t>
                    </m:r>
                    <m:r>
                      <a:rPr lang="en-US" altLang="zh-TW" sz="22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TW" sz="22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altLang="zh-TW" sz="22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)≠0</m:t>
                    </m:r>
                  </m:oMath>
                </a14:m>
                <a:r>
                  <a:rPr lang="en-US" altLang="zh-TW" sz="2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zh-TW" altLang="en-US" sz="2200" i="1" smtClean="0">
                        <a:latin typeface="Cambria Math"/>
                        <a:cs typeface="Times New Roman" pitchFamily="18" charset="0"/>
                      </a:rPr>
                      <m:t>𝛾</m:t>
                    </m:r>
                    <m:d>
                      <m:dPr>
                        <m:ctrlP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 for otherwise.</a:t>
                </a:r>
                <a:endParaRPr lang="en-US" altLang="zh-TW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125" indent="-357188"/>
                <a:r>
                  <a:rPr lang="en-US" altLang="zh-TW" sz="2200" dirty="0" smtClean="0">
                    <a:latin typeface="Cambria Math"/>
                    <a:cs typeface="Times New Roman" pitchFamily="18" charset="0"/>
                  </a:rPr>
                  <a:t>Example</a:t>
                </a:r>
                <a:r>
                  <a:rPr lang="zh-TW" altLang="en-US" sz="2200" dirty="0" smtClean="0">
                    <a:latin typeface="Cambria Math"/>
                    <a:cs typeface="Times New Roman" pitchFamily="18" charset="0"/>
                  </a:rPr>
                  <a:t>：</a:t>
                </a:r>
                <a:endParaRPr lang="en-US" altLang="zh-TW" sz="2200" dirty="0">
                  <a:latin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92" y="4123851"/>
                <a:ext cx="7560956" cy="1681413"/>
              </a:xfrm>
              <a:prstGeom prst="rect">
                <a:avLst/>
              </a:prstGeom>
              <a:blipFill rotWithShape="1">
                <a:blip r:embed="rId3"/>
                <a:stretch>
                  <a:fillRect l="-1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Construction - sequences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718259" y="5396250"/>
                <a:ext cx="6310125" cy="913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32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α</m:t>
                      </m:r>
                      <m:r>
                        <a:rPr lang="el-GR" altLang="zh-TW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zh-TW" altLang="el-GR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altLang="zh-TW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,0,1,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altLang="zh-TW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,0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altLang="zh-TW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,3,2,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altLang="zh-TW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,0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=(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,0,0,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,0)</m:t>
                      </m:r>
                    </m:oMath>
                  </m:oMathPara>
                </a14:m>
                <a:endParaRPr lang="en-US" altLang="zh-TW" sz="2400" dirty="0" smtClean="0">
                  <a:solidFill>
                    <a:schemeClr val="tx2"/>
                  </a:solidFill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altLang="zh-TW" sz="24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zh-TW" alt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zh-TW" alt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zh-TW" alt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=2</m:t>
                    </m:r>
                  </m:oMath>
                </a14:m>
                <a:endParaRPr lang="zh-TW" alt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59" y="5396250"/>
                <a:ext cx="6310125" cy="913070"/>
              </a:xfrm>
              <a:prstGeom prst="rect">
                <a:avLst/>
              </a:prstGeom>
              <a:blipFill rotWithShape="1"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甜甜圈 13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13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24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196753"/>
                <a:ext cx="6777317" cy="1296144"/>
              </a:xfrm>
            </p:spPr>
            <p:txBody>
              <a:bodyPr/>
              <a:lstStyle/>
              <a:p>
                <a:r>
                  <a:rPr lang="en-US" altLang="zh-TW" sz="2800" dirty="0" smtClean="0">
                    <a:latin typeface="Times New Roman" pitchFamily="18" charset="0"/>
                  </a:rPr>
                  <a:t>Example</a:t>
                </a:r>
                <a:r>
                  <a:rPr lang="zh-TW" altLang="en-US" sz="2800" dirty="0" smtClean="0">
                    <a:latin typeface="Times New Roman" pitchFamily="18" charset="0"/>
                  </a:rPr>
                  <a:t>：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zh-TW" alt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𝛽</m:t>
                        </m:r>
                      </m:e>
                    </m:d>
                    <m:r>
                      <a:rPr lang="en-US" altLang="zh-TW" i="1">
                        <a:solidFill>
                          <a:srgbClr val="FF000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TW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zh-TW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iff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zh-TW" alt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∩</m:t>
                        </m:r>
                        <m:r>
                          <a:rPr lang="zh-TW" alt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𝛽</m:t>
                        </m:r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</m:oMath>
                </a14:m>
                <a:endParaRPr lang="en-US" altLang="zh-TW" dirty="0" smtClean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196753"/>
                <a:ext cx="6777317" cy="1296144"/>
              </a:xfrm>
              <a:blipFill rotWithShape="1">
                <a:blip r:embed="rId3"/>
                <a:stretch>
                  <a:fillRect t="-46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187624" y="1700808"/>
                <a:ext cx="22502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sz="280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l-GR" sz="280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800" smtClean="0">
                          <a:solidFill>
                            <a:schemeClr val="tx2"/>
                          </a:solidFill>
                          <a:latin typeface="Cambria Math"/>
                        </a:rPr>
                        <m:t>(1;2,3,</m:t>
                      </m:r>
                      <m:r>
                        <a:rPr lang="en-US" altLang="zh-TW" sz="2800" b="0" i="0" smtClean="0">
                          <a:solidFill>
                            <a:schemeClr val="tx2"/>
                          </a:solidFill>
                          <a:latin typeface="Cambria Math"/>
                        </a:rPr>
                        <m:t>4</m:t>
                      </m:r>
                      <m:r>
                        <a:rPr lang="en-US" altLang="zh-TW" sz="2800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800" dirty="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700808"/>
                <a:ext cx="225022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Construction - sequences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12249" y="2348880"/>
            <a:ext cx="7643091" cy="3675117"/>
            <a:chOff x="775313" y="2490187"/>
            <a:chExt cx="7643091" cy="3675117"/>
          </a:xfrm>
        </p:grpSpPr>
        <p:sp>
          <p:nvSpPr>
            <p:cNvPr id="3" name="左右括弧 2"/>
            <p:cNvSpPr/>
            <p:nvPr/>
          </p:nvSpPr>
          <p:spPr>
            <a:xfrm>
              <a:off x="2028384" y="3273011"/>
              <a:ext cx="6144016" cy="2892293"/>
            </a:xfrm>
            <a:prstGeom prst="bracketPair">
              <a:avLst>
                <a:gd name="adj" fmla="val 1854"/>
              </a:avLst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zh-TW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字方塊 53"/>
                <p:cNvSpPr txBox="1"/>
                <p:nvPr/>
              </p:nvSpPr>
              <p:spPr>
                <a:xfrm>
                  <a:off x="2266699" y="3233439"/>
                  <a:ext cx="615170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i="1" dirty="0" smtClean="0">
                            <a:latin typeface="Cambria Math"/>
                          </a:rPr>
                          <m:t>0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>
                            <a:latin typeface="Cambria Math"/>
                          </a:rPr>
                          <m:t>0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>
                            <a:latin typeface="Cambria Math"/>
                          </a:rPr>
                          <m:t>1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2000" i="1" dirty="0">
                            <a:latin typeface="Cambria Math"/>
                          </a:rPr>
                          <m:t>1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>
                            <a:latin typeface="Cambria Math"/>
                          </a:rPr>
                          <m:t>0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2000" i="1" dirty="0">
                            <a:latin typeface="Cambria Math"/>
                          </a:rPr>
                          <m:t>0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     ⋯⋯⋯      0        0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54" name="文字方塊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6699" y="3233439"/>
                  <a:ext cx="6151705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5922026" y="2659464"/>
                  <a:ext cx="9172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latin typeface="Cambria Math"/>
                          </a:rPr>
                          <m:t>⋯⋯⋯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2026" y="2659464"/>
                  <a:ext cx="91723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文字方塊 62"/>
                <p:cNvSpPr txBox="1"/>
                <p:nvPr/>
              </p:nvSpPr>
              <p:spPr>
                <a:xfrm>
                  <a:off x="779413" y="3264217"/>
                  <a:ext cx="109036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600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1600" b="0" i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1 1 0 0 )</m:t>
                        </m:r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63" name="文字方塊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413" y="3264217"/>
                  <a:ext cx="1090363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文字方塊 74"/>
                <p:cNvSpPr txBox="1"/>
                <p:nvPr/>
              </p:nvSpPr>
              <p:spPr>
                <a:xfrm>
                  <a:off x="775313" y="3552996"/>
                  <a:ext cx="109036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600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1600" b="0" i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1 0 1 0 )</m:t>
                        </m:r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75" name="文字方塊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313" y="3552996"/>
                  <a:ext cx="1090363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54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文字方塊 75"/>
                <p:cNvSpPr txBox="1"/>
                <p:nvPr/>
              </p:nvSpPr>
              <p:spPr>
                <a:xfrm>
                  <a:off x="775313" y="3869780"/>
                  <a:ext cx="109036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600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1600" b="0" i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1 0 0 1 )</m:t>
                        </m:r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76" name="文字方塊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313" y="3869780"/>
                  <a:ext cx="1090363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454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文字方塊 76"/>
                <p:cNvSpPr txBox="1"/>
                <p:nvPr/>
              </p:nvSpPr>
              <p:spPr>
                <a:xfrm>
                  <a:off x="779413" y="4185277"/>
                  <a:ext cx="109036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600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1600" b="0" i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0 1 1 0 )</m:t>
                        </m:r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77" name="文字方塊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413" y="4185277"/>
                  <a:ext cx="1090363" cy="3385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454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文字方塊 79"/>
                <p:cNvSpPr txBox="1"/>
                <p:nvPr/>
              </p:nvSpPr>
              <p:spPr>
                <a:xfrm>
                  <a:off x="797456" y="5775952"/>
                  <a:ext cx="109036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600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1600" b="0" i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0 0 2 2 )</m:t>
                        </m:r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80" name="文字方塊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456" y="5775952"/>
                  <a:ext cx="1090363" cy="33855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文字方塊 80"/>
                <p:cNvSpPr txBox="1"/>
                <p:nvPr/>
              </p:nvSpPr>
              <p:spPr>
                <a:xfrm>
                  <a:off x="797456" y="5466434"/>
                  <a:ext cx="109036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600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1600" b="0" i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0 2 0 2 )</m:t>
                        </m:r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81" name="文字方塊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456" y="5466434"/>
                  <a:ext cx="1090363" cy="338554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454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文字方塊 85"/>
                <p:cNvSpPr txBox="1"/>
                <p:nvPr/>
              </p:nvSpPr>
              <p:spPr>
                <a:xfrm rot="16200000">
                  <a:off x="865975" y="4772705"/>
                  <a:ext cx="9172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latin typeface="Cambria Math"/>
                          </a:rPr>
                          <m:t>⋯⋯⋯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86" name="文字方塊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865975" y="4772705"/>
                  <a:ext cx="917239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文字方塊 86"/>
                <p:cNvSpPr txBox="1"/>
                <p:nvPr/>
              </p:nvSpPr>
              <p:spPr>
                <a:xfrm>
                  <a:off x="2266698" y="3522218"/>
                  <a:ext cx="615170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dirty="0" smtClean="0">
                            <a:latin typeface="Cambria Math"/>
                          </a:rPr>
                          <m:t>0  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0  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 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1       ⋯⋯⋯      0        0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87" name="文字方塊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6698" y="3522218"/>
                  <a:ext cx="6151705" cy="40011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文字方塊 87"/>
                <p:cNvSpPr txBox="1"/>
                <p:nvPr/>
              </p:nvSpPr>
              <p:spPr>
                <a:xfrm>
                  <a:off x="2266699" y="3839002"/>
                  <a:ext cx="615170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i="1" dirty="0" smtClean="0">
                            <a:latin typeface="Cambria Math"/>
                          </a:rPr>
                          <m:t>1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>
                            <a:latin typeface="Cambria Math"/>
                          </a:rPr>
                          <m:t>0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0 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1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 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1       ⋯⋯⋯      0        0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88" name="文字方塊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6699" y="3839002"/>
                  <a:ext cx="6151705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文字方塊 88"/>
                <p:cNvSpPr txBox="1"/>
                <p:nvPr/>
              </p:nvSpPr>
              <p:spPr>
                <a:xfrm>
                  <a:off x="2266699" y="4154499"/>
                  <a:ext cx="615170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i="1" dirty="0" smtClean="0">
                            <a:latin typeface="Cambria Math"/>
                          </a:rPr>
                          <m:t>0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1 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0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 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1       ⋯⋯⋯      0        0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89" name="文字方塊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6699" y="4154499"/>
                  <a:ext cx="6151705" cy="40011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文字方塊 89"/>
                <p:cNvSpPr txBox="1"/>
                <p:nvPr/>
              </p:nvSpPr>
              <p:spPr>
                <a:xfrm>
                  <a:off x="2266699" y="5467935"/>
                  <a:ext cx="615170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i="1" dirty="0" smtClean="0">
                            <a:latin typeface="Cambria Math"/>
                          </a:rPr>
                          <m:t>0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>
                            <a:latin typeface="Cambria Math"/>
                          </a:rPr>
                          <m:t>0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0 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0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>
                            <a:latin typeface="Cambria Math"/>
                          </a:rPr>
                          <m:t>0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 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1       ⋯⋯⋯     1        1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90" name="文字方塊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6699" y="5467935"/>
                  <a:ext cx="6151705" cy="40011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文字方塊 90"/>
                <p:cNvSpPr txBox="1"/>
                <p:nvPr/>
              </p:nvSpPr>
              <p:spPr>
                <a:xfrm rot="16200000">
                  <a:off x="3626568" y="4772704"/>
                  <a:ext cx="9172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latin typeface="Cambria Math"/>
                          </a:rPr>
                          <m:t>⋯⋯⋯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91" name="文字方塊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626568" y="4772704"/>
                  <a:ext cx="917239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文字方塊 91"/>
                <p:cNvSpPr txBox="1"/>
                <p:nvPr/>
              </p:nvSpPr>
              <p:spPr>
                <a:xfrm rot="16200000">
                  <a:off x="7093022" y="4772703"/>
                  <a:ext cx="9172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latin typeface="Cambria Math"/>
                          </a:rPr>
                          <m:t>⋯⋯⋯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92" name="文字方塊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093022" y="4772703"/>
                  <a:ext cx="917239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文字方塊 92"/>
                <p:cNvSpPr txBox="1"/>
                <p:nvPr/>
              </p:nvSpPr>
              <p:spPr>
                <a:xfrm>
                  <a:off x="2266699" y="5745174"/>
                  <a:ext cx="615170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i="1" dirty="0" smtClean="0">
                            <a:latin typeface="Cambria Math"/>
                          </a:rPr>
                          <m:t>0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>
                            <a:latin typeface="Cambria Math"/>
                          </a:rPr>
                          <m:t>0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0 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0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1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 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1       ⋯⋯⋯     0        0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93" name="文字方塊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6699" y="5745174"/>
                  <a:ext cx="6151705" cy="400110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字方塊 32"/>
                <p:cNvSpPr txBox="1"/>
                <p:nvPr/>
              </p:nvSpPr>
              <p:spPr>
                <a:xfrm>
                  <a:off x="1865676" y="2934457"/>
                  <a:ext cx="109036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600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1600" b="0" i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1 1 1 0 )</m:t>
                        </m:r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33" name="文字方塊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5676" y="2934457"/>
                  <a:ext cx="1090363" cy="338554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字方塊 33"/>
                <p:cNvSpPr txBox="1"/>
                <p:nvPr/>
              </p:nvSpPr>
              <p:spPr>
                <a:xfrm>
                  <a:off x="2440837" y="2495372"/>
                  <a:ext cx="109036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600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1600" b="0" i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1 1 0 1 )</m:t>
                        </m:r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34" name="文字方塊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0837" y="2495372"/>
                  <a:ext cx="1090363" cy="338554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字方塊 34"/>
                <p:cNvSpPr txBox="1"/>
                <p:nvPr/>
              </p:nvSpPr>
              <p:spPr>
                <a:xfrm>
                  <a:off x="3105938" y="2934457"/>
                  <a:ext cx="109036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600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1600" b="0" i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1 0 1 1 )</m:t>
                        </m:r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35" name="文字方塊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5938" y="2934457"/>
                  <a:ext cx="1090363" cy="338554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/>
                <p:cNvSpPr txBox="1"/>
                <p:nvPr/>
              </p:nvSpPr>
              <p:spPr>
                <a:xfrm>
                  <a:off x="3653620" y="2495372"/>
                  <a:ext cx="109036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600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1600" b="0" i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0 1 1 1 )</m:t>
                        </m:r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36" name="文字方塊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620" y="2495372"/>
                  <a:ext cx="1090363" cy="338554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字方塊 36"/>
                <p:cNvSpPr txBox="1"/>
                <p:nvPr/>
              </p:nvSpPr>
              <p:spPr>
                <a:xfrm>
                  <a:off x="4309829" y="2934457"/>
                  <a:ext cx="109036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600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1600" b="0" i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1 1 2 0 )</m:t>
                        </m:r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37" name="文字方塊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9829" y="2934457"/>
                  <a:ext cx="1090363" cy="338554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字方塊 37"/>
                <p:cNvSpPr txBox="1"/>
                <p:nvPr/>
              </p:nvSpPr>
              <p:spPr>
                <a:xfrm>
                  <a:off x="4962020" y="2495372"/>
                  <a:ext cx="109036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600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1600" b="0" i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1 1 0 2 )</m:t>
                        </m:r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38" name="文字方塊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2020" y="2495372"/>
                  <a:ext cx="1090363" cy="338554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字方塊 43"/>
                <p:cNvSpPr txBox="1"/>
                <p:nvPr/>
              </p:nvSpPr>
              <p:spPr>
                <a:xfrm>
                  <a:off x="6645944" y="2925663"/>
                  <a:ext cx="109036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600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1600" b="0" i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2 0 2 2 )</m:t>
                        </m:r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44" name="文字方塊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5944" y="2925663"/>
                  <a:ext cx="1090363" cy="338554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b="-1454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字方塊 44"/>
                <p:cNvSpPr txBox="1"/>
                <p:nvPr/>
              </p:nvSpPr>
              <p:spPr>
                <a:xfrm>
                  <a:off x="7226053" y="2490187"/>
                  <a:ext cx="109036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600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1600" b="0" i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2 0 2 2 )</m:t>
                        </m:r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45" name="文字方塊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6053" y="2490187"/>
                  <a:ext cx="1090363" cy="338554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直線單箭頭接點 7"/>
            <p:cNvCxnSpPr/>
            <p:nvPr/>
          </p:nvCxnSpPr>
          <p:spPr>
            <a:xfrm flipV="1">
              <a:off x="3017804" y="2793677"/>
              <a:ext cx="0" cy="4188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單箭頭接點 47"/>
            <p:cNvCxnSpPr/>
            <p:nvPr/>
          </p:nvCxnSpPr>
          <p:spPr>
            <a:xfrm flipV="1">
              <a:off x="4241940" y="2796177"/>
              <a:ext cx="0" cy="4188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單箭頭接點 48"/>
            <p:cNvCxnSpPr/>
            <p:nvPr/>
          </p:nvCxnSpPr>
          <p:spPr>
            <a:xfrm flipV="1">
              <a:off x="5535142" y="2787148"/>
              <a:ext cx="0" cy="4188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單箭頭接點 49"/>
            <p:cNvCxnSpPr/>
            <p:nvPr/>
          </p:nvCxnSpPr>
          <p:spPr>
            <a:xfrm flipV="1">
              <a:off x="7797370" y="2784206"/>
              <a:ext cx="0" cy="4188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甜甜圈 39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14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4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1043608" y="1268760"/>
            <a:ext cx="6768752" cy="2304257"/>
            <a:chOff x="1043608" y="980728"/>
            <a:chExt cx="6768752" cy="1686042"/>
          </a:xfrm>
        </p:grpSpPr>
        <p:sp>
          <p:nvSpPr>
            <p:cNvPr id="4" name="圓角化同側角落矩形 3"/>
            <p:cNvSpPr/>
            <p:nvPr/>
          </p:nvSpPr>
          <p:spPr>
            <a:xfrm>
              <a:off x="1043608" y="980728"/>
              <a:ext cx="6768752" cy="432048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Theorem </a:t>
              </a:r>
              <a:r>
                <a:rPr lang="en-US" altLang="zh-TW" sz="2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TW" alt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1043608" y="1412777"/>
                  <a:ext cx="6768752" cy="1253993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1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, 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zh-TW" sz="22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22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</m:oMath>
                  </a14:m>
                  <a:r>
                    <a:rPr lang="zh-TW" altLang="en-US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altLang="zh-TW" sz="2400" i="1">
                          <a:solidFill>
                            <a:srgbClr val="073E87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400" i="1">
                          <a:solidFill>
                            <a:srgbClr val="073E87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TW" sz="2400" i="1">
                          <a:solidFill>
                            <a:srgbClr val="073E87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altLang="zh-TW" sz="2400" i="1">
                          <a:solidFill>
                            <a:srgbClr val="073E87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TW" sz="2400" b="0" i="1" smtClean="0">
                          <a:solidFill>
                            <a:srgbClr val="073E87"/>
                          </a:solidFill>
                          <a:latin typeface="Cambria Math"/>
                        </a:rPr>
                        <m:t>𝑠</m:t>
                      </m:r>
                      <m:d>
                        <m:dPr>
                          <m:ctrlPr>
                            <a:rPr lang="en-US" altLang="zh-TW" sz="2400" i="1">
                              <a:solidFill>
                                <a:srgbClr val="073E87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solidFill>
                                <a:srgbClr val="073E87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2400" i="1">
                              <a:solidFill>
                                <a:srgbClr val="073E87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solidFill>
                                <a:srgbClr val="073E87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2400" i="1">
                              <a:solidFill>
                                <a:srgbClr val="073E87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altLang="zh-TW" sz="2400" b="0" i="1" smtClean="0">
                              <a:solidFill>
                                <a:srgbClr val="073E87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altLang="zh-TW" sz="2400" i="1">
                          <a:solidFill>
                            <a:srgbClr val="073E87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altLang="zh-TW" sz="2400" b="0" i="1" smtClean="0">
                          <a:solidFill>
                            <a:srgbClr val="073E87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altLang="zh-TW" sz="2400" i="1">
                          <a:solidFill>
                            <a:srgbClr val="073E87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zh-TW" sz="2400" b="0" i="1" smtClean="0">
                          <a:solidFill>
                            <a:srgbClr val="073E87"/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is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20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sup>
                      </m:sSup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-disjunct, where </a:t>
                  </a:r>
                  <a:endParaRPr lang="en-US" altLang="zh-TW" sz="2200" b="0" i="0" dirty="0" smtClean="0">
                    <a:solidFill>
                      <a:schemeClr val="tx2"/>
                    </a:solidFill>
                    <a:latin typeface="Cambria Math"/>
                    <a:cs typeface="Times New Roman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𝑒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20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sz="220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𝑟</m:t>
                              </m:r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zh-TW" sz="220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sz="220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𝑠</m:t>
                              </m:r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−(</m:t>
                              </m:r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−2</m:t>
                              </m:r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𝑟</m:t>
                              </m:r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−1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zh-TW" altLang="en-US" sz="22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412777"/>
                  <a:ext cx="6768752" cy="125399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987" t="-2816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文字方塊 14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Construction - sequences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1043608" y="3762002"/>
            <a:ext cx="6768752" cy="2304256"/>
            <a:chOff x="1043608" y="980728"/>
            <a:chExt cx="6768752" cy="1920213"/>
          </a:xfrm>
        </p:grpSpPr>
        <p:sp>
          <p:nvSpPr>
            <p:cNvPr id="17" name="圓角化同側角落矩形 16"/>
            <p:cNvSpPr/>
            <p:nvPr/>
          </p:nvSpPr>
          <p:spPr>
            <a:xfrm>
              <a:off x="1043608" y="980728"/>
              <a:ext cx="6768752" cy="432048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Theorem 2</a:t>
              </a:r>
              <a:endParaRPr lang="zh-TW" alt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1043608" y="1412776"/>
                  <a:ext cx="6768752" cy="148816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1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TW" sz="2200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altLang="zh-TW" sz="2200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altLang="zh-TW" sz="2200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20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+1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zh-TW" altLang="en-US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20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-disjunct, where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−1)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−1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zh-TW" altLang="en-US" sz="22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412776"/>
                  <a:ext cx="6768752" cy="14881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87" t="-2837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文字方塊 2"/>
          <p:cNvSpPr txBox="1"/>
          <p:nvPr/>
        </p:nvSpPr>
        <p:spPr>
          <a:xfrm>
            <a:off x="683568" y="66075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tx2"/>
                </a:solidFill>
                <a:latin typeface="Times New Roman" pitchFamily="18" charset="0"/>
              </a:rPr>
              <a:t>Our result</a:t>
            </a:r>
            <a:r>
              <a:rPr lang="zh-TW" altLang="en-US" sz="2800" b="1" dirty="0">
                <a:solidFill>
                  <a:schemeClr val="tx2"/>
                </a:solidFill>
                <a:latin typeface="Times New Roman" pitchFamily="18" charset="0"/>
              </a:rPr>
              <a:t>：</a:t>
            </a:r>
          </a:p>
        </p:txBody>
      </p:sp>
      <p:sp>
        <p:nvSpPr>
          <p:cNvPr id="19" name="甜甜圈 18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15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3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09069" y="2785705"/>
                <a:ext cx="2391785" cy="1985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Goal</a:t>
                </a:r>
                <a:r>
                  <a:rPr lang="zh-TW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US" altLang="zh-TW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TW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How many </a:t>
                </a:r>
                <a14:m>
                  <m:oMath xmlns:m="http://schemas.openxmlformats.org/officeDocument/2006/math">
                    <m:r>
                      <a:rPr lang="el-GR" altLang="zh-TW" sz="20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en-US" altLang="zh-TW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that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zh-TW" altLang="en-US" sz="20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𝛼</m:t>
                        </m:r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altLang="zh-TW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TW" sz="20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altLang="zh-TW" sz="20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𝑟</m:t>
                    </m:r>
                  </m:oMath>
                </a14:m>
                <a:r>
                  <a:rPr lang="en-US" altLang="zh-TW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zh-TW" altLang="en-US" sz="20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𝛼</m:t>
                        </m:r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altLang="zh-TW" sz="20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TW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≠</m:t>
                    </m:r>
                    <m:r>
                      <a:rPr lang="en-US" altLang="zh-TW" sz="2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𝑟</m:t>
                    </m:r>
                  </m:oMath>
                </a14:m>
                <a:r>
                  <a:rPr lang="en-US" altLang="zh-TW" sz="2000" b="0" i="1" dirty="0" smtClean="0">
                    <a:solidFill>
                      <a:prstClr val="black"/>
                    </a:solidFill>
                    <a:latin typeface="Cambria Math"/>
                    <a:ea typeface="Cambria Math"/>
                    <a:cs typeface="Times New Roman" pitchFamily="18" charset="0"/>
                  </a:rPr>
                  <a:t> </a:t>
                </a:r>
                <a:br>
                  <a:rPr lang="en-US" altLang="zh-TW" sz="2000" b="0" i="1" dirty="0" smtClean="0">
                    <a:solidFill>
                      <a:prstClr val="black"/>
                    </a:solidFill>
                    <a:latin typeface="Cambria Math"/>
                    <a:ea typeface="Cambria Math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000">
                        <a:solidFill>
                          <a:prstClr val="black"/>
                        </a:solidFill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m:t>for</m:t>
                    </m:r>
                    <m:r>
                      <m:rPr>
                        <m:nor/>
                      </m:rPr>
                      <a:rPr lang="en-US" altLang="zh-TW" sz="2000">
                        <a:solidFill>
                          <a:prstClr val="black"/>
                        </a:solidFill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000">
                        <a:solidFill>
                          <a:prstClr val="black"/>
                        </a:solidFill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m:t>each</m:t>
                    </m:r>
                    <m:r>
                      <m:rPr>
                        <m:nor/>
                      </m:rPr>
                      <a:rPr lang="en-US" altLang="zh-TW" sz="2000">
                        <a:solidFill>
                          <a:prstClr val="black"/>
                        </a:solidFill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𝑗</m:t>
                    </m:r>
                    <m:r>
                      <a:rPr lang="zh-TW" alt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𝜖</m:t>
                    </m:r>
                    <m:r>
                      <a:rPr lang="en-US" altLang="zh-TW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[</m:t>
                    </m:r>
                    <m:r>
                      <a:rPr lang="en-US" altLang="zh-TW" sz="2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𝑠</m:t>
                    </m:r>
                    <m:r>
                      <a:rPr lang="en-US" altLang="zh-TW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zh-TW" altLang="en-US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endParaRPr lang="zh-TW" altLang="en-US" sz="2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69" y="2785705"/>
                <a:ext cx="2391785" cy="1985800"/>
              </a:xfrm>
              <a:prstGeom prst="rect">
                <a:avLst/>
              </a:prstGeom>
              <a:blipFill rotWithShape="1">
                <a:blip r:embed="rId2"/>
                <a:stretch>
                  <a:fillRect l="-2806" t="-15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弧形接點 20"/>
          <p:cNvCxnSpPr>
            <a:stCxn id="19" idx="0"/>
          </p:cNvCxnSpPr>
          <p:nvPr/>
        </p:nvCxnSpPr>
        <p:spPr>
          <a:xfrm rot="5400000" flipH="1" flipV="1">
            <a:off x="3693426" y="1859145"/>
            <a:ext cx="398958" cy="230578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3290830" y="1425134"/>
            <a:ext cx="1713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designated</a:t>
            </a:r>
            <a:endParaRPr lang="zh-TW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左大括弧 14"/>
          <p:cNvSpPr/>
          <p:nvPr/>
        </p:nvSpPr>
        <p:spPr>
          <a:xfrm>
            <a:off x="2535710" y="2837696"/>
            <a:ext cx="144016" cy="1584176"/>
          </a:xfrm>
          <a:prstGeom prst="leftBrace">
            <a:avLst>
              <a:gd name="adj1" fmla="val 3302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367826" y="2163798"/>
            <a:ext cx="2428310" cy="53459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689514" y="1628800"/>
            <a:ext cx="7881220" cy="4264724"/>
            <a:chOff x="689514" y="1628800"/>
            <a:chExt cx="7881220" cy="4264724"/>
          </a:xfrm>
        </p:grpSpPr>
        <p:sp>
          <p:nvSpPr>
            <p:cNvPr id="3" name="左右括弧 2"/>
            <p:cNvSpPr/>
            <p:nvPr/>
          </p:nvSpPr>
          <p:spPr>
            <a:xfrm>
              <a:off x="3367826" y="2739400"/>
              <a:ext cx="5202908" cy="3154124"/>
            </a:xfrm>
            <a:prstGeom prst="bracketPair">
              <a:avLst>
                <a:gd name="adj" fmla="val 439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字方塊 3"/>
                <p:cNvSpPr txBox="1"/>
                <p:nvPr/>
              </p:nvSpPr>
              <p:spPr>
                <a:xfrm>
                  <a:off x="4943165" y="1628800"/>
                  <a:ext cx="302939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𝑞</m:t>
                      </m:r>
                    </m:oMath>
                  </a14:m>
                  <a:r>
                    <a:rPr lang="en-US" altLang="zh-TW" sz="2000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lang="en-US" altLang="zh-TW" sz="2000" dirty="0" err="1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ary</a:t>
                  </a:r>
                  <a:r>
                    <a:rPr lang="en-US" altLang="zh-TW" sz="2000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vector of weight </a:t>
                  </a:r>
                  <a14:m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𝑘</m:t>
                      </m:r>
                    </m:oMath>
                  </a14:m>
                  <a:endParaRPr lang="zh-TW" alt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" name="文字方塊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3165" y="1628800"/>
                  <a:ext cx="3029393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字方塊 4"/>
                <p:cNvSpPr txBox="1"/>
                <p:nvPr/>
              </p:nvSpPr>
              <p:spPr>
                <a:xfrm>
                  <a:off x="689514" y="2111223"/>
                  <a:ext cx="28023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𝑞</m:t>
                      </m:r>
                    </m:oMath>
                  </a14:m>
                  <a:r>
                    <a:rPr lang="en-US" altLang="zh-TW" sz="2000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lang="en-US" altLang="zh-TW" sz="2000" dirty="0" err="1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ary</a:t>
                  </a:r>
                  <a:r>
                    <a:rPr lang="en-US" altLang="zh-TW" sz="2000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vector of weight </a:t>
                  </a:r>
                  <a14:m>
                    <m:oMath xmlns:m="http://schemas.openxmlformats.org/officeDocument/2006/math">
                      <m:r>
                        <a:rPr lang="en-US" altLang="zh-TW" sz="2000" i="1" dirty="0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𝑑</m:t>
                      </m:r>
                    </m:oMath>
                  </a14:m>
                  <a:endParaRPr lang="zh-TW" alt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" name="文字方塊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514" y="2111223"/>
                  <a:ext cx="2802366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3506093" y="2194168"/>
                  <a:ext cx="559192" cy="4462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300" i="1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l-GR" altLang="zh-TW" sz="2300" i="1" smtClean="0">
                                <a:solidFill>
                                  <a:srgbClr val="073E87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TW" sz="2300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300" dirty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6093" y="2194168"/>
                  <a:ext cx="559192" cy="44627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780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4008194" y="2194168"/>
                  <a:ext cx="552394" cy="4462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300" i="1" smtClean="0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l-GR" altLang="zh-TW" sz="2300" i="1" smtClean="0">
                                <a:solidFill>
                                  <a:srgbClr val="073E87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TW" sz="2300" smtClean="0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300" dirty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8194" y="2194168"/>
                  <a:ext cx="552394" cy="44627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111" b="-1780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/>
                <p:cNvSpPr txBox="1"/>
                <p:nvPr/>
              </p:nvSpPr>
              <p:spPr>
                <a:xfrm>
                  <a:off x="2607718" y="2744570"/>
                  <a:ext cx="584454" cy="4462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300" i="1" smtClean="0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300" b="0" i="1" smtClean="0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300" smtClean="0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300" dirty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文字方塊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7718" y="2744570"/>
                  <a:ext cx="584454" cy="44627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274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5225723" y="2193424"/>
                  <a:ext cx="547329" cy="4462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300" i="1" smtClean="0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l-GR" altLang="zh-TW" sz="2300" i="1" smtClean="0">
                                <a:solidFill>
                                  <a:srgbClr val="073E87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TW" sz="2300" b="0" i="1" smtClean="0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zh-TW" altLang="en-US" sz="2300" dirty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5723" y="2193424"/>
                  <a:ext cx="547329" cy="44627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780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4492398" y="2193424"/>
                  <a:ext cx="814134" cy="4462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300">
                            <a:solidFill>
                              <a:srgbClr val="073E87"/>
                            </a:solidFill>
                            <a:latin typeface="Cambria Math"/>
                            <a:cs typeface="Times New Roman" pitchFamily="18" charset="0"/>
                          </a:rPr>
                          <m:t>⋯</m:t>
                        </m:r>
                        <m:r>
                          <a:rPr lang="zh-TW" altLang="en-US" sz="2300" i="1" smtClean="0">
                            <a:solidFill>
                              <a:srgbClr val="073E87"/>
                            </a:solidFill>
                            <a:latin typeface="Cambria Math"/>
                            <a:cs typeface="Times New Roman" pitchFamily="18" charset="0"/>
                          </a:rPr>
                          <m:t>⋯</m:t>
                        </m:r>
                      </m:oMath>
                    </m:oMathPara>
                  </a14:m>
                  <a:endParaRPr lang="zh-TW" altLang="en-US" sz="2300" dirty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2398" y="2193424"/>
                  <a:ext cx="814134" cy="44627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2600921" y="3212976"/>
                  <a:ext cx="586443" cy="4462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300" i="1" smtClean="0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300" b="0" i="1" smtClean="0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300" smtClean="0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300" dirty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0921" y="3212976"/>
                  <a:ext cx="586443" cy="44627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274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2483768" y="5340074"/>
                  <a:ext cx="1056507" cy="5490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300" i="1" smtClean="0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300" b="0" i="1" smtClean="0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𝛼</m:t>
                            </m:r>
                          </m:e>
                          <m:sub>
                            <m:d>
                              <m:dPr>
                                <m:ctrlPr>
                                  <a:rPr lang="en-US" altLang="zh-TW" sz="2300" i="1" smtClean="0">
                                    <a:solidFill>
                                      <a:srgbClr val="073E87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altLang="zh-TW" sz="2300" i="1" smtClean="0">
                                        <a:solidFill>
                                          <a:srgbClr val="073E87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300" i="1" smtClean="0">
                                        <a:solidFill>
                                          <a:srgbClr val="073E87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altLang="zh-TW" sz="2300" b="0" i="1" smtClean="0">
                                        <a:solidFill>
                                          <a:srgbClr val="073E87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altLang="zh-TW" sz="2300" i="1" smtClean="0">
                                    <a:solidFill>
                                      <a:srgbClr val="073E87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300" b="0" i="1" smtClean="0">
                                    <a:solidFill>
                                      <a:srgbClr val="073E87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altLang="zh-TW" sz="2300" b="0" i="1" smtClean="0">
                                    <a:solidFill>
                                      <a:srgbClr val="073E87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zh-TW" altLang="en-US" sz="2300" dirty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2" name="文字方塊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768" y="5340074"/>
                  <a:ext cx="1056507" cy="54906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222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2653564" y="3716583"/>
                  <a:ext cx="538609" cy="1460505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300" smtClean="0">
                            <a:solidFill>
                              <a:srgbClr val="073E87"/>
                            </a:solidFill>
                            <a:latin typeface="Cambria Math"/>
                            <a:cs typeface="Times New Roman" pitchFamily="18" charset="0"/>
                          </a:rPr>
                          <m:t>⋯</m:t>
                        </m:r>
                        <m:r>
                          <a:rPr lang="en-US" altLang="zh-TW" sz="2300" smtClean="0">
                            <a:solidFill>
                              <a:srgbClr val="073E87"/>
                            </a:solidFill>
                            <a:latin typeface="Cambria Math"/>
                            <a:cs typeface="Times New Roman" pitchFamily="18" charset="0"/>
                          </a:rPr>
                          <m:t>   </m:t>
                        </m:r>
                        <m:r>
                          <a:rPr lang="zh-TW" altLang="en-US" sz="2300">
                            <a:solidFill>
                              <a:srgbClr val="073E87"/>
                            </a:solidFill>
                            <a:latin typeface="Cambria Math"/>
                            <a:cs typeface="Times New Roman" pitchFamily="18" charset="0"/>
                          </a:rPr>
                          <m:t>⋯</m:t>
                        </m:r>
                        <m:r>
                          <a:rPr lang="en-US" altLang="zh-TW" sz="2300" smtClean="0">
                            <a:solidFill>
                              <a:srgbClr val="073E87"/>
                            </a:solidFill>
                            <a:latin typeface="Cambria Math"/>
                            <a:cs typeface="Times New Roman" pitchFamily="18" charset="0"/>
                          </a:rPr>
                          <m:t>   </m:t>
                        </m:r>
                        <m:r>
                          <a:rPr lang="zh-TW" altLang="en-US" sz="2300">
                            <a:solidFill>
                              <a:srgbClr val="073E87"/>
                            </a:solidFill>
                            <a:latin typeface="Cambria Math"/>
                            <a:cs typeface="Times New Roman" pitchFamily="18" charset="0"/>
                          </a:rPr>
                          <m:t>⋯</m:t>
                        </m:r>
                      </m:oMath>
                    </m:oMathPara>
                  </a14:m>
                  <a:endParaRPr lang="zh-TW" altLang="en-US" sz="2300" dirty="0">
                    <a:solidFill>
                      <a:srgbClr val="073E87"/>
                    </a:solidFill>
                    <a:latin typeface="Cambria Math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3564" y="3716583"/>
                  <a:ext cx="538609" cy="146050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/>
                <p:cNvSpPr txBox="1"/>
                <p:nvPr/>
              </p:nvSpPr>
              <p:spPr>
                <a:xfrm>
                  <a:off x="3557342" y="2741940"/>
                  <a:ext cx="2166786" cy="17272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0 </m:t>
                              </m:r>
                            </m:e>
                            <m:e>
                              <m: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⋯ </m:t>
                              </m:r>
                            </m:e>
                            <m:e>
                              <m: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 0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1 </m:t>
                              </m:r>
                            </m:e>
                            <m:e>
                              <m: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0 </m:t>
                              </m:r>
                            </m:e>
                            <m:e>
                              <m: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⋯ </m:t>
                              </m:r>
                            </m:e>
                            <m:e>
                              <m: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 0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1 </m:t>
                              </m:r>
                            </m:e>
                            <m:e>
                              <m: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0 </m:t>
                              </m:r>
                            </m:e>
                            <m:e>
                              <m: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⋯ </m:t>
                              </m:r>
                            </m:e>
                            <m:e>
                              <m: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 0 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altLang="zh-TW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0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altLang="zh-TW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0 </m:t>
                              </m:r>
                            </m:e>
                            <m:e>
                              <m: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⋯ </m:t>
                              </m:r>
                            </m:e>
                            <m:e>
                              <m: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 0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1 </m:t>
                              </m:r>
                            </m:e>
                            <m:e>
                              <m: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0 </m:t>
                              </m:r>
                            </m:e>
                            <m:e>
                              <m: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⋯ </m:t>
                              </m:r>
                            </m:e>
                            <m:e>
                              <m: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 0 </m:t>
                              </m:r>
                            </m:e>
                          </m:mr>
                        </m:m>
                      </m:oMath>
                    </m:oMathPara>
                  </a14:m>
                  <a:endParaRPr lang="zh-TW" alt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7" name="文字方塊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7342" y="2741940"/>
                  <a:ext cx="2166786" cy="1727204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/>
                <p:cNvSpPr txBox="1"/>
                <p:nvPr/>
              </p:nvSpPr>
              <p:spPr>
                <a:xfrm>
                  <a:off x="5918106" y="2189624"/>
                  <a:ext cx="814134" cy="4462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300">
                            <a:solidFill>
                              <a:srgbClr val="073E87"/>
                            </a:solidFill>
                            <a:latin typeface="Cambria Math"/>
                            <a:cs typeface="Times New Roman" pitchFamily="18" charset="0"/>
                          </a:rPr>
                          <m:t>⋯</m:t>
                        </m:r>
                        <m:r>
                          <a:rPr lang="zh-TW" altLang="en-US" sz="2300" i="1" smtClean="0">
                            <a:solidFill>
                              <a:srgbClr val="073E87"/>
                            </a:solidFill>
                            <a:latin typeface="Cambria Math"/>
                            <a:cs typeface="Times New Roman" pitchFamily="18" charset="0"/>
                          </a:rPr>
                          <m:t>⋯</m:t>
                        </m:r>
                      </m:oMath>
                    </m:oMathPara>
                  </a14:m>
                  <a:endParaRPr lang="zh-TW" altLang="en-US" sz="2300" dirty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8106" y="2189624"/>
                  <a:ext cx="814134" cy="446276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字方塊 24"/>
                <p:cNvSpPr txBox="1"/>
                <p:nvPr/>
              </p:nvSpPr>
              <p:spPr>
                <a:xfrm>
                  <a:off x="7452320" y="2190636"/>
                  <a:ext cx="1040478" cy="5490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300" i="1" smtClean="0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l-GR" altLang="zh-TW" sz="2300" i="1" smtClean="0">
                                <a:solidFill>
                                  <a:srgbClr val="073E87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𝛽</m:t>
                            </m:r>
                          </m:e>
                          <m:sub>
                            <m:d>
                              <m:dPr>
                                <m:ctrlPr>
                                  <a:rPr lang="en-US" altLang="zh-TW" sz="2300" i="1" smtClean="0">
                                    <a:solidFill>
                                      <a:srgbClr val="073E87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altLang="zh-TW" sz="2300" i="1" smtClean="0">
                                        <a:solidFill>
                                          <a:srgbClr val="073E87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300" i="1" smtClean="0">
                                        <a:solidFill>
                                          <a:srgbClr val="073E87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altLang="zh-TW" sz="2300" i="1" smtClean="0">
                                        <a:solidFill>
                                          <a:srgbClr val="073E87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altLang="zh-TW" sz="2300" i="1" smtClean="0">
                                    <a:solidFill>
                                      <a:srgbClr val="073E87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300" b="0" i="1" smtClean="0">
                                    <a:solidFill>
                                      <a:srgbClr val="073E87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altLang="zh-TW" sz="2300" b="0" i="1" smtClean="0">
                                    <a:solidFill>
                                      <a:srgbClr val="073E87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𝑘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zh-TW" altLang="en-US" sz="2300" dirty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5" name="文字方塊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2320" y="2190636"/>
                  <a:ext cx="1040478" cy="549061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222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字方塊 26"/>
                <p:cNvSpPr txBox="1"/>
                <p:nvPr/>
              </p:nvSpPr>
              <p:spPr>
                <a:xfrm>
                  <a:off x="6732240" y="2189624"/>
                  <a:ext cx="814134" cy="4462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300">
                            <a:solidFill>
                              <a:srgbClr val="073E87"/>
                            </a:solidFill>
                            <a:latin typeface="Cambria Math"/>
                            <a:cs typeface="Times New Roman" pitchFamily="18" charset="0"/>
                          </a:rPr>
                          <m:t>⋯</m:t>
                        </m:r>
                        <m:r>
                          <a:rPr lang="zh-TW" altLang="en-US" sz="2300" i="1" smtClean="0">
                            <a:solidFill>
                              <a:srgbClr val="073E87"/>
                            </a:solidFill>
                            <a:latin typeface="Cambria Math"/>
                            <a:cs typeface="Times New Roman" pitchFamily="18" charset="0"/>
                          </a:rPr>
                          <m:t>⋯</m:t>
                        </m:r>
                      </m:oMath>
                    </m:oMathPara>
                  </a14:m>
                  <a:endParaRPr lang="zh-TW" altLang="en-US" sz="2300" dirty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7" name="文字方塊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2240" y="2189624"/>
                  <a:ext cx="814134" cy="446276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橢圓 18"/>
          <p:cNvSpPr/>
          <p:nvPr/>
        </p:nvSpPr>
        <p:spPr>
          <a:xfrm>
            <a:off x="3511622" y="2173913"/>
            <a:ext cx="531988" cy="5049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539552" y="429285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</a:rPr>
              <a:t>Analysis</a:t>
            </a:r>
            <a:r>
              <a:rPr lang="zh-TW" alt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：</a:t>
            </a:r>
            <a:endParaRPr lang="zh-TW" altLang="en-US" sz="2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Construction - sequences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左大括弧 28"/>
          <p:cNvSpPr/>
          <p:nvPr/>
        </p:nvSpPr>
        <p:spPr>
          <a:xfrm rot="5400000">
            <a:off x="5853022" y="93507"/>
            <a:ext cx="174260" cy="4108943"/>
          </a:xfrm>
          <a:prstGeom prst="leftBrace">
            <a:avLst>
              <a:gd name="adj1" fmla="val 3302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30" name="直線單箭頭接點 29"/>
          <p:cNvCxnSpPr/>
          <p:nvPr/>
        </p:nvCxnSpPr>
        <p:spPr>
          <a:xfrm flipV="1">
            <a:off x="2875340" y="2540194"/>
            <a:ext cx="0" cy="24551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甜甜圈 32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16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92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 animBg="1"/>
      <p:bldP spid="28" grpId="0" animBg="1"/>
      <p:bldP spid="19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/>
        </p:nvSpPr>
        <p:spPr>
          <a:xfrm>
            <a:off x="1214661" y="3320511"/>
            <a:ext cx="2010199" cy="110959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內容版面配置區 2"/>
              <p:cNvSpPr txBox="1">
                <a:spLocks/>
              </p:cNvSpPr>
              <p:nvPr/>
            </p:nvSpPr>
            <p:spPr>
              <a:xfrm>
                <a:off x="467543" y="1052737"/>
                <a:ext cx="7992889" cy="96608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31B6FD"/>
                  </a:buClr>
                </a:pPr>
                <a:r>
                  <a:rPr lang="en-US" altLang="zh-TW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Step1</a:t>
                </a:r>
                <a:r>
                  <a:rPr lang="zh-TW" altLang="en-US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：</a:t>
                </a:r>
                <a:r>
                  <a:rPr lang="en-US" altLang="zh-TW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Find the lower bound of the number of </a:t>
                </a:r>
                <a14:m>
                  <m:oMath xmlns:m="http://schemas.openxmlformats.org/officeDocument/2006/math">
                    <m:r>
                      <a:rPr lang="en-US" altLang="zh-TW" sz="23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𝑞</m:t>
                    </m:r>
                  </m:oMath>
                </a14:m>
                <a:r>
                  <a:rPr lang="en-US" altLang="zh-TW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zh-TW" sz="23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ary</a:t>
                </a:r>
                <a:r>
                  <a:rPr lang="en-US" altLang="zh-TW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vectors </a:t>
                </a:r>
                <a14:m>
                  <m:oMath xmlns:m="http://schemas.openxmlformats.org/officeDocument/2006/math">
                    <m:r>
                      <a:rPr lang="el-GR" altLang="zh-TW" sz="23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𝛾</m:t>
                    </m:r>
                  </m:oMath>
                </a14:m>
                <a:r>
                  <a:rPr lang="en-US" altLang="zh-TW" sz="23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of weight </a:t>
                </a:r>
                <a14:m>
                  <m:oMath xmlns:m="http://schemas.openxmlformats.org/officeDocument/2006/math">
                    <m:r>
                      <a:rPr lang="en-US" altLang="zh-TW" sz="23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𝑟</m:t>
                    </m:r>
                  </m:oMath>
                </a14:m>
                <a:r>
                  <a:rPr lang="en-US" altLang="zh-TW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satisfying </a:t>
                </a:r>
                <a14:m>
                  <m:oMath xmlns:m="http://schemas.openxmlformats.org/officeDocument/2006/math">
                    <m:r>
                      <a:rPr lang="zh-TW" altLang="en-US" sz="230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𝛾</m:t>
                    </m:r>
                    <m:r>
                      <a:rPr lang="en-US" altLang="zh-TW" sz="23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≺</m:t>
                    </m:r>
                    <m:sSub>
                      <m:sSubPr>
                        <m:ctrlPr>
                          <a:rPr lang="en-US" altLang="zh-TW" sz="23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zh-TW" altLang="en-US" sz="23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3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3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zh-TW" altLang="en-US" sz="230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𝛾</m:t>
                    </m:r>
                    <m:r>
                      <a:rPr lang="en-US" altLang="zh-TW" sz="23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⊀</m:t>
                    </m:r>
                    <m:sSub>
                      <m:sSubPr>
                        <m:ctrlPr>
                          <a:rPr lang="en-US" altLang="zh-TW" sz="23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zh-TW" altLang="en-US" sz="23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3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altLang="zh-TW" sz="23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en-US" altLang="zh-TW" sz="23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3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3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TW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altLang="zh-TW" sz="23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71475" indent="0">
                  <a:buClr>
                    <a:srgbClr val="31B6FD"/>
                  </a:buClr>
                  <a:buNone/>
                </a:pPr>
                <a:r>
                  <a:rPr lang="en-US" altLang="zh-TW" sz="23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sz="23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zh-TW" altLang="en-US" sz="2300" dirty="0">
                  <a:solidFill>
                    <a:srgbClr val="073E87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6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1052737"/>
                <a:ext cx="7992889" cy="966084"/>
              </a:xfrm>
              <a:prstGeom prst="rect">
                <a:avLst/>
              </a:prstGeom>
              <a:blipFill rotWithShape="1">
                <a:blip r:embed="rId3"/>
                <a:stretch>
                  <a:fillRect t="-50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矩形 127"/>
          <p:cNvSpPr/>
          <p:nvPr/>
        </p:nvSpPr>
        <p:spPr>
          <a:xfrm>
            <a:off x="816628" y="1024669"/>
            <a:ext cx="7643804" cy="849101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539552" y="429285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</a:rPr>
              <a:t>Analysis</a:t>
            </a:r>
            <a:r>
              <a:rPr lang="zh-TW" alt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：</a:t>
            </a:r>
            <a:r>
              <a:rPr lang="en-US" altLang="zh-TW" sz="28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24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Theorem </a:t>
            </a:r>
            <a:r>
              <a:rPr lang="en-US" altLang="zh-TW" sz="24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zh-TW" altLang="en-US" sz="2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Construction - sequences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755576" y="3365481"/>
                <a:ext cx="77048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365481"/>
                <a:ext cx="7704856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765088" y="3839557"/>
                <a:ext cx="7479320" cy="2657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0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  <a:p>
                <a:pPr>
                  <a:lnSpc>
                    <a:spcPts val="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000" i="1" smtClean="0">
                            <a:latin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ts val="4000"/>
                  </a:lnSpc>
                </a:pPr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88" y="3839557"/>
                <a:ext cx="7479320" cy="2657138"/>
              </a:xfrm>
              <a:prstGeom prst="rect">
                <a:avLst/>
              </a:prstGeom>
              <a:blipFill rotWithShape="1">
                <a:blip r:embed="rId5"/>
                <a:stretch>
                  <a:fillRect l="-408" b="-6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/>
          <p:cNvCxnSpPr/>
          <p:nvPr/>
        </p:nvCxnSpPr>
        <p:spPr>
          <a:xfrm flipV="1">
            <a:off x="2357684" y="3129157"/>
            <a:ext cx="0" cy="32677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199672" y="3351289"/>
                <a:ext cx="479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672" y="3351289"/>
                <a:ext cx="479042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583081" y="3350491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081" y="3350491"/>
                <a:ext cx="484363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950466" y="3350491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466" y="3350491"/>
                <a:ext cx="484363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658498" y="3335501"/>
                <a:ext cx="686662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498" y="3335501"/>
                <a:ext cx="686662" cy="394660"/>
              </a:xfrm>
              <a:prstGeom prst="rect">
                <a:avLst/>
              </a:prstGeom>
              <a:blipFill rotWithShape="1">
                <a:blip r:embed="rId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203348" y="3922713"/>
                <a:ext cx="479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348" y="3922713"/>
                <a:ext cx="479042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586757" y="3921915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757" y="3921915"/>
                <a:ext cx="484363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1954142" y="3921915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142" y="3921915"/>
                <a:ext cx="484363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2662174" y="3906925"/>
                <a:ext cx="686662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174" y="3906925"/>
                <a:ext cx="686662" cy="394660"/>
              </a:xfrm>
              <a:prstGeom prst="rect">
                <a:avLst/>
              </a:prstGeom>
              <a:blipFill rotWithShape="1">
                <a:blip r:embed="rId1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 rot="5400000">
                <a:off x="1241661" y="4516859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0" i="1" smtClean="0">
                          <a:latin typeface="Cambria Math"/>
                        </a:rPr>
                        <m:t>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241661" y="4516859"/>
                <a:ext cx="42191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 rot="5400000">
                <a:off x="1622445" y="5034613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0" i="1" smtClean="0">
                          <a:latin typeface="Cambria Math"/>
                        </a:rPr>
                        <m:t>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622445" y="5034613"/>
                <a:ext cx="42191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 rot="5400000">
                <a:off x="2745511" y="6029028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0" i="1" smtClean="0">
                          <a:latin typeface="Cambria Math"/>
                        </a:rPr>
                        <m:t>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745511" y="6029028"/>
                <a:ext cx="421910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 rot="5400000">
                <a:off x="776262" y="5573088"/>
                <a:ext cx="4459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6262" y="5573088"/>
                <a:ext cx="445955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815536" y="2076614"/>
                <a:ext cx="3336846" cy="1029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b="0" i="1" dirty="0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dirty="0" smtClean="0">
                        <a:solidFill>
                          <a:schemeClr val="tx2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TW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en-US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≠0</m:t>
                    </m:r>
                    <m:r>
                      <m:rPr>
                        <m:nor/>
                      </m:rPr>
                      <a:rPr lang="en-US" altLang="zh-TW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TW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and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l-GR" altLang="zh-TW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altLang="zh-TW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n-US" altLang="zh-TW" i="1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≠0</m:t>
                    </m:r>
                  </m:oMath>
                </a14:m>
                <a:r>
                  <a:rPr lang="en-US" altLang="zh-TW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n-US" altLang="zh-TW" i="1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TW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endParaRPr lang="zh-TW" altLang="en-US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36" y="2076614"/>
                <a:ext cx="3336846" cy="1029769"/>
              </a:xfrm>
              <a:prstGeom prst="rect">
                <a:avLst/>
              </a:prstGeom>
              <a:blipFill rotWithShape="1">
                <a:blip r:embed="rId19"/>
                <a:stretch>
                  <a:fillRect l="-1645" t="-1183" r="-914" b="-59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甜甜圈 27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17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6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圓角矩形 38"/>
          <p:cNvSpPr/>
          <p:nvPr/>
        </p:nvSpPr>
        <p:spPr>
          <a:xfrm>
            <a:off x="1214661" y="3320511"/>
            <a:ext cx="2010199" cy="110959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圓角矩形 24"/>
          <p:cNvSpPr/>
          <p:nvPr/>
        </p:nvSpPr>
        <p:spPr>
          <a:xfrm>
            <a:off x="3264678" y="3335501"/>
            <a:ext cx="1303429" cy="110147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/>
          <p:cNvCxnSpPr/>
          <p:nvPr/>
        </p:nvCxnSpPr>
        <p:spPr>
          <a:xfrm flipV="1">
            <a:off x="4427984" y="3140968"/>
            <a:ext cx="0" cy="32677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3779912" y="2793293"/>
                <a:ext cx="14539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TW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793293"/>
                <a:ext cx="1453927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內容版面配置區 2"/>
              <p:cNvSpPr txBox="1">
                <a:spLocks/>
              </p:cNvSpPr>
              <p:nvPr/>
            </p:nvSpPr>
            <p:spPr>
              <a:xfrm>
                <a:off x="467543" y="1052737"/>
                <a:ext cx="7992889" cy="96608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31B6FD"/>
                  </a:buClr>
                </a:pPr>
                <a:r>
                  <a:rPr lang="en-US" altLang="zh-TW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Step1</a:t>
                </a:r>
                <a:r>
                  <a:rPr lang="zh-TW" altLang="en-US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：</a:t>
                </a:r>
                <a:r>
                  <a:rPr lang="en-US" altLang="zh-TW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Find the lower bound of the number of </a:t>
                </a:r>
                <a14:m>
                  <m:oMath xmlns:m="http://schemas.openxmlformats.org/officeDocument/2006/math">
                    <m:r>
                      <a:rPr lang="en-US" altLang="zh-TW" sz="23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𝑞</m:t>
                    </m:r>
                  </m:oMath>
                </a14:m>
                <a:r>
                  <a:rPr lang="en-US" altLang="zh-TW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zh-TW" sz="23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ary</a:t>
                </a:r>
                <a:r>
                  <a:rPr lang="en-US" altLang="zh-TW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vectors </a:t>
                </a:r>
                <a14:m>
                  <m:oMath xmlns:m="http://schemas.openxmlformats.org/officeDocument/2006/math">
                    <m:r>
                      <a:rPr lang="el-GR" altLang="zh-TW" sz="23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𝛾</m:t>
                    </m:r>
                  </m:oMath>
                </a14:m>
                <a:r>
                  <a:rPr lang="en-US" altLang="zh-TW" sz="23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of weight </a:t>
                </a:r>
                <a14:m>
                  <m:oMath xmlns:m="http://schemas.openxmlformats.org/officeDocument/2006/math">
                    <m:r>
                      <a:rPr lang="en-US" altLang="zh-TW" sz="23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𝑟</m:t>
                    </m:r>
                  </m:oMath>
                </a14:m>
                <a:r>
                  <a:rPr lang="en-US" altLang="zh-TW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satisfying </a:t>
                </a:r>
                <a14:m>
                  <m:oMath xmlns:m="http://schemas.openxmlformats.org/officeDocument/2006/math">
                    <m:r>
                      <a:rPr lang="zh-TW" altLang="en-US" sz="230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𝛾</m:t>
                    </m:r>
                    <m:r>
                      <a:rPr lang="en-US" altLang="zh-TW" sz="23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≺</m:t>
                    </m:r>
                    <m:sSub>
                      <m:sSubPr>
                        <m:ctrlPr>
                          <a:rPr lang="en-US" altLang="zh-TW" sz="23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zh-TW" altLang="en-US" sz="23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3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3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zh-TW" altLang="en-US" sz="230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𝛾</m:t>
                    </m:r>
                    <m:r>
                      <a:rPr lang="en-US" altLang="zh-TW" sz="23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⊀</m:t>
                    </m:r>
                    <m:sSub>
                      <m:sSubPr>
                        <m:ctrlPr>
                          <a:rPr lang="en-US" altLang="zh-TW" sz="23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zh-TW" altLang="en-US" sz="23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3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altLang="zh-TW" sz="23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en-US" altLang="zh-TW" sz="23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3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3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TW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altLang="zh-TW" sz="23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71475" indent="0">
                  <a:buClr>
                    <a:srgbClr val="31B6FD"/>
                  </a:buClr>
                  <a:buNone/>
                </a:pPr>
                <a:r>
                  <a:rPr lang="en-US" altLang="zh-TW" sz="23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sz="23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zh-TW" altLang="en-US" sz="2300" dirty="0">
                  <a:solidFill>
                    <a:srgbClr val="073E87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6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1052737"/>
                <a:ext cx="7992889" cy="966084"/>
              </a:xfrm>
              <a:prstGeom prst="rect">
                <a:avLst/>
              </a:prstGeom>
              <a:blipFill rotWithShape="1">
                <a:blip r:embed="rId4"/>
                <a:stretch>
                  <a:fillRect t="-50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矩形 127"/>
          <p:cNvSpPr/>
          <p:nvPr/>
        </p:nvSpPr>
        <p:spPr>
          <a:xfrm>
            <a:off x="816628" y="1024669"/>
            <a:ext cx="7643804" cy="849101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539552" y="429285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</a:rPr>
              <a:t>Analysis</a:t>
            </a:r>
            <a:r>
              <a:rPr lang="zh-TW" alt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：</a:t>
            </a:r>
            <a:r>
              <a:rPr lang="en-US" altLang="zh-TW" sz="28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24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Theorem </a:t>
            </a:r>
            <a:r>
              <a:rPr lang="en-US" altLang="zh-TW" sz="24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zh-TW" altLang="en-US" sz="2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Construction - sequences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755576" y="3365481"/>
                <a:ext cx="77048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365481"/>
                <a:ext cx="7704856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765088" y="3839557"/>
                <a:ext cx="7479320" cy="2657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0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  <a:p>
                <a:pPr>
                  <a:lnSpc>
                    <a:spcPts val="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000" i="1" smtClean="0">
                            <a:latin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ts val="4000"/>
                  </a:lnSpc>
                </a:pPr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88" y="3839557"/>
                <a:ext cx="7479320" cy="2657138"/>
              </a:xfrm>
              <a:prstGeom prst="rect">
                <a:avLst/>
              </a:prstGeom>
              <a:blipFill rotWithShape="1">
                <a:blip r:embed="rId6"/>
                <a:stretch>
                  <a:fillRect l="-408" b="-6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/>
          <p:cNvCxnSpPr/>
          <p:nvPr/>
        </p:nvCxnSpPr>
        <p:spPr>
          <a:xfrm flipV="1">
            <a:off x="2357684" y="3129157"/>
            <a:ext cx="0" cy="32677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199672" y="3351289"/>
                <a:ext cx="479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672" y="3351289"/>
                <a:ext cx="479042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583081" y="3350491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081" y="3350491"/>
                <a:ext cx="484363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950466" y="3350491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466" y="3350491"/>
                <a:ext cx="484363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658498" y="3335501"/>
                <a:ext cx="686662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498" y="3335501"/>
                <a:ext cx="686662" cy="394660"/>
              </a:xfrm>
              <a:prstGeom prst="rect">
                <a:avLst/>
              </a:prstGeom>
              <a:blipFill rotWithShape="1">
                <a:blip r:embed="rId1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203348" y="3922713"/>
                <a:ext cx="479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348" y="3922713"/>
                <a:ext cx="479042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586757" y="3921915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757" y="3921915"/>
                <a:ext cx="484363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1954142" y="3921915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142" y="3921915"/>
                <a:ext cx="484363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2662174" y="3906925"/>
                <a:ext cx="686662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174" y="3906925"/>
                <a:ext cx="686662" cy="394660"/>
              </a:xfrm>
              <a:prstGeom prst="rect">
                <a:avLst/>
              </a:prstGeom>
              <a:blipFill rotWithShape="1">
                <a:blip r:embed="rId1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 rot="5400000">
                <a:off x="1241661" y="4516859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0" i="1" smtClean="0">
                          <a:latin typeface="Cambria Math"/>
                        </a:rPr>
                        <m:t>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241661" y="4516859"/>
                <a:ext cx="42191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 rot="5400000">
                <a:off x="1622445" y="5034613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0" i="1" smtClean="0">
                          <a:latin typeface="Cambria Math"/>
                        </a:rPr>
                        <m:t>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622445" y="5034613"/>
                <a:ext cx="421910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 rot="5400000">
                <a:off x="2745511" y="6029028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0" i="1" smtClean="0">
                          <a:latin typeface="Cambria Math"/>
                        </a:rPr>
                        <m:t>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745511" y="6029028"/>
                <a:ext cx="42191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 rot="5400000">
                <a:off x="776262" y="5573088"/>
                <a:ext cx="4459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6262" y="5573088"/>
                <a:ext cx="445955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 rot="5400000">
                <a:off x="3756760" y="3671314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756760" y="3671314"/>
                <a:ext cx="421910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815536" y="2076614"/>
                <a:ext cx="3336846" cy="1029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b="0" i="1" dirty="0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dirty="0" smtClean="0">
                        <a:solidFill>
                          <a:schemeClr val="tx2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TW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en-US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≠0</m:t>
                    </m:r>
                    <m:r>
                      <m:rPr>
                        <m:nor/>
                      </m:rPr>
                      <a:rPr lang="en-US" altLang="zh-TW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TW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and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l-GR" altLang="zh-TW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altLang="zh-TW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n-US" altLang="zh-TW" i="1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≠0</m:t>
                    </m:r>
                  </m:oMath>
                </a14:m>
                <a:r>
                  <a:rPr lang="en-US" altLang="zh-TW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n-US" altLang="zh-TW" i="1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TW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endParaRPr lang="zh-TW" altLang="en-US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36" y="2076614"/>
                <a:ext cx="3336846" cy="1029769"/>
              </a:xfrm>
              <a:prstGeom prst="rect">
                <a:avLst/>
              </a:prstGeom>
              <a:blipFill rotWithShape="1">
                <a:blip r:embed="rId3"/>
                <a:stretch>
                  <a:fillRect l="-1645" t="-1183" r="-914" b="-59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甜甜圈 33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17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3660579" y="3933056"/>
                <a:ext cx="6142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≠</m:t>
                      </m:r>
                      <m:r>
                        <a:rPr lang="en-US" altLang="zh-TW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579" y="3933056"/>
                <a:ext cx="614271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78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492" y="2323652"/>
            <a:ext cx="7128908" cy="4201692"/>
          </a:xfrm>
        </p:spPr>
        <p:txBody>
          <a:bodyPr>
            <a:normAutofit/>
          </a:bodyPr>
          <a:lstStyle/>
          <a:p>
            <a:pPr>
              <a:lnSpc>
                <a:spcPts val="3840"/>
              </a:lnSpc>
              <a:spcBef>
                <a:spcPts val="600"/>
              </a:spcBef>
            </a:pP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 Error-correcting pooling designs</a:t>
            </a:r>
          </a:p>
          <a:p>
            <a:pPr marL="806450" indent="-239713">
              <a:lnSpc>
                <a:spcPts val="3840"/>
              </a:lnSpc>
              <a:spcBef>
                <a:spcPts val="600"/>
              </a:spcBef>
              <a:buSzPct val="50000"/>
              <a:buFont typeface="Wingdings" panose="05000000000000000000" pitchFamily="2" charset="2"/>
              <a:buChar char="l"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Constructed from 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vectors</a:t>
            </a:r>
            <a:endParaRPr lang="en-US" altLang="zh-TW" b="1" dirty="0">
              <a:latin typeface="Times New Roman" pitchFamily="18" charset="0"/>
              <a:cs typeface="Times New Roman" pitchFamily="18" charset="0"/>
            </a:endParaRPr>
          </a:p>
          <a:p>
            <a:pPr marL="806450" indent="-239713">
              <a:lnSpc>
                <a:spcPts val="3840"/>
              </a:lnSpc>
              <a:spcBef>
                <a:spcPts val="600"/>
              </a:spcBef>
              <a:buSzPct val="50000"/>
              <a:buFont typeface="Wingdings" panose="05000000000000000000" pitchFamily="2" charset="2"/>
              <a:buChar char="l"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Constructed from 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distance-regular graph</a:t>
            </a:r>
            <a:endParaRPr lang="en-US" altLang="zh-TW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840"/>
              </a:lnSpc>
              <a:spcBef>
                <a:spcPts val="600"/>
              </a:spcBef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Two-stage algorithm for Group testing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 of consecutive positives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13" name="甜甜圈 12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3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圓角矩形 38"/>
          <p:cNvSpPr/>
          <p:nvPr/>
        </p:nvSpPr>
        <p:spPr>
          <a:xfrm>
            <a:off x="1214661" y="3320511"/>
            <a:ext cx="2010199" cy="110959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圓角矩形 40"/>
          <p:cNvSpPr/>
          <p:nvPr/>
        </p:nvSpPr>
        <p:spPr>
          <a:xfrm>
            <a:off x="3264678" y="3335501"/>
            <a:ext cx="1303429" cy="110147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內容版面配置區 2"/>
              <p:cNvSpPr txBox="1">
                <a:spLocks/>
              </p:cNvSpPr>
              <p:nvPr/>
            </p:nvSpPr>
            <p:spPr>
              <a:xfrm>
                <a:off x="467543" y="1052737"/>
                <a:ext cx="7992889" cy="96608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31B6FD"/>
                  </a:buClr>
                </a:pPr>
                <a:r>
                  <a:rPr lang="en-US" altLang="zh-TW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Step1</a:t>
                </a:r>
                <a:r>
                  <a:rPr lang="zh-TW" altLang="en-US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：</a:t>
                </a:r>
                <a:r>
                  <a:rPr lang="en-US" altLang="zh-TW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Find the lower bound of the number of </a:t>
                </a:r>
                <a14:m>
                  <m:oMath xmlns:m="http://schemas.openxmlformats.org/officeDocument/2006/math">
                    <m:r>
                      <a:rPr lang="en-US" altLang="zh-TW" sz="23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𝑞</m:t>
                    </m:r>
                  </m:oMath>
                </a14:m>
                <a:r>
                  <a:rPr lang="en-US" altLang="zh-TW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zh-TW" sz="23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ary</a:t>
                </a:r>
                <a:r>
                  <a:rPr lang="en-US" altLang="zh-TW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vectors </a:t>
                </a:r>
                <a14:m>
                  <m:oMath xmlns:m="http://schemas.openxmlformats.org/officeDocument/2006/math">
                    <m:r>
                      <a:rPr lang="el-GR" altLang="zh-TW" sz="23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𝛾</m:t>
                    </m:r>
                  </m:oMath>
                </a14:m>
                <a:r>
                  <a:rPr lang="en-US" altLang="zh-TW" sz="23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of weight </a:t>
                </a:r>
                <a14:m>
                  <m:oMath xmlns:m="http://schemas.openxmlformats.org/officeDocument/2006/math">
                    <m:r>
                      <a:rPr lang="en-US" altLang="zh-TW" sz="23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𝑟</m:t>
                    </m:r>
                  </m:oMath>
                </a14:m>
                <a:r>
                  <a:rPr lang="en-US" altLang="zh-TW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satisfying </a:t>
                </a:r>
                <a14:m>
                  <m:oMath xmlns:m="http://schemas.openxmlformats.org/officeDocument/2006/math">
                    <m:r>
                      <a:rPr lang="zh-TW" altLang="en-US" sz="230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𝛾</m:t>
                    </m:r>
                    <m:r>
                      <a:rPr lang="en-US" altLang="zh-TW" sz="23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≺</m:t>
                    </m:r>
                    <m:sSub>
                      <m:sSubPr>
                        <m:ctrlPr>
                          <a:rPr lang="en-US" altLang="zh-TW" sz="23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zh-TW" altLang="en-US" sz="23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3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3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zh-TW" altLang="en-US" sz="230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𝛾</m:t>
                    </m:r>
                    <m:r>
                      <a:rPr lang="en-US" altLang="zh-TW" sz="23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⊀</m:t>
                    </m:r>
                    <m:sSub>
                      <m:sSubPr>
                        <m:ctrlPr>
                          <a:rPr lang="en-US" altLang="zh-TW" sz="23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zh-TW" altLang="en-US" sz="23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3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altLang="zh-TW" sz="23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en-US" altLang="zh-TW" sz="23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3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3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TW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altLang="zh-TW" sz="23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71475" indent="0">
                  <a:buClr>
                    <a:srgbClr val="31B6FD"/>
                  </a:buClr>
                  <a:buNone/>
                </a:pPr>
                <a:r>
                  <a:rPr lang="en-US" altLang="zh-TW" sz="23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sz="23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zh-TW" altLang="en-US" sz="2300" dirty="0">
                  <a:solidFill>
                    <a:srgbClr val="073E87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6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1052737"/>
                <a:ext cx="7992889" cy="966084"/>
              </a:xfrm>
              <a:prstGeom prst="rect">
                <a:avLst/>
              </a:prstGeom>
              <a:blipFill rotWithShape="1">
                <a:blip r:embed="rId3"/>
                <a:stretch>
                  <a:fillRect t="-50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5796136" y="2270050"/>
                <a:ext cx="331236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dirty="0" smtClean="0">
                              <a:solidFill>
                                <a:srgbClr val="073E87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i="1" dirty="0">
                                  <a:solidFill>
                                    <a:srgbClr val="073E87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dirty="0">
                                  <a:solidFill>
                                    <a:srgbClr val="073E87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r>
                                <a:rPr lang="en-US" altLang="zh-TW" i="1" dirty="0">
                                  <a:solidFill>
                                    <a:srgbClr val="073E87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 dirty="0">
                                      <a:solidFill>
                                        <a:srgbClr val="073E87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 dirty="0">
                                          <a:solidFill>
                                            <a:srgbClr val="073E87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 dirty="0">
                                          <a:solidFill>
                                            <a:srgbClr val="073E87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i="1" dirty="0">
                                          <a:solidFill>
                                            <a:srgbClr val="073E87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altLang="zh-TW" b="0" i="1" dirty="0" smtClean="0">
                                  <a:solidFill>
                                    <a:srgbClr val="073E87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𝑟</m:t>
                              </m:r>
                              <m:r>
                                <a:rPr lang="en-US" altLang="zh-TW" i="1" dirty="0">
                                  <a:solidFill>
                                    <a:srgbClr val="073E87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 dirty="0">
                                      <a:solidFill>
                                        <a:srgbClr val="073E87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 dirty="0">
                                          <a:solidFill>
                                            <a:srgbClr val="073E87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 dirty="0">
                                          <a:solidFill>
                                            <a:srgbClr val="073E87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i="1" dirty="0">
                                          <a:solidFill>
                                            <a:srgbClr val="073E87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altLang="zh-TW" i="1" dirty="0" smtClean="0">
                          <a:solidFill>
                            <a:srgbClr val="073E87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≥</m:t>
                      </m:r>
                      <m:d>
                        <m:dPr>
                          <m:ctrlPr>
                            <a:rPr lang="en-US" altLang="zh-TW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r>
                                <a:rPr lang="en-US" altLang="zh-TW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TW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altLang="zh-TW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𝑟</m:t>
                              </m:r>
                              <m:r>
                                <a:rPr lang="en-US" altLang="zh-TW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TW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i="1" dirty="0">
                  <a:solidFill>
                    <a:srgbClr val="073E87"/>
                  </a:solidFill>
                  <a:latin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270050"/>
                <a:ext cx="3312368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矩形 127"/>
          <p:cNvSpPr/>
          <p:nvPr/>
        </p:nvSpPr>
        <p:spPr>
          <a:xfrm>
            <a:off x="816628" y="1024669"/>
            <a:ext cx="7643804" cy="849101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539552" y="429285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</a:rPr>
              <a:t>Analysis</a:t>
            </a:r>
            <a:r>
              <a:rPr lang="zh-TW" alt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：</a:t>
            </a:r>
            <a:r>
              <a:rPr lang="en-US" altLang="zh-TW" sz="28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24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Theorem </a:t>
            </a:r>
            <a:r>
              <a:rPr lang="en-US" altLang="zh-TW" sz="24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zh-TW" altLang="en-US" sz="2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Construction - sequences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755576" y="3365481"/>
                <a:ext cx="74888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365481"/>
                <a:ext cx="7488832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765088" y="3839557"/>
                <a:ext cx="7479320" cy="2657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0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ts val="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000" i="1" smtClean="0">
                            <a:latin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ts val="4000"/>
                  </a:lnSpc>
                </a:pPr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88" y="3839557"/>
                <a:ext cx="7479320" cy="2657138"/>
              </a:xfrm>
              <a:prstGeom prst="rect">
                <a:avLst/>
              </a:prstGeom>
              <a:blipFill rotWithShape="1">
                <a:blip r:embed="rId6"/>
                <a:stretch>
                  <a:fillRect l="-408" b="-6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/>
          <p:cNvCxnSpPr/>
          <p:nvPr/>
        </p:nvCxnSpPr>
        <p:spPr>
          <a:xfrm flipV="1">
            <a:off x="2357684" y="3129157"/>
            <a:ext cx="0" cy="32677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199672" y="3351289"/>
                <a:ext cx="479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672" y="3351289"/>
                <a:ext cx="479042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583081" y="3350491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081" y="3350491"/>
                <a:ext cx="484363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950466" y="3350491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466" y="3350491"/>
                <a:ext cx="484363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658498" y="3335501"/>
                <a:ext cx="686662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498" y="3335501"/>
                <a:ext cx="686662" cy="394660"/>
              </a:xfrm>
              <a:prstGeom prst="rect">
                <a:avLst/>
              </a:prstGeom>
              <a:blipFill rotWithShape="1">
                <a:blip r:embed="rId1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203348" y="3922713"/>
                <a:ext cx="479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348" y="3922713"/>
                <a:ext cx="479042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586757" y="3921915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757" y="3921915"/>
                <a:ext cx="484363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1954142" y="3921915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142" y="3921915"/>
                <a:ext cx="484363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2662174" y="3906925"/>
                <a:ext cx="686662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174" y="3906925"/>
                <a:ext cx="686662" cy="394660"/>
              </a:xfrm>
              <a:prstGeom prst="rect">
                <a:avLst/>
              </a:prstGeom>
              <a:blipFill rotWithShape="1">
                <a:blip r:embed="rId1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 rot="5400000">
                <a:off x="1241661" y="4516859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0" i="1" smtClean="0">
                          <a:latin typeface="Cambria Math"/>
                        </a:rPr>
                        <m:t>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241661" y="4516859"/>
                <a:ext cx="42191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 rot="5400000">
                <a:off x="1622445" y="5034613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0" i="1" smtClean="0">
                          <a:latin typeface="Cambria Math"/>
                        </a:rPr>
                        <m:t>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622445" y="5034613"/>
                <a:ext cx="421910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 rot="5400000">
                <a:off x="2745511" y="6029028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0" i="1" smtClean="0">
                          <a:latin typeface="Cambria Math"/>
                        </a:rPr>
                        <m:t>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745511" y="6029028"/>
                <a:ext cx="42191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815536" y="2076614"/>
                <a:ext cx="3336846" cy="1029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b="0" i="1" dirty="0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dirty="0" smtClean="0">
                        <a:solidFill>
                          <a:schemeClr val="tx2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TW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en-US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≠0</m:t>
                    </m:r>
                    <m:r>
                      <m:rPr>
                        <m:nor/>
                      </m:rPr>
                      <a:rPr lang="en-US" altLang="zh-TW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TW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and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l-GR" altLang="zh-TW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altLang="zh-TW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n-US" altLang="zh-TW" i="1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≠0</m:t>
                    </m:r>
                  </m:oMath>
                </a14:m>
                <a:r>
                  <a:rPr lang="en-US" altLang="zh-TW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n-US" altLang="zh-TW" i="1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TW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endParaRPr lang="zh-TW" altLang="en-US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36" y="2076614"/>
                <a:ext cx="3336846" cy="1029769"/>
              </a:xfrm>
              <a:prstGeom prst="rect">
                <a:avLst/>
              </a:prstGeom>
              <a:blipFill rotWithShape="1">
                <a:blip r:embed="rId18"/>
                <a:stretch>
                  <a:fillRect l="-1645" t="-1183" r="-914" b="-59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單箭頭接點 26"/>
          <p:cNvCxnSpPr/>
          <p:nvPr/>
        </p:nvCxnSpPr>
        <p:spPr>
          <a:xfrm flipV="1">
            <a:off x="4427984" y="3140968"/>
            <a:ext cx="0" cy="32677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3779912" y="2793293"/>
                <a:ext cx="14539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altLang="zh-TW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793293"/>
                <a:ext cx="1453927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 rot="5400000">
                <a:off x="3756760" y="3671314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756760" y="3671314"/>
                <a:ext cx="421910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向右箭號 1"/>
          <p:cNvSpPr/>
          <p:nvPr/>
        </p:nvSpPr>
        <p:spPr>
          <a:xfrm>
            <a:off x="5284200" y="2557975"/>
            <a:ext cx="996231" cy="196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 rot="5400000">
                <a:off x="776262" y="5573088"/>
                <a:ext cx="4459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6262" y="5573088"/>
                <a:ext cx="445955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甜甜圈 33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17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3660579" y="3933056"/>
                <a:ext cx="6142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≠</m:t>
                      </m:r>
                      <m:r>
                        <a:rPr lang="en-US" altLang="zh-TW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579" y="3933056"/>
                <a:ext cx="614271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71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圓角矩形 32"/>
          <p:cNvSpPr/>
          <p:nvPr/>
        </p:nvSpPr>
        <p:spPr>
          <a:xfrm>
            <a:off x="1214661" y="3320511"/>
            <a:ext cx="2010199" cy="110959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圓角矩形 44"/>
          <p:cNvSpPr/>
          <p:nvPr/>
        </p:nvSpPr>
        <p:spPr>
          <a:xfrm>
            <a:off x="3264678" y="3335501"/>
            <a:ext cx="1303429" cy="110147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755576" y="2915544"/>
                <a:ext cx="74888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915544"/>
                <a:ext cx="7488832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Construction - sequences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內容版面配置區 2"/>
              <p:cNvSpPr txBox="1">
                <a:spLocks/>
              </p:cNvSpPr>
              <p:nvPr/>
            </p:nvSpPr>
            <p:spPr>
              <a:xfrm>
                <a:off x="467543" y="1052735"/>
                <a:ext cx="8352929" cy="190953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sz="2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Step2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：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Find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TW" sz="22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TW" sz="2200" b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?</m:t>
                            </m:r>
                          </m:num>
                          <m:den>
                            <m:r>
                              <a:rPr lang="en-US" altLang="zh-TW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  <m:r>
                              <a:rPr lang="en-US" altLang="zh-TW" sz="22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sz="2000" dirty="0" smtClean="0"/>
                  <a:t/>
                </a:r>
                <a:br>
                  <a:rPr lang="en-US" altLang="zh-TW" sz="2000" dirty="0" smtClean="0"/>
                </a:br>
                <a:endParaRPr lang="zh-TW" altLang="en-US" sz="800" dirty="0"/>
              </a:p>
              <a:p>
                <a:pPr marL="504825" lvl="0" indent="-146050">
                  <a:buClr>
                    <a:srgbClr val="31B6FD"/>
                  </a:buClr>
                  <a:buFont typeface="Arial" panose="020B0604020202020204" pitchFamily="34" charset="0"/>
                  <a:buChar char="•"/>
                </a:pP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Fixed </a:t>
                </a:r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/>
                        <a:cs typeface="Times New Roman" pitchFamily="18" charset="0"/>
                      </a:rPr>
                      <m:t>𝛾</m:t>
                    </m:r>
                  </m:oMath>
                </a14:m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, choose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 satisfying </a:t>
                </a:r>
                <a14:m>
                  <m:oMath xmlns:m="http://schemas.openxmlformats.org/officeDocument/2006/math">
                    <m:r>
                      <a:rPr lang="zh-TW" altLang="en-US" sz="2000" i="1">
                        <a:latin typeface="Cambria Math"/>
                        <a:cs typeface="Times New Roman" pitchFamily="18" charset="0"/>
                      </a:rPr>
                      <m:t>𝛼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  <a:cs typeface="Times New Roman" pitchFamily="18" charset="0"/>
                          </a:rPr>
                          <m:t>𝑞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∖</m:t>
                    </m:r>
                    <m:r>
                      <m:rPr>
                        <m:lit/>
                      </m:rPr>
                      <a:rPr lang="en-US" altLang="zh-TW" sz="2000" b="0" i="1" smtClean="0">
                        <a:latin typeface="Cambria Math"/>
                        <a:cs typeface="Times New Roman" pitchFamily="18" charset="0"/>
                      </a:rPr>
                      <m:t>{</m:t>
                    </m:r>
                    <m:r>
                      <a:rPr lang="en-US" altLang="zh-TW" sz="20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/>
                            <a:cs typeface="Times New Roman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e>
                    </m:d>
                    <m:r>
                      <a:rPr lang="en-US" altLang="zh-TW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≠0</m:t>
                    </m:r>
                    <m:r>
                      <a:rPr lang="zh-TW" alt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：</m:t>
                    </m:r>
                    <m:r>
                      <a:rPr lang="en-US" altLang="zh-TW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𝑗</m:t>
                    </m:r>
                    <m:r>
                      <a:rPr lang="en-US" altLang="zh-TW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=0,1,…,</m:t>
                    </m:r>
                    <m:r>
                      <a:rPr lang="en-US" altLang="zh-TW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𝑠</m:t>
                    </m:r>
                    <m:r>
                      <a:rPr lang="en-US" altLang="zh-TW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}</m:t>
                    </m:r>
                  </m:oMath>
                </a14:m>
                <a:r>
                  <a:rPr lang="en-US" altLang="zh-TW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wherever </a:t>
                </a:r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/>
                        <a:cs typeface="Times New Roman" pitchFamily="18" charset="0"/>
                      </a:rPr>
                      <m:t>𝛾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endParaRPr lang="en-US" altLang="zh-TW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1052735"/>
                <a:ext cx="8352929" cy="19095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0"/>
          <p:cNvSpPr txBox="1"/>
          <p:nvPr/>
        </p:nvSpPr>
        <p:spPr>
          <a:xfrm>
            <a:off x="539552" y="429285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</a:rPr>
              <a:t>Analysis</a:t>
            </a:r>
            <a:r>
              <a:rPr lang="zh-TW" alt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：</a:t>
            </a:r>
            <a:r>
              <a:rPr lang="en-US" altLang="zh-TW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Theorem 2)</a:t>
            </a:r>
            <a:endParaRPr lang="zh-TW" alt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16628" y="996188"/>
            <a:ext cx="2340448" cy="676346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755576" y="3365481"/>
                <a:ext cx="74888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365481"/>
                <a:ext cx="7488832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765088" y="3839557"/>
                <a:ext cx="7479320" cy="2657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0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ts val="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000" i="1" smtClean="0">
                            <a:latin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ts val="4000"/>
                  </a:lnSpc>
                </a:pPr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88" y="3839557"/>
                <a:ext cx="7479320" cy="2657138"/>
              </a:xfrm>
              <a:prstGeom prst="rect">
                <a:avLst/>
              </a:prstGeom>
              <a:blipFill rotWithShape="1">
                <a:blip r:embed="rId6"/>
                <a:stretch>
                  <a:fillRect l="-408" b="-6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1199672" y="3351289"/>
                <a:ext cx="479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672" y="3351289"/>
                <a:ext cx="479042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1583081" y="3350491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081" y="3350491"/>
                <a:ext cx="484363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1950466" y="3350491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466" y="3350491"/>
                <a:ext cx="484363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2658498" y="3335501"/>
                <a:ext cx="686662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498" y="3335501"/>
                <a:ext cx="686662" cy="394660"/>
              </a:xfrm>
              <a:prstGeom prst="rect">
                <a:avLst/>
              </a:prstGeom>
              <a:blipFill rotWithShape="1">
                <a:blip r:embed="rId1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1203348" y="3922713"/>
                <a:ext cx="479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348" y="3922713"/>
                <a:ext cx="479042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1586757" y="3921915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757" y="3921915"/>
                <a:ext cx="484363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1954142" y="3921915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142" y="3921915"/>
                <a:ext cx="484363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2662174" y="3906925"/>
                <a:ext cx="686662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174" y="3906925"/>
                <a:ext cx="686662" cy="394660"/>
              </a:xfrm>
              <a:prstGeom prst="rect">
                <a:avLst/>
              </a:prstGeom>
              <a:blipFill rotWithShape="1">
                <a:blip r:embed="rId1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 rot="5400000">
                <a:off x="1241661" y="4516859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0" i="1" smtClean="0">
                          <a:latin typeface="Cambria Math"/>
                        </a:rPr>
                        <m:t>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241661" y="4516859"/>
                <a:ext cx="42191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 rot="5400000">
                <a:off x="1622445" y="5034613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0" i="1" smtClean="0">
                          <a:latin typeface="Cambria Math"/>
                        </a:rPr>
                        <m:t>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622445" y="5034613"/>
                <a:ext cx="421910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 rot="5400000">
                <a:off x="2745511" y="6029028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0" i="1" smtClean="0">
                          <a:latin typeface="Cambria Math"/>
                        </a:rPr>
                        <m:t>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745511" y="6029028"/>
                <a:ext cx="42191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 rot="5400000">
                <a:off x="3756760" y="3671314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756760" y="3671314"/>
                <a:ext cx="421910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 rot="5400000">
                <a:off x="776262" y="5573088"/>
                <a:ext cx="4459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6262" y="5573088"/>
                <a:ext cx="445955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甜甜圈 46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18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660579" y="3933056"/>
                <a:ext cx="6142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≠</m:t>
                      </m:r>
                      <m:r>
                        <a:rPr lang="en-US" altLang="zh-TW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579" y="3933056"/>
                <a:ext cx="614271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60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圓角矩形 47"/>
          <p:cNvSpPr/>
          <p:nvPr/>
        </p:nvSpPr>
        <p:spPr>
          <a:xfrm>
            <a:off x="4716015" y="2915544"/>
            <a:ext cx="1432537" cy="924013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圓角矩形 48"/>
          <p:cNvSpPr/>
          <p:nvPr/>
        </p:nvSpPr>
        <p:spPr>
          <a:xfrm>
            <a:off x="971600" y="2117090"/>
            <a:ext cx="2103441" cy="362608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圓角矩形 50"/>
          <p:cNvSpPr/>
          <p:nvPr/>
        </p:nvSpPr>
        <p:spPr>
          <a:xfrm>
            <a:off x="3889780" y="1772816"/>
            <a:ext cx="4324056" cy="425669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圓角矩形 25"/>
          <p:cNvSpPr/>
          <p:nvPr/>
        </p:nvSpPr>
        <p:spPr>
          <a:xfrm>
            <a:off x="3264678" y="2963917"/>
            <a:ext cx="1303429" cy="147305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圓角矩形 24"/>
          <p:cNvSpPr/>
          <p:nvPr/>
        </p:nvSpPr>
        <p:spPr>
          <a:xfrm>
            <a:off x="1214661" y="2948153"/>
            <a:ext cx="2010199" cy="148195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755576" y="2915544"/>
                <a:ext cx="74888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915544"/>
                <a:ext cx="7488832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Construction - sequences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內容版面配置區 2"/>
              <p:cNvSpPr txBox="1">
                <a:spLocks/>
              </p:cNvSpPr>
              <p:nvPr/>
            </p:nvSpPr>
            <p:spPr>
              <a:xfrm>
                <a:off x="467543" y="1052735"/>
                <a:ext cx="8352929" cy="190953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sz="2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Step2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：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Find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TW" sz="22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TW" sz="2200" b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?</m:t>
                            </m:r>
                          </m:num>
                          <m:den>
                            <m:r>
                              <a:rPr lang="en-US" altLang="zh-TW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  <m:r>
                              <a:rPr lang="en-US" altLang="zh-TW" sz="22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sz="2000" dirty="0" smtClean="0"/>
                  <a:t/>
                </a:r>
                <a:br>
                  <a:rPr lang="en-US" altLang="zh-TW" sz="2000" dirty="0" smtClean="0"/>
                </a:br>
                <a:endParaRPr lang="zh-TW" altLang="en-US" sz="800" dirty="0"/>
              </a:p>
              <a:p>
                <a:pPr marL="504825" lvl="0" indent="-146050">
                  <a:buClr>
                    <a:srgbClr val="31B6FD"/>
                  </a:buClr>
                  <a:buFont typeface="Arial" panose="020B0604020202020204" pitchFamily="34" charset="0"/>
                  <a:buChar char="•"/>
                </a:pP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Fixed </a:t>
                </a:r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/>
                        <a:cs typeface="Times New Roman" pitchFamily="18" charset="0"/>
                      </a:rPr>
                      <m:t>𝛾</m:t>
                    </m:r>
                  </m:oMath>
                </a14:m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, choose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 satisfying </a:t>
                </a:r>
                <a14:m>
                  <m:oMath xmlns:m="http://schemas.openxmlformats.org/officeDocument/2006/math">
                    <m:r>
                      <a:rPr lang="zh-TW" altLang="en-US" sz="2000" i="1">
                        <a:latin typeface="Cambria Math"/>
                        <a:cs typeface="Times New Roman" pitchFamily="18" charset="0"/>
                      </a:rPr>
                      <m:t>𝛼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  <a:cs typeface="Times New Roman" pitchFamily="18" charset="0"/>
                          </a:rPr>
                          <m:t>𝑞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∖</m:t>
                    </m:r>
                    <m:r>
                      <m:rPr>
                        <m:lit/>
                      </m:rPr>
                      <a:rPr lang="en-US" altLang="zh-TW" sz="2000" b="0" i="1" smtClean="0">
                        <a:latin typeface="Cambria Math"/>
                        <a:cs typeface="Times New Roman" pitchFamily="18" charset="0"/>
                      </a:rPr>
                      <m:t>{</m:t>
                    </m:r>
                    <m:r>
                      <a:rPr lang="en-US" altLang="zh-TW" sz="20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/>
                            <a:cs typeface="Times New Roman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e>
                    </m:d>
                    <m:r>
                      <a:rPr lang="en-US" altLang="zh-TW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≠0</m:t>
                    </m:r>
                    <m:r>
                      <a:rPr lang="zh-TW" alt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：</m:t>
                    </m:r>
                    <m:r>
                      <a:rPr lang="en-US" altLang="zh-TW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𝑗</m:t>
                    </m:r>
                    <m:r>
                      <a:rPr lang="en-US" altLang="zh-TW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=0,1,…,</m:t>
                    </m:r>
                    <m:r>
                      <a:rPr lang="en-US" altLang="zh-TW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𝑠</m:t>
                    </m:r>
                    <m:r>
                      <a:rPr lang="en-US" altLang="zh-TW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}</m:t>
                    </m:r>
                  </m:oMath>
                </a14:m>
                <a:r>
                  <a:rPr lang="en-US" altLang="zh-TW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wherever </a:t>
                </a:r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/>
                        <a:cs typeface="Times New Roman" pitchFamily="18" charset="0"/>
                      </a:rPr>
                      <m:t>𝛾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endParaRPr lang="en-US" altLang="zh-TW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1052735"/>
                <a:ext cx="8352929" cy="19095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0"/>
          <p:cNvSpPr txBox="1"/>
          <p:nvPr/>
        </p:nvSpPr>
        <p:spPr>
          <a:xfrm>
            <a:off x="539552" y="429285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</a:rPr>
              <a:t>Analysis</a:t>
            </a:r>
            <a:r>
              <a:rPr lang="zh-TW" alt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：</a:t>
            </a:r>
            <a:r>
              <a:rPr lang="en-US" altLang="zh-TW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Theorem 2)</a:t>
            </a:r>
            <a:endParaRPr lang="zh-TW" alt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16628" y="996188"/>
            <a:ext cx="2340448" cy="676346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755576" y="3365481"/>
                <a:ext cx="74888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365481"/>
                <a:ext cx="7488832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765088" y="3839557"/>
                <a:ext cx="7479320" cy="2657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0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ts val="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000" i="1" smtClean="0">
                            <a:latin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ts val="4000"/>
                  </a:lnSpc>
                </a:pPr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88" y="3839557"/>
                <a:ext cx="7479320" cy="2657138"/>
              </a:xfrm>
              <a:prstGeom prst="rect">
                <a:avLst/>
              </a:prstGeom>
              <a:blipFill rotWithShape="1">
                <a:blip r:embed="rId6"/>
                <a:stretch>
                  <a:fillRect l="-408" b="-6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1199672" y="3351289"/>
                <a:ext cx="479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672" y="3351289"/>
                <a:ext cx="479042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1583081" y="3350491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081" y="3350491"/>
                <a:ext cx="484363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1950466" y="3350491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466" y="3350491"/>
                <a:ext cx="484363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2658498" y="3335501"/>
                <a:ext cx="686662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498" y="3335501"/>
                <a:ext cx="686662" cy="394660"/>
              </a:xfrm>
              <a:prstGeom prst="rect">
                <a:avLst/>
              </a:prstGeom>
              <a:blipFill rotWithShape="1">
                <a:blip r:embed="rId1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1203348" y="3922713"/>
                <a:ext cx="479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348" y="3922713"/>
                <a:ext cx="479042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1586757" y="3921915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757" y="3921915"/>
                <a:ext cx="484363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1954142" y="3921915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142" y="3921915"/>
                <a:ext cx="484363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2662174" y="3906925"/>
                <a:ext cx="686662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174" y="3906925"/>
                <a:ext cx="686662" cy="394660"/>
              </a:xfrm>
              <a:prstGeom prst="rect">
                <a:avLst/>
              </a:prstGeom>
              <a:blipFill rotWithShape="1">
                <a:blip r:embed="rId1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 rot="5400000">
                <a:off x="1241661" y="4516859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0" i="1" smtClean="0">
                          <a:latin typeface="Cambria Math"/>
                        </a:rPr>
                        <m:t>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241661" y="4516859"/>
                <a:ext cx="42191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 rot="5400000">
                <a:off x="1622445" y="5034613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0" i="1" smtClean="0">
                          <a:latin typeface="Cambria Math"/>
                        </a:rPr>
                        <m:t>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622445" y="5034613"/>
                <a:ext cx="421910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 rot="5400000">
                <a:off x="2745511" y="6029028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0" i="1" smtClean="0">
                          <a:latin typeface="Cambria Math"/>
                        </a:rPr>
                        <m:t>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745511" y="6029028"/>
                <a:ext cx="42191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 rot="5400000">
                <a:off x="3756760" y="3743321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756760" y="3743321"/>
                <a:ext cx="421910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 rot="5400000">
                <a:off x="776262" y="5573088"/>
                <a:ext cx="4459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6262" y="5573088"/>
                <a:ext cx="445955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單箭頭接點 51"/>
          <p:cNvCxnSpPr/>
          <p:nvPr/>
        </p:nvCxnSpPr>
        <p:spPr>
          <a:xfrm flipV="1">
            <a:off x="5292080" y="2708920"/>
            <a:ext cx="0" cy="32677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4720945" y="2411596"/>
                <a:ext cx="11471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</a:rPr>
                        <m:t>𝑑</m:t>
                      </m:r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r>
                        <a:rPr lang="en-US" altLang="zh-TW" b="0" i="1" smtClean="0">
                          <a:latin typeface="Cambria Math"/>
                        </a:rPr>
                        <m:t>𝑟</m:t>
                      </m:r>
                      <m:r>
                        <a:rPr lang="en-US" altLang="zh-TW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945" y="2411596"/>
                <a:ext cx="1147199" cy="369332"/>
              </a:xfrm>
              <a:prstGeom prst="rect">
                <a:avLst/>
              </a:prstGeom>
              <a:blipFill rotWithShape="1">
                <a:blip r:embed="rId2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 rot="5400000">
                <a:off x="3760096" y="3255031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760096" y="3255031"/>
                <a:ext cx="421910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 rot="5400000">
                <a:off x="2232163" y="3249403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232163" y="3249403"/>
                <a:ext cx="421910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 rot="5400000">
                <a:off x="5193783" y="3862627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0" i="1" smtClean="0">
                          <a:latin typeface="Cambria Math"/>
                        </a:rPr>
                        <m:t>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193783" y="3862627"/>
                <a:ext cx="421910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甜甜圈 54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18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3660579" y="3933056"/>
                <a:ext cx="6142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≠</m:t>
                      </m:r>
                      <m:r>
                        <a:rPr lang="en-US" altLang="zh-TW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579" y="3933056"/>
                <a:ext cx="614271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95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  <p:bldP spid="53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圓角矩形 55"/>
          <p:cNvSpPr/>
          <p:nvPr/>
        </p:nvSpPr>
        <p:spPr>
          <a:xfrm>
            <a:off x="1214661" y="2948153"/>
            <a:ext cx="2010199" cy="148195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圓角矩形 56"/>
          <p:cNvSpPr/>
          <p:nvPr/>
        </p:nvSpPr>
        <p:spPr>
          <a:xfrm>
            <a:off x="3264678" y="2963917"/>
            <a:ext cx="1303429" cy="147305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圓角矩形 50"/>
          <p:cNvSpPr/>
          <p:nvPr/>
        </p:nvSpPr>
        <p:spPr>
          <a:xfrm>
            <a:off x="4716015" y="2915544"/>
            <a:ext cx="1432537" cy="924013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圓角矩形 51"/>
          <p:cNvSpPr/>
          <p:nvPr/>
        </p:nvSpPr>
        <p:spPr>
          <a:xfrm>
            <a:off x="971600" y="2117090"/>
            <a:ext cx="2103441" cy="362608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圓角矩形 52"/>
          <p:cNvSpPr/>
          <p:nvPr/>
        </p:nvSpPr>
        <p:spPr>
          <a:xfrm>
            <a:off x="3889780" y="1772816"/>
            <a:ext cx="4324056" cy="425669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755576" y="2915544"/>
                <a:ext cx="74888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915544"/>
                <a:ext cx="7488832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Construction - sequences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內容版面配置區 2"/>
              <p:cNvSpPr txBox="1">
                <a:spLocks/>
              </p:cNvSpPr>
              <p:nvPr/>
            </p:nvSpPr>
            <p:spPr>
              <a:xfrm>
                <a:off x="467543" y="1052735"/>
                <a:ext cx="8352929" cy="190953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sz="2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Step2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：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Find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TW" sz="22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TW" sz="2200" b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?</m:t>
                            </m:r>
                          </m:num>
                          <m:den>
                            <m:r>
                              <a:rPr lang="en-US" altLang="zh-TW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  <m:r>
                              <a:rPr lang="en-US" altLang="zh-TW" sz="22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sz="2000" dirty="0" smtClean="0"/>
                  <a:t/>
                </a:r>
                <a:br>
                  <a:rPr lang="en-US" altLang="zh-TW" sz="2000" dirty="0" smtClean="0"/>
                </a:br>
                <a:endParaRPr lang="zh-TW" altLang="en-US" sz="800" dirty="0"/>
              </a:p>
              <a:p>
                <a:pPr marL="504825" lvl="0" indent="-146050">
                  <a:buClr>
                    <a:srgbClr val="31B6FD"/>
                  </a:buClr>
                  <a:buFont typeface="Arial" panose="020B0604020202020204" pitchFamily="34" charset="0"/>
                  <a:buChar char="•"/>
                </a:pP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Fixed </a:t>
                </a:r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/>
                        <a:cs typeface="Times New Roman" pitchFamily="18" charset="0"/>
                      </a:rPr>
                      <m:t>𝛾</m:t>
                    </m:r>
                  </m:oMath>
                </a14:m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, choose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 satisfying </a:t>
                </a:r>
                <a14:m>
                  <m:oMath xmlns:m="http://schemas.openxmlformats.org/officeDocument/2006/math">
                    <m:r>
                      <a:rPr lang="zh-TW" altLang="en-US" sz="2000" i="1">
                        <a:latin typeface="Cambria Math"/>
                        <a:cs typeface="Times New Roman" pitchFamily="18" charset="0"/>
                      </a:rPr>
                      <m:t>𝛼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  <a:cs typeface="Times New Roman" pitchFamily="18" charset="0"/>
                          </a:rPr>
                          <m:t>𝑞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∖</m:t>
                    </m:r>
                    <m:r>
                      <m:rPr>
                        <m:lit/>
                      </m:rPr>
                      <a:rPr lang="en-US" altLang="zh-TW" sz="2000" b="0" i="1" smtClean="0">
                        <a:latin typeface="Cambria Math"/>
                        <a:cs typeface="Times New Roman" pitchFamily="18" charset="0"/>
                      </a:rPr>
                      <m:t>{</m:t>
                    </m:r>
                    <m:r>
                      <a:rPr lang="en-US" altLang="zh-TW" sz="20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/>
                            <a:cs typeface="Times New Roman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e>
                    </m:d>
                    <m:r>
                      <a:rPr lang="en-US" altLang="zh-TW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≠0</m:t>
                    </m:r>
                    <m:r>
                      <a:rPr lang="zh-TW" alt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：</m:t>
                    </m:r>
                    <m:r>
                      <a:rPr lang="en-US" altLang="zh-TW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𝑗</m:t>
                    </m:r>
                    <m:r>
                      <a:rPr lang="en-US" altLang="zh-TW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=0,1,…,</m:t>
                    </m:r>
                    <m:r>
                      <a:rPr lang="en-US" altLang="zh-TW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𝑠</m:t>
                    </m:r>
                    <m:r>
                      <a:rPr lang="en-US" altLang="zh-TW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}</m:t>
                    </m:r>
                  </m:oMath>
                </a14:m>
                <a:r>
                  <a:rPr lang="en-US" altLang="zh-TW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wherever </a:t>
                </a:r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/>
                        <a:cs typeface="Times New Roman" pitchFamily="18" charset="0"/>
                      </a:rPr>
                      <m:t>𝛾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endParaRPr lang="en-US" altLang="zh-TW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1052735"/>
                <a:ext cx="8352929" cy="19095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0"/>
          <p:cNvSpPr txBox="1"/>
          <p:nvPr/>
        </p:nvSpPr>
        <p:spPr>
          <a:xfrm>
            <a:off x="539552" y="429285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</a:rPr>
              <a:t>Analysis</a:t>
            </a:r>
            <a:r>
              <a:rPr lang="zh-TW" alt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：</a:t>
            </a:r>
            <a:r>
              <a:rPr lang="en-US" altLang="zh-TW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Theorem 2)</a:t>
            </a:r>
            <a:endParaRPr lang="zh-TW" alt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16628" y="996188"/>
            <a:ext cx="2340448" cy="676346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755576" y="3365481"/>
                <a:ext cx="74888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365481"/>
                <a:ext cx="7488832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765088" y="3839557"/>
                <a:ext cx="7479320" cy="2657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00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ts val="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000" i="1" smtClean="0">
                            <a:latin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ts val="4000"/>
                  </a:lnSpc>
                </a:pPr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…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88" y="3839557"/>
                <a:ext cx="7479320" cy="2657138"/>
              </a:xfrm>
              <a:prstGeom prst="rect">
                <a:avLst/>
              </a:prstGeom>
              <a:blipFill rotWithShape="1">
                <a:blip r:embed="rId6"/>
                <a:stretch>
                  <a:fillRect l="-408" b="-6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1199672" y="3351289"/>
                <a:ext cx="479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672" y="3351289"/>
                <a:ext cx="479042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1583081" y="3350491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081" y="3350491"/>
                <a:ext cx="484363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1950466" y="3350491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466" y="3350491"/>
                <a:ext cx="484363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2658498" y="3335501"/>
                <a:ext cx="686662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498" y="3335501"/>
                <a:ext cx="686662" cy="394660"/>
              </a:xfrm>
              <a:prstGeom prst="rect">
                <a:avLst/>
              </a:prstGeom>
              <a:blipFill rotWithShape="1">
                <a:blip r:embed="rId1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1203348" y="3922713"/>
                <a:ext cx="479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348" y="3922713"/>
                <a:ext cx="479042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1586757" y="3921915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757" y="3921915"/>
                <a:ext cx="484363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1954142" y="3921915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142" y="3921915"/>
                <a:ext cx="484363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2662174" y="3906925"/>
                <a:ext cx="686662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174" y="3906925"/>
                <a:ext cx="686662" cy="394660"/>
              </a:xfrm>
              <a:prstGeom prst="rect">
                <a:avLst/>
              </a:prstGeom>
              <a:blipFill rotWithShape="1">
                <a:blip r:embed="rId1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 rot="5400000">
                <a:off x="1241661" y="4516859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0" i="1" smtClean="0">
                          <a:latin typeface="Cambria Math"/>
                        </a:rPr>
                        <m:t>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241661" y="4516859"/>
                <a:ext cx="42191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 rot="5400000">
                <a:off x="1622445" y="5034613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0" i="1" smtClean="0">
                          <a:latin typeface="Cambria Math"/>
                        </a:rPr>
                        <m:t>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622445" y="5034613"/>
                <a:ext cx="421910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 rot="5400000">
                <a:off x="2745511" y="6029028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0" i="1" smtClean="0">
                          <a:latin typeface="Cambria Math"/>
                        </a:rPr>
                        <m:t>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745511" y="6029028"/>
                <a:ext cx="42191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 rot="5400000">
                <a:off x="3756760" y="3743321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756760" y="3743321"/>
                <a:ext cx="421910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 rot="5400000">
                <a:off x="776262" y="5573088"/>
                <a:ext cx="4459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6262" y="5573088"/>
                <a:ext cx="445955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單箭頭接點 32"/>
          <p:cNvCxnSpPr/>
          <p:nvPr/>
        </p:nvCxnSpPr>
        <p:spPr>
          <a:xfrm flipV="1">
            <a:off x="5292080" y="2708920"/>
            <a:ext cx="0" cy="32677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720945" y="2411596"/>
                <a:ext cx="11471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</a:rPr>
                        <m:t>𝑑</m:t>
                      </m:r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r>
                        <a:rPr lang="en-US" altLang="zh-TW" b="0" i="1" smtClean="0">
                          <a:latin typeface="Cambria Math"/>
                        </a:rPr>
                        <m:t>𝑟</m:t>
                      </m:r>
                      <m:r>
                        <a:rPr lang="en-US" altLang="zh-TW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945" y="2411596"/>
                <a:ext cx="1147199" cy="369332"/>
              </a:xfrm>
              <a:prstGeom prst="rect">
                <a:avLst/>
              </a:prstGeom>
              <a:blipFill rotWithShape="1">
                <a:blip r:embed="rId2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線單箭頭接點 44"/>
          <p:cNvCxnSpPr/>
          <p:nvPr/>
        </p:nvCxnSpPr>
        <p:spPr>
          <a:xfrm rot="5400000" flipV="1">
            <a:off x="5848772" y="2457758"/>
            <a:ext cx="0" cy="32677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5868144" y="2292638"/>
                <a:ext cx="2731375" cy="566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−1)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292638"/>
                <a:ext cx="2731375" cy="566694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/>
              <p:cNvSpPr txBox="1"/>
              <p:nvPr/>
            </p:nvSpPr>
            <p:spPr>
              <a:xfrm rot="5400000">
                <a:off x="5193783" y="3862627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0" i="1" smtClean="0">
                          <a:latin typeface="Cambria Math"/>
                        </a:rPr>
                        <m:t>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8" name="文字方塊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193783" y="3862627"/>
                <a:ext cx="421910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 rot="5400000">
                <a:off x="3760096" y="3255031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760096" y="3255031"/>
                <a:ext cx="42191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 rot="5400000">
                <a:off x="2232163" y="3249403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232163" y="3249403"/>
                <a:ext cx="421910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甜甜圈 48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18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3660579" y="3933056"/>
                <a:ext cx="6142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≠</m:t>
                      </m:r>
                      <m:r>
                        <a:rPr lang="en-US" altLang="zh-TW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579" y="3933056"/>
                <a:ext cx="614271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757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Construction - sequences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83568" y="66075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</a:rPr>
              <a:t>Concluding </a:t>
            </a:r>
            <a:r>
              <a:rPr lang="en-US" altLang="zh-TW" sz="2800" dirty="0" smtClean="0">
                <a:solidFill>
                  <a:schemeClr val="tx2"/>
                </a:solidFill>
                <a:latin typeface="Times New Roman" pitchFamily="18" charset="0"/>
              </a:rPr>
              <a:t>1</a:t>
            </a:r>
            <a:r>
              <a:rPr lang="zh-TW" alt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：</a:t>
            </a:r>
            <a:endParaRPr lang="zh-TW" altLang="en-US" sz="2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83568" y="1268122"/>
                <a:ext cx="7920880" cy="2505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TW" sz="2200" dirty="0" smtClean="0">
                    <a:solidFill>
                      <a:srgbClr val="073E8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en-US" altLang="zh-TW" sz="2200" dirty="0" smtClean="0">
                    <a:solidFill>
                      <a:srgbClr val="073E87"/>
                    </a:solidFill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rgbClr val="073E87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rgbClr val="073E87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rgbClr val="073E87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200" i="1">
                        <a:solidFill>
                          <a:srgbClr val="073E87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200" i="1">
                            <a:solidFill>
                              <a:srgbClr val="073E87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TW" sz="2200" i="1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200" i="1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altLang="zh-TW" sz="2200" i="1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 sz="2200" i="1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altLang="zh-TW" sz="2200" i="1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altLang="zh-TW" sz="2200" i="1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 sz="2200" i="1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r>
                      <a:rPr lang="en-US" altLang="zh-TW" sz="2200" i="1">
                        <a:solidFill>
                          <a:srgbClr val="073E87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US" altLang="zh-TW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altLang="zh-TW" sz="2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200" i="1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200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𝑟</m:t>
                            </m:r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altLang="zh-TW" sz="2200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−(</m:t>
                            </m:r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−2</m:t>
                            </m:r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𝑟</m:t>
                            </m:r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altLang="zh-TW" sz="2200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2200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TW" sz="2200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altLang="zh-TW" sz="2200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TW" sz="2200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sup>
                    </m:sSup>
                    <m:r>
                      <a:rPr lang="en-US" altLang="zh-TW" sz="2200" i="1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−1</m:t>
                    </m:r>
                  </m:oMath>
                </a14:m>
                <a:endParaRPr lang="en-US" altLang="zh-TW" sz="22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altLang="zh-TW" sz="2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 </a:t>
                </a:r>
                <a:r>
                  <a:rPr lang="en-US" altLang="zh-TW" sz="2200" i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200" i="1">
                        <a:solidFill>
                          <a:schemeClr val="tx2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200" i="1">
                            <a:solidFill>
                              <a:schemeClr val="tx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altLang="zh-TW" sz="2200" i="1">
                            <a:solidFill>
                              <a:schemeClr val="tx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altLang="zh-TW" sz="2200" i="1">
                            <a:solidFill>
                              <a:schemeClr val="tx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200" i="1">
                            <a:solidFill>
                              <a:schemeClr val="tx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TW" sz="2200" i="1">
                            <a:solidFill>
                              <a:schemeClr val="tx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n-US" altLang="zh-TW" sz="2200" i="1">
                            <a:solidFill>
                              <a:schemeClr val="tx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TW" sz="2200" i="1">
                            <a:solidFill>
                              <a:schemeClr val="tx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altLang="zh-TW" sz="2200" i="1">
                            <a:solidFill>
                              <a:schemeClr val="tx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−1)</m:t>
                        </m:r>
                      </m:e>
                      <m:sup>
                        <m:r>
                          <a:rPr lang="en-US" altLang="zh-TW" sz="2200" i="1">
                            <a:solidFill>
                              <a:schemeClr val="tx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altLang="zh-TW" sz="2200" i="1">
                            <a:solidFill>
                              <a:schemeClr val="tx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TW" sz="2200" i="1">
                            <a:solidFill>
                              <a:schemeClr val="tx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  <m:r>
                      <a:rPr lang="en-US" altLang="zh-TW" sz="2200" i="1">
                        <a:solidFill>
                          <a:schemeClr val="tx2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zh-TW" altLang="en-US" sz="2200" i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268122"/>
                <a:ext cx="7920880" cy="2505173"/>
              </a:xfrm>
              <a:prstGeom prst="rect">
                <a:avLst/>
              </a:prstGeom>
              <a:blipFill rotWithShape="1">
                <a:blip r:embed="rId2"/>
                <a:stretch>
                  <a:fillRect l="-924" b="-21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右大括弧 5"/>
          <p:cNvSpPr/>
          <p:nvPr/>
        </p:nvSpPr>
        <p:spPr>
          <a:xfrm>
            <a:off x="5760132" y="2693481"/>
            <a:ext cx="252028" cy="89121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057108" y="2793122"/>
            <a:ext cx="3231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results</a:t>
            </a:r>
            <a:r>
              <a:rPr lang="zh-TW" alt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“intersecting relation”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403648" y="4401669"/>
                <a:ext cx="6408712" cy="10435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given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zh-TW" altLang="en-US" sz="24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zh-TW" sz="24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𝑟</m:t>
                    </m:r>
                    <m:r>
                      <a:rPr lang="en-US" altLang="zh-TW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&lt;</m:t>
                    </m:r>
                    <m:r>
                      <a:rPr lang="en-US" altLang="zh-TW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zh-TW" sz="24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4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sz="240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sz="240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TW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TW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zh-TW" sz="240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+1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TW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+1</m:t>
                            </m:r>
                          </m:den>
                        </m:f>
                      </m:e>
                    </m:func>
                    <m:r>
                      <a:rPr lang="en-US" altLang="zh-TW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altLang="zh-TW" sz="24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altLang="zh-TW" sz="24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solidFill>
                          <a:schemeClr val="tx2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zh-TW" altLang="en-US" sz="24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or (3).</a:t>
                </a:r>
                <a:endParaRPr lang="zh-TW" altLang="en-US" sz="2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401669"/>
                <a:ext cx="6408712" cy="1043555"/>
              </a:xfrm>
              <a:prstGeom prst="rect">
                <a:avLst/>
              </a:prstGeom>
              <a:blipFill rotWithShape="1">
                <a:blip r:embed="rId3"/>
                <a:stretch>
                  <a:fillRect l="-1328" b="-1040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5667886" y="1496978"/>
            <a:ext cx="3231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D’ychakov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 (2005)</a:t>
            </a:r>
            <a:r>
              <a:rPr lang="zh-TW" alt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“containment relation”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>
            <a:off x="3838827" y="1844824"/>
            <a:ext cx="130923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甜甜圈 14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19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7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8645" y="2132856"/>
            <a:ext cx="6637468" cy="1362075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Error-correcting pooling designs</a:t>
            </a:r>
            <a:endParaRPr lang="zh-TW" alt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版面配置區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15616" y="3852803"/>
                <a:ext cx="7158772" cy="2888565"/>
              </a:xfrm>
            </p:spPr>
            <p:txBody>
              <a:bodyPr>
                <a:normAutofit/>
              </a:bodyPr>
              <a:lstStyle/>
              <a:p>
                <a:pPr marL="363538" lvl="0" indent="-239713">
                  <a:buClr>
                    <a:srgbClr val="31B6FD"/>
                  </a:buClr>
                  <a:buSzPct val="50000"/>
                  <a:buFont typeface="Wingdings" panose="05000000000000000000" pitchFamily="2" charset="2"/>
                  <a:buChar char="l"/>
                </a:pPr>
                <a:r>
                  <a:rPr lang="en-US" altLang="zh-TW" sz="24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Constructed from </a:t>
                </a:r>
                <a:r>
                  <a:rPr lang="en-US" altLang="zh-TW" sz="2400" b="1" dirty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distance-regular graph </a:t>
                </a:r>
                <a:endParaRPr lang="en-US" altLang="zh-TW" sz="2400" b="1" dirty="0" smtClean="0">
                  <a:solidFill>
                    <a:srgbClr val="073E87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625475" indent="-241300">
                  <a:buClr>
                    <a:srgbClr val="31B6FD"/>
                  </a:buClr>
                  <a:buSzPct val="50000"/>
                  <a:buFont typeface="Wingdings" panose="05000000000000000000" pitchFamily="2" charset="2"/>
                  <a:buChar char="Ø"/>
                </a:pPr>
                <a:r>
                  <a:rPr lang="en-US" altLang="zh-TW" sz="2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The Johnson graph </a:t>
                </a:r>
                <a14:m>
                  <m:oMath xmlns:m="http://schemas.openxmlformats.org/officeDocument/2006/math"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𝑱</m:t>
                    </m:r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𝒏</m:t>
                    </m:r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TW" sz="2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2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is defined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200" i="1" smtClean="0">
                            <a:solidFill>
                              <a:srgbClr val="073E87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TW" sz="2200" i="1" smtClean="0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200" b="0" i="1" smtClean="0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[</m:t>
                            </m:r>
                            <m:r>
                              <a:rPr lang="en-US" altLang="zh-TW" sz="2200" b="0" i="1" smtClean="0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  <m:r>
                              <a:rPr lang="en-US" altLang="zh-TW" sz="2200" b="0" i="1" smtClean="0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]</m:t>
                            </m:r>
                          </m:num>
                          <m:den>
                            <m:r>
                              <a:rPr lang="en-US" altLang="zh-TW" sz="2200" b="0" i="1" smtClean="0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sz="22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 such that two vertices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𝑢</m:t>
                    </m:r>
                  </m:oMath>
                </a14:m>
                <a:r>
                  <a:rPr lang="en-US" altLang="zh-TW" sz="22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𝑣</m:t>
                    </m:r>
                  </m:oMath>
                </a14:m>
                <a:r>
                  <a:rPr lang="en-US" altLang="zh-TW" sz="22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 are adjacent </a:t>
                </a:r>
                <a:r>
                  <a:rPr lang="en-US" altLang="zh-TW" sz="2200" dirty="0" err="1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iff</a:t>
                </a:r>
                <a:r>
                  <a:rPr lang="en-US" altLang="zh-TW" sz="22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200" i="1" smtClean="0">
                            <a:solidFill>
                              <a:srgbClr val="073E87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solidFill>
                              <a:srgbClr val="073E87"/>
                            </a:solidFill>
                            <a:latin typeface="Cambria Math"/>
                            <a:cs typeface="Times New Roman" pitchFamily="18" charset="0"/>
                          </a:rPr>
                          <m:t>𝑢</m:t>
                        </m:r>
                        <m:r>
                          <a:rPr lang="en-US" altLang="zh-TW" sz="2200" b="0" i="1" smtClean="0">
                            <a:solidFill>
                              <a:srgbClr val="073E87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∩</m:t>
                        </m:r>
                        <m:r>
                          <a:rPr lang="en-US" altLang="zh-TW" sz="2200" b="0" i="1" smtClean="0">
                            <a:solidFill>
                              <a:srgbClr val="073E87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𝑣</m:t>
                        </m:r>
                      </m:e>
                    </m:d>
                    <m:r>
                      <a:rPr lang="en-US" altLang="zh-TW" sz="2200" b="0" i="1" smtClean="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altLang="zh-TW" sz="2200" b="0" i="1" smtClean="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altLang="zh-TW" sz="2200" b="0" i="1" smtClean="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−1</m:t>
                    </m:r>
                  </m:oMath>
                </a14:m>
                <a:r>
                  <a:rPr lang="en-US" altLang="zh-TW" sz="22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625475" indent="-241300">
                  <a:buClr>
                    <a:srgbClr val="31B6FD"/>
                  </a:buClr>
                  <a:buSzPct val="50000"/>
                  <a:buFont typeface="Wingdings" panose="05000000000000000000" pitchFamily="2" charset="2"/>
                  <a:buChar char="Ø"/>
                </a:pPr>
                <a:r>
                  <a:rPr lang="en-US" altLang="zh-TW" sz="22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Binary matrix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altLang="zh-TW" sz="22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 with columns and rows indexed by </a:t>
                </a:r>
                <a:br>
                  <a:rPr lang="en-US" altLang="zh-TW" sz="22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en-US" altLang="zh-TW" sz="2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-cliques</a:t>
                </a:r>
                <a:r>
                  <a:rPr lang="en-US" altLang="zh-TW" sz="22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文字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15616" y="3852803"/>
                <a:ext cx="7158772" cy="2888565"/>
              </a:xfrm>
              <a:blipFill rotWithShape="1">
                <a:blip r:embed="rId2"/>
                <a:stretch>
                  <a:fillRect t="-1688" r="-1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C:\Program Files\Microsoft Office\MEDIA\OFFICE14\Lines\BD21325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80" y="3564919"/>
            <a:ext cx="6548438" cy="17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97388" y="39539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29972" y="26064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Construction – Johnson graph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甜甜圈 10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55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 txBox="1">
                <a:spLocks/>
              </p:cNvSpPr>
              <p:nvPr/>
            </p:nvSpPr>
            <p:spPr>
              <a:xfrm>
                <a:off x="1043492" y="1340768"/>
                <a:ext cx="7560956" cy="513779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TW" sz="2600" b="1" i="1" smtClean="0">
                        <a:latin typeface="Cambria Math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US" altLang="zh-TW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-clique</a:t>
                </a:r>
                <a:r>
                  <a:rPr lang="zh-TW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endParaRPr lang="en-US" altLang="zh-TW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6450" indent="-239713">
                  <a:buSzPct val="50000"/>
                  <a:buFont typeface="Wingdings" panose="05000000000000000000" pitchFamily="2" charset="2"/>
                  <a:buChar char="l"/>
                </a:pP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For a connected graph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𝐺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=(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𝑉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𝐸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TW" altLang="en-US" dirty="0" smtClean="0">
                    <a:latin typeface="Times New Roman" pitchFamily="18" charset="0"/>
                    <a:cs typeface="Times New Roman" pitchFamily="18" charset="0"/>
                  </a:rPr>
                  <a:t>：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-subset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is a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-clique if any two vertices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are at distance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806450" indent="-239713">
                  <a:buSzPct val="50000"/>
                  <a:buFont typeface="Wingdings" panose="05000000000000000000" pitchFamily="2" charset="2"/>
                  <a:buChar char="l"/>
                </a:pP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In Johnson graph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𝐽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TW" altLang="en-US" dirty="0" smtClean="0">
                    <a:latin typeface="Times New Roman" pitchFamily="18" charset="0"/>
                    <a:cs typeface="Times New Roman" pitchFamily="18" charset="0"/>
                  </a:rPr>
                  <a:t>：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-clique with size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is a collection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US" altLang="zh-TW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disjoint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en-US" altLang="zh-TW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-subsets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TW" sz="2600" dirty="0" smtClean="0">
                    <a:latin typeface="Times New Roman" pitchFamily="18" charset="0"/>
                    <a:cs typeface="Times New Roman" pitchFamily="18" charset="0"/>
                  </a:rPr>
                  <a:t>Example</a:t>
                </a:r>
                <a:r>
                  <a:rPr lang="zh-TW" altLang="en-US" sz="2600" dirty="0" smtClean="0">
                    <a:latin typeface="Times New Roman" pitchFamily="18" charset="0"/>
                    <a:cs typeface="Times New Roman" pitchFamily="18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/>
                        <a:cs typeface="Times New Roman" pitchFamily="18" charset="0"/>
                      </a:rPr>
                      <m:t>𝐽</m:t>
                    </m:r>
                    <m:r>
                      <a:rPr lang="en-US" altLang="zh-TW" sz="2600" b="0" i="1" smtClean="0">
                        <a:latin typeface="Cambria Math"/>
                        <a:cs typeface="Times New Roman" pitchFamily="18" charset="0"/>
                      </a:rPr>
                      <m:t>(6,3)</m:t>
                    </m:r>
                  </m:oMath>
                </a14:m>
                <a:endParaRPr lang="en-US" altLang="zh-TW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92" y="1340768"/>
                <a:ext cx="7560956" cy="5137796"/>
              </a:xfrm>
              <a:prstGeom prst="rect">
                <a:avLst/>
              </a:prstGeom>
              <a:blipFill rotWithShape="1">
                <a:blip r:embed="rId3"/>
                <a:stretch>
                  <a:fillRect t="-10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547664" y="4784382"/>
                <a:ext cx="31714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9388" indent="-179388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𝑒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𝑢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𝑢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784382"/>
                <a:ext cx="3171434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346" t="-47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4529972" y="26064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Construction – Johnson graph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6051246" y="4002420"/>
            <a:ext cx="792088" cy="4946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6915342" y="4161426"/>
            <a:ext cx="792088" cy="4946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7524328" y="4605522"/>
            <a:ext cx="792088" cy="4946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6957370" y="5767054"/>
            <a:ext cx="792088" cy="4946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6090332" y="5958684"/>
            <a:ext cx="792088" cy="4946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橢圓 31"/>
          <p:cNvSpPr/>
          <p:nvPr/>
        </p:nvSpPr>
        <p:spPr>
          <a:xfrm>
            <a:off x="5232120" y="4197868"/>
            <a:ext cx="792088" cy="4946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456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橢圓 32"/>
          <p:cNvSpPr/>
          <p:nvPr/>
        </p:nvSpPr>
        <p:spPr>
          <a:xfrm>
            <a:off x="4932040" y="5238604"/>
            <a:ext cx="792088" cy="4946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橢圓 33"/>
          <p:cNvSpPr/>
          <p:nvPr/>
        </p:nvSpPr>
        <p:spPr>
          <a:xfrm>
            <a:off x="5196256" y="5772640"/>
            <a:ext cx="792088" cy="4946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236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 rot="15949200">
                <a:off x="4756666" y="4756503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949200">
                <a:off x="4756666" y="4756503"/>
                <a:ext cx="115212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 rot="16669805">
                <a:off x="7173394" y="5280346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669805">
                <a:off x="7173394" y="5280346"/>
                <a:ext cx="115212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甜甜圈 19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21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2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 txBox="1">
                <a:spLocks/>
              </p:cNvSpPr>
              <p:nvPr/>
            </p:nvSpPr>
            <p:spPr>
              <a:xfrm>
                <a:off x="1043492" y="1340768"/>
                <a:ext cx="7560956" cy="513779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TW" sz="2600" b="1" i="1" smtClean="0">
                        <a:latin typeface="Cambria Math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US" altLang="zh-TW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-clique</a:t>
                </a:r>
                <a:r>
                  <a:rPr lang="zh-TW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endParaRPr lang="en-US" altLang="zh-TW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6450" indent="-239713">
                  <a:buSzPct val="50000"/>
                  <a:buFont typeface="Wingdings" panose="05000000000000000000" pitchFamily="2" charset="2"/>
                  <a:buChar char="l"/>
                </a:pP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For a connected graph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𝐺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=(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𝑉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𝐸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TW" altLang="en-US" dirty="0" smtClean="0">
                    <a:latin typeface="Times New Roman" pitchFamily="18" charset="0"/>
                    <a:cs typeface="Times New Roman" pitchFamily="18" charset="0"/>
                  </a:rPr>
                  <a:t>：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-subset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is a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-clique if any two vertices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are at distance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806450" indent="-239713">
                  <a:buSzPct val="50000"/>
                  <a:buFont typeface="Wingdings" panose="05000000000000000000" pitchFamily="2" charset="2"/>
                  <a:buChar char="l"/>
                </a:pP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In Johnson graph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𝐽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TW" altLang="en-US" dirty="0" smtClean="0">
                    <a:latin typeface="Times New Roman" pitchFamily="18" charset="0"/>
                    <a:cs typeface="Times New Roman" pitchFamily="18" charset="0"/>
                  </a:rPr>
                  <a:t>：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-clique with size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is a collection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disjoint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en-US" altLang="zh-TW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-subsets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TW" sz="2600" dirty="0" smtClean="0">
                    <a:latin typeface="Times New Roman" pitchFamily="18" charset="0"/>
                    <a:cs typeface="Times New Roman" pitchFamily="18" charset="0"/>
                  </a:rPr>
                  <a:t>Example</a:t>
                </a:r>
                <a:r>
                  <a:rPr lang="zh-TW" altLang="en-US" sz="2600" dirty="0" smtClean="0">
                    <a:latin typeface="Times New Roman" pitchFamily="18" charset="0"/>
                    <a:cs typeface="Times New Roman" pitchFamily="18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/>
                        <a:cs typeface="Times New Roman" pitchFamily="18" charset="0"/>
                      </a:rPr>
                      <m:t>𝐽</m:t>
                    </m:r>
                    <m:r>
                      <a:rPr lang="en-US" altLang="zh-TW" sz="2600" b="0" i="1" smtClean="0">
                        <a:latin typeface="Cambria Math"/>
                        <a:cs typeface="Times New Roman" pitchFamily="18" charset="0"/>
                      </a:rPr>
                      <m:t>(6,3)</m:t>
                    </m:r>
                  </m:oMath>
                </a14:m>
                <a:endParaRPr lang="en-US" altLang="zh-TW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92" y="1340768"/>
                <a:ext cx="7560956" cy="5137796"/>
              </a:xfrm>
              <a:prstGeom prst="rect">
                <a:avLst/>
              </a:prstGeom>
              <a:blipFill rotWithShape="1">
                <a:blip r:embed="rId3"/>
                <a:stretch>
                  <a:fillRect t="-10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橢圓 3"/>
          <p:cNvSpPr/>
          <p:nvPr/>
        </p:nvSpPr>
        <p:spPr>
          <a:xfrm>
            <a:off x="6051246" y="4002420"/>
            <a:ext cx="792088" cy="4946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6915342" y="4161426"/>
            <a:ext cx="792088" cy="4946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7524328" y="4605522"/>
            <a:ext cx="792088" cy="4946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6957370" y="5767054"/>
            <a:ext cx="792088" cy="4946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6090332" y="5958684"/>
            <a:ext cx="792088" cy="4946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232120" y="4197868"/>
            <a:ext cx="792088" cy="4946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456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932040" y="5238604"/>
            <a:ext cx="792088" cy="4946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5196256" y="5772640"/>
            <a:ext cx="792088" cy="4946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236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547664" y="4784382"/>
                <a:ext cx="317143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9388" indent="-179388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𝑒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𝑢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𝑢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123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,(456)</m:t>
                        </m:r>
                      </m:e>
                    </m:d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-clique of size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784382"/>
                <a:ext cx="3171434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346" t="-2538" b="-71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4529972" y="26064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Construction – Johnson graph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 rot="15949200">
                <a:off x="4756666" y="4756503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949200">
                <a:off x="4756666" y="4756503"/>
                <a:ext cx="115212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 rot="16669805">
                <a:off x="7173394" y="5280346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669805">
                <a:off x="7173394" y="5280346"/>
                <a:ext cx="115212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甜甜圈 22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21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7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1043608" y="836712"/>
            <a:ext cx="6768752" cy="2304256"/>
            <a:chOff x="1043608" y="980728"/>
            <a:chExt cx="6768752" cy="1920213"/>
          </a:xfrm>
        </p:grpSpPr>
        <p:sp>
          <p:nvSpPr>
            <p:cNvPr id="4" name="圓角化同側角落矩形 3"/>
            <p:cNvSpPr/>
            <p:nvPr/>
          </p:nvSpPr>
          <p:spPr>
            <a:xfrm>
              <a:off x="1043608" y="980728"/>
              <a:ext cx="6768752" cy="432048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Definition </a:t>
              </a:r>
              <a:r>
                <a:rPr lang="en-US" altLang="zh-TW" sz="22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(Bai et al., 09’)</a:t>
              </a:r>
              <a:endParaRPr lang="zh-TW" alt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1043608" y="1412776"/>
                  <a:ext cx="6768752" cy="148816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ts val="3000"/>
                    </a:lnSpc>
                  </a:pP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</m:oMath>
                  </a14:m>
                  <a:r>
                    <a:rPr lang="zh-TW" altLang="en-US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𝑘𝑡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>
                    <a:lnSpc>
                      <a:spcPts val="3000"/>
                    </a:lnSpc>
                  </a:pPr>
                  <a14:m>
                    <m:oMath xmlns:m="http://schemas.openxmlformats.org/officeDocument/2006/math"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𝑴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𝒅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zh-TW" altLang="en-US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：</a:t>
                  </a: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binary matrix with </a:t>
                  </a:r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anose="02020603050405020304" pitchFamily="18" charset="0"/>
                    </a:rPr>
                    <a:t>rows </a:t>
                  </a: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indexed by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𝑡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-clique with size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and </a:t>
                  </a:r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anose="02020603050405020304" pitchFamily="18" charset="0"/>
                    </a:rPr>
                    <a:t>columns indexed by </a:t>
                  </a:r>
                  <a14:m>
                    <m:oMath xmlns:m="http://schemas.openxmlformats.org/officeDocument/2006/math">
                      <m:r>
                        <a:rPr lang="en-US" altLang="zh-TW" sz="2200" i="1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𝑡</m:t>
                      </m:r>
                    </m:oMath>
                  </a14:m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-clique with size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𝑘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=1</m:t>
                      </m:r>
                    </m:oMath>
                  </a14:m>
                  <a:r>
                    <a:rPr lang="zh-TW" altLang="en-US" sz="2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iff </a:t>
                  </a:r>
                  <a14:m>
                    <m:oMath xmlns:m="http://schemas.openxmlformats.org/officeDocument/2006/math"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altLang="zh-TW" sz="22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⊆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zh-TW" altLang="en-US" sz="22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412776"/>
                  <a:ext cx="6768752" cy="14881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987" t="-67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文字方塊 10"/>
          <p:cNvSpPr txBox="1"/>
          <p:nvPr/>
        </p:nvSpPr>
        <p:spPr>
          <a:xfrm>
            <a:off x="4529972" y="26064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Construction – Johnson graph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599615" y="3336038"/>
            <a:ext cx="7299180" cy="3117298"/>
            <a:chOff x="1599615" y="3336038"/>
            <a:chExt cx="7299180" cy="3117298"/>
          </a:xfrm>
        </p:grpSpPr>
        <p:sp>
          <p:nvSpPr>
            <p:cNvPr id="12" name="左右括弧 11"/>
            <p:cNvSpPr/>
            <p:nvPr/>
          </p:nvSpPr>
          <p:spPr>
            <a:xfrm>
              <a:off x="2559256" y="4280313"/>
              <a:ext cx="4937339" cy="2173023"/>
            </a:xfrm>
            <a:prstGeom prst="bracketPair">
              <a:avLst>
                <a:gd name="adj" fmla="val 1854"/>
              </a:avLst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zh-TW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1599615" y="4170566"/>
                  <a:ext cx="88415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TW" sz="160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1600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1,2</m:t>
                                      </m:r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9615" y="4170566"/>
                  <a:ext cx="884153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5683652" y="3657470"/>
                  <a:ext cx="9172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latin typeface="Cambria Math"/>
                          </a:rPr>
                          <m:t>⋯⋯⋯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7" name="文字方塊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3652" y="3657470"/>
                  <a:ext cx="91723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/>
                <p:cNvSpPr txBox="1"/>
                <p:nvPr/>
              </p:nvSpPr>
              <p:spPr>
                <a:xfrm>
                  <a:off x="2740775" y="4149080"/>
                  <a:ext cx="615170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   1 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   1            0     ⋯⋯⋯        0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9" name="文字方塊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0775" y="4149080"/>
                  <a:ext cx="6151705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 rot="16200000">
                  <a:off x="3997383" y="5051546"/>
                  <a:ext cx="4459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latin typeface="Cambria Math"/>
                          </a:rPr>
                          <m:t>⋯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997383" y="5051546"/>
                  <a:ext cx="445955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 rot="16200000">
                  <a:off x="6832248" y="5051546"/>
                  <a:ext cx="4459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latin typeface="Cambria Math"/>
                          </a:rPr>
                          <m:t>⋯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832248" y="5051546"/>
                  <a:ext cx="44595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/>
                <p:cNvSpPr txBox="1"/>
                <p:nvPr/>
              </p:nvSpPr>
              <p:spPr>
                <a:xfrm>
                  <a:off x="3227840" y="3336038"/>
                  <a:ext cx="993542" cy="8850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TW" sz="160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1600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1,2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3,5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4,6</m:t>
                                      </m:r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34" name="文字方塊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840" y="3336038"/>
                  <a:ext cx="993542" cy="88505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>
                  <a:off x="4035694" y="3336038"/>
                  <a:ext cx="993542" cy="8850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TW" sz="160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1600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1,2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3,6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4,5</m:t>
                                      </m:r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35" name="文字方塊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5694" y="3336038"/>
                  <a:ext cx="993542" cy="88505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/>
                <p:cNvSpPr txBox="1"/>
                <p:nvPr/>
              </p:nvSpPr>
              <p:spPr>
                <a:xfrm>
                  <a:off x="6562318" y="3336038"/>
                  <a:ext cx="993542" cy="8850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TW" sz="160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1600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1,6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2,5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3,4</m:t>
                                      </m:r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36" name="文字方塊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2318" y="3336038"/>
                  <a:ext cx="993542" cy="88505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字方塊 24"/>
                <p:cNvSpPr txBox="1"/>
                <p:nvPr/>
              </p:nvSpPr>
              <p:spPr>
                <a:xfrm>
                  <a:off x="2379510" y="3336038"/>
                  <a:ext cx="993542" cy="8850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TW" sz="160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1600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1,2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3,4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5,6</m:t>
                                      </m:r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37" name="文字方塊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9510" y="3336038"/>
                  <a:ext cx="993542" cy="88505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字方塊 25"/>
                <p:cNvSpPr txBox="1"/>
                <p:nvPr/>
              </p:nvSpPr>
              <p:spPr>
                <a:xfrm>
                  <a:off x="1599616" y="4618380"/>
                  <a:ext cx="88415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TW" sz="160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1600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1,3</m:t>
                                      </m:r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26" name="文字方塊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9616" y="4618380"/>
                  <a:ext cx="884152" cy="338554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字方塊 26"/>
                <p:cNvSpPr txBox="1"/>
                <p:nvPr/>
              </p:nvSpPr>
              <p:spPr>
                <a:xfrm>
                  <a:off x="1599615" y="5970766"/>
                  <a:ext cx="88415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TW" sz="160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1600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5,6</m:t>
                                      </m:r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27" name="文字方塊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9615" y="5970766"/>
                  <a:ext cx="884153" cy="338554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/>
                <p:cNvSpPr txBox="1"/>
                <p:nvPr/>
              </p:nvSpPr>
              <p:spPr>
                <a:xfrm rot="16200000">
                  <a:off x="1818715" y="5051546"/>
                  <a:ext cx="4459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latin typeface="Cambria Math"/>
                          </a:rPr>
                          <m:t>⋯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8" name="文字方塊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818715" y="5051546"/>
                  <a:ext cx="445955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>
                  <a:off x="2747090" y="4581128"/>
                  <a:ext cx="615170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i="1" dirty="0" smtClean="0">
                            <a:latin typeface="Cambria Math"/>
                          </a:rPr>
                          <m:t>0 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   0 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   0            1     ⋯⋯⋯        0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7090" y="4581128"/>
                  <a:ext cx="6151705" cy="40011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字方塊 29"/>
                <p:cNvSpPr txBox="1"/>
                <p:nvPr/>
              </p:nvSpPr>
              <p:spPr>
                <a:xfrm>
                  <a:off x="2740006" y="5909210"/>
                  <a:ext cx="615170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i="1" dirty="0" smtClean="0">
                            <a:latin typeface="Cambria Math"/>
                          </a:rPr>
                          <m:t>0 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   0 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   0            1     ⋯⋯⋯        0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30" name="文字方塊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0006" y="5909210"/>
                  <a:ext cx="6151705" cy="40011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字方塊 30"/>
                <p:cNvSpPr txBox="1"/>
                <p:nvPr/>
              </p:nvSpPr>
              <p:spPr>
                <a:xfrm>
                  <a:off x="4834126" y="3336038"/>
                  <a:ext cx="993542" cy="8850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TW" sz="160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1600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1,3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2,4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5,6</m:t>
                                      </m:r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44" name="文字方塊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4126" y="3336038"/>
                  <a:ext cx="993542" cy="885050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753317" y="3471391"/>
                <a:ext cx="15994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altLang="zh-TW" sz="240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0" smtClean="0">
                          <a:solidFill>
                            <a:schemeClr val="tx2"/>
                          </a:solidFill>
                          <a:latin typeface="Cambria Math"/>
                        </a:rPr>
                        <m:t>6,</m:t>
                      </m:r>
                      <m:r>
                        <a:rPr lang="en-US" altLang="zh-TW" sz="2400" smtClean="0">
                          <a:solidFill>
                            <a:schemeClr val="tx2"/>
                          </a:solidFill>
                          <a:latin typeface="Cambria Math"/>
                        </a:rPr>
                        <m:t>2,</m:t>
                      </m:r>
                      <m:r>
                        <a:rPr lang="en-US" altLang="zh-TW" sz="2400" b="0" i="0" smtClean="0">
                          <a:solidFill>
                            <a:schemeClr val="tx2"/>
                          </a:solidFill>
                          <a:latin typeface="Cambria Math"/>
                        </a:rPr>
                        <m:t>1</m:t>
                      </m:r>
                      <m:r>
                        <a:rPr lang="en-US" altLang="zh-TW" sz="2400" smtClean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zh-TW" sz="2400" b="0" i="0" smtClean="0">
                          <a:solidFill>
                            <a:schemeClr val="tx2"/>
                          </a:solidFill>
                          <a:latin typeface="Cambria Math"/>
                        </a:rPr>
                        <m:t>3</m:t>
                      </m:r>
                      <m:r>
                        <a:rPr lang="en-US" altLang="zh-TW" sz="2400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17" y="3471391"/>
                <a:ext cx="1599416" cy="461665"/>
              </a:xfrm>
              <a:prstGeom prst="rect">
                <a:avLst/>
              </a:prstGeom>
              <a:blipFill rotWithShape="1">
                <a:blip r:embed="rId19"/>
                <a:stretch>
                  <a:fillRect r="-2290" b="-184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1599615" y="5610726"/>
                <a:ext cx="8841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600" b="0" i="1" smtClean="0">
                                    <a:latin typeface="Cambria Math"/>
                                  </a:rPr>
                                  <m:t> 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TW" sz="16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4,6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15" y="5610726"/>
                <a:ext cx="884153" cy="338554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2740775" y="5564936"/>
                <a:ext cx="61517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 dirty="0" smtClean="0">
                          <a:latin typeface="Cambria Math"/>
                        </a:rPr>
                        <m:t>0 </m:t>
                      </m:r>
                      <m:r>
                        <a:rPr lang="en-US" altLang="zh-TW" sz="2000" b="0" i="1" dirty="0" smtClean="0">
                          <a:latin typeface="Cambria Math"/>
                        </a:rPr>
                        <m:t> </m:t>
                      </m:r>
                      <m:r>
                        <a:rPr lang="en-US" altLang="zh-TW" sz="2000" i="1" dirty="0" smtClean="0">
                          <a:latin typeface="Cambria Math"/>
                        </a:rPr>
                        <m:t>     </m:t>
                      </m:r>
                      <m:r>
                        <a:rPr lang="en-US" altLang="zh-TW" sz="2000" b="0" i="1" dirty="0" smtClean="0">
                          <a:latin typeface="Cambria Math"/>
                        </a:rPr>
                        <m:t>     1  </m:t>
                      </m:r>
                      <m:r>
                        <a:rPr lang="en-US" altLang="zh-TW" sz="2000" i="1" dirty="0" smtClean="0">
                          <a:latin typeface="Cambria Math"/>
                        </a:rPr>
                        <m:t>     </m:t>
                      </m:r>
                      <m:r>
                        <a:rPr lang="en-US" altLang="zh-TW" sz="2000" b="0" i="1" dirty="0" smtClean="0">
                          <a:latin typeface="Cambria Math"/>
                        </a:rPr>
                        <m:t>     0            0     ⋯⋯⋯        0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775" y="5564936"/>
                <a:ext cx="6151705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甜甜圈 34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22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2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1043608" y="2377683"/>
            <a:ext cx="6768752" cy="1555373"/>
            <a:chOff x="1043608" y="980728"/>
            <a:chExt cx="6768752" cy="1296144"/>
          </a:xfrm>
        </p:grpSpPr>
        <p:sp>
          <p:nvSpPr>
            <p:cNvPr id="4" name="圓角化同側角落矩形 3"/>
            <p:cNvSpPr/>
            <p:nvPr/>
          </p:nvSpPr>
          <p:spPr>
            <a:xfrm>
              <a:off x="1043608" y="980728"/>
              <a:ext cx="6768752" cy="432048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Theorem </a:t>
              </a:r>
              <a:r>
                <a:rPr lang="en-US" altLang="zh-TW" sz="22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(Bai et al., 09’)</a:t>
              </a:r>
              <a:endParaRPr lang="zh-TW" alt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1043608" y="1412776"/>
                  <a:ext cx="6768752" cy="86409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ts val="3000"/>
                    </a:lnSpc>
                  </a:pPr>
                  <a:r>
                    <a:rPr lang="en-US" altLang="zh-TW" sz="24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1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</m:oMath>
                  </a14:m>
                  <a:r>
                    <a:rPr lang="zh-TW" altLang="en-US" sz="24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4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𝑘𝑡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</m:oMath>
                  </a14:m>
                  <a:r>
                    <a:rPr lang="en-US" altLang="zh-TW" sz="24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>
                    <a:lnSpc>
                      <a:spcPts val="3000"/>
                    </a:lnSpc>
                  </a:pPr>
                  <a14:m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zh-TW" altLang="en-US" sz="24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4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is fully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a14:m>
                  <a:r>
                    <a:rPr lang="en-US" altLang="zh-TW" sz="24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r>
                    <a:rPr lang="en-US" altLang="zh-TW" sz="2400" dirty="0" err="1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disjunct</a:t>
                  </a:r>
                  <a:r>
                    <a:rPr lang="en-US" altLang="zh-TW" sz="24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where </a:t>
                  </a:r>
                  <a14:m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−1</m:t>
                      </m:r>
                    </m:oMath>
                  </a14:m>
                  <a:r>
                    <a:rPr lang="en-US" altLang="zh-TW" sz="24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zh-TW" alt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412776"/>
                  <a:ext cx="6768752" cy="86409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257" t="-4624" r="-224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內容版面配置區 2"/>
              <p:cNvSpPr txBox="1">
                <a:spLocks/>
              </p:cNvSpPr>
              <p:nvPr/>
            </p:nvSpPr>
            <p:spPr>
              <a:xfrm>
                <a:off x="1043492" y="4267868"/>
                <a:ext cx="6984892" cy="268952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937" indent="0" algn="ctr">
                  <a:buNone/>
                </a:pPr>
                <a:r>
                  <a:rPr lang="en-US" altLang="zh-TW" sz="22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How about </a:t>
                </a:r>
                <a:r>
                  <a:rPr lang="en-US" altLang="zh-TW" sz="2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zh-TW" sz="2200" b="0" i="1" dirty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TW" sz="2200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TW" sz="2200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TW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n-US" altLang="zh-TW" sz="2200" i="1" dirty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zh-TW" alt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altLang="zh-TW" sz="2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2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TW" sz="2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n-US" altLang="zh-TW" sz="2200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sz="2200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altLang="zh-TW" sz="2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”</a:t>
                </a:r>
                <a:r>
                  <a:rPr lang="zh-TW" altLang="en-US" sz="2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？</a:t>
                </a:r>
                <a:endParaRPr lang="en-US" altLang="zh-TW" sz="2200" dirty="0" smtClean="0">
                  <a:solidFill>
                    <a:schemeClr val="tx2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92" y="4267868"/>
                <a:ext cx="6984892" cy="2689524"/>
              </a:xfrm>
              <a:prstGeom prst="rect">
                <a:avLst/>
              </a:prstGeom>
              <a:blipFill rotWithShape="1">
                <a:blip r:embed="rId3"/>
                <a:stretch>
                  <a:fillRect t="-13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4529972" y="26064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Construction – Johnson graph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甜甜圈 11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23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1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Classical group testing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2323652"/>
                <a:ext cx="7560956" cy="350897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6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TW" sz="2600" dirty="0">
                    <a:latin typeface="Times New Roman" pitchFamily="18" charset="0"/>
                    <a:cs typeface="Times New Roman" pitchFamily="18" charset="0"/>
                  </a:rPr>
                  <a:t> items </a:t>
                </a:r>
                <a:r>
                  <a:rPr lang="en-US" altLang="zh-TW" sz="2600" dirty="0" smtClean="0">
                    <a:latin typeface="Times New Roman" pitchFamily="18" charset="0"/>
                    <a:cs typeface="Times New Roman" pitchFamily="18" charset="0"/>
                  </a:rPr>
                  <a:t>where each </a:t>
                </a:r>
                <a:r>
                  <a:rPr lang="en-US" altLang="zh-TW" sz="2600" dirty="0">
                    <a:latin typeface="Times New Roman" pitchFamily="18" charset="0"/>
                    <a:cs typeface="Times New Roman" pitchFamily="18" charset="0"/>
                  </a:rPr>
                  <a:t>item is either positive or </a:t>
                </a:r>
                <a:r>
                  <a:rPr lang="en-US" altLang="zh-TW" sz="2600" dirty="0" smtClean="0">
                    <a:latin typeface="Times New Roman" pitchFamily="18" charset="0"/>
                    <a:cs typeface="Times New Roman" pitchFamily="18" charset="0"/>
                  </a:rPr>
                  <a:t>negative.</a:t>
                </a:r>
              </a:p>
              <a:p>
                <a:r>
                  <a:rPr lang="en-US" altLang="zh-TW" sz="2600" dirty="0" smtClean="0">
                    <a:latin typeface="Times New Roman" pitchFamily="18" charset="0"/>
                    <a:cs typeface="Times New Roman" pitchFamily="18" charset="0"/>
                  </a:rPr>
                  <a:t>Information</a:t>
                </a:r>
                <a:r>
                  <a:rPr lang="zh-TW" altLang="en-US" sz="2600" dirty="0" smtClean="0">
                    <a:latin typeface="Times New Roman" pitchFamily="18" charset="0"/>
                    <a:cs typeface="Times New Roman" pitchFamily="18" charset="0"/>
                  </a:rPr>
                  <a:t>：</a:t>
                </a:r>
                <a:r>
                  <a:rPr lang="en-US" altLang="zh-TW" sz="2600" dirty="0" smtClean="0">
                    <a:latin typeface="Times New Roman" pitchFamily="18" charset="0"/>
                    <a:cs typeface="Times New Roman" pitchFamily="18" charset="0"/>
                  </a:rPr>
                  <a:t>at </a:t>
                </a:r>
                <a:r>
                  <a:rPr lang="en-US" altLang="zh-TW" sz="2600" dirty="0">
                    <a:latin typeface="Times New Roman" pitchFamily="18" charset="0"/>
                    <a:cs typeface="Times New Roman" pitchFamily="18" charset="0"/>
                  </a:rPr>
                  <a:t>most </a:t>
                </a:r>
                <a14:m>
                  <m:oMath xmlns:m="http://schemas.openxmlformats.org/officeDocument/2006/math">
                    <m:r>
                      <a:rPr lang="en-US" altLang="zh-TW" sz="2600" i="1" dirty="0"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zh-TW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600" dirty="0" smtClean="0">
                    <a:latin typeface="Times New Roman" pitchFamily="18" charset="0"/>
                    <a:cs typeface="Times New Roman" pitchFamily="18" charset="0"/>
                  </a:rPr>
                  <a:t>positives.  </a:t>
                </a:r>
                <a:r>
                  <a:rPr lang="en-US" altLang="zh-TW" sz="26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sz="2600" i="1">
                        <a:latin typeface="Cambria Math"/>
                      </a:rPr>
                      <m:t>𝑑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zh-TW" sz="260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r>
                  <a:rPr lang="en-US" altLang="zh-TW" sz="2600" dirty="0" smtClean="0">
                    <a:latin typeface="Times New Roman" pitchFamily="18" charset="0"/>
                    <a:cs typeface="Times New Roman" pitchFamily="18" charset="0"/>
                  </a:rPr>
                  <a:t>Goal</a:t>
                </a:r>
                <a:r>
                  <a:rPr lang="zh-TW" altLang="en-US" sz="2600" dirty="0" smtClean="0">
                    <a:latin typeface="Times New Roman" pitchFamily="18" charset="0"/>
                    <a:cs typeface="Times New Roman" pitchFamily="18" charset="0"/>
                  </a:rPr>
                  <a:t>：</a:t>
                </a:r>
                <a:r>
                  <a:rPr lang="en-US" altLang="zh-TW" sz="2600" dirty="0" smtClean="0">
                    <a:latin typeface="Times New Roman" pitchFamily="18" charset="0"/>
                    <a:cs typeface="Times New Roman" pitchFamily="18" charset="0"/>
                  </a:rPr>
                  <a:t>identify all positives by group tests.</a:t>
                </a:r>
                <a:endParaRPr lang="en-US" altLang="zh-TW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2323652"/>
                <a:ext cx="7560956" cy="3508977"/>
              </a:xfrm>
              <a:blipFill rotWithShape="1">
                <a:blip r:embed="rId3"/>
                <a:stretch>
                  <a:fillRect t="-15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群組 16"/>
          <p:cNvGrpSpPr/>
          <p:nvPr/>
        </p:nvGrpSpPr>
        <p:grpSpPr>
          <a:xfrm>
            <a:off x="2524244" y="4432267"/>
            <a:ext cx="2205410" cy="1411003"/>
            <a:chOff x="2051720" y="4806084"/>
            <a:chExt cx="2124472" cy="1359220"/>
          </a:xfrm>
        </p:grpSpPr>
        <p:sp>
          <p:nvSpPr>
            <p:cNvPr id="8" name="減號 7"/>
            <p:cNvSpPr/>
            <p:nvPr/>
          </p:nvSpPr>
          <p:spPr>
            <a:xfrm>
              <a:off x="3180108" y="4806084"/>
              <a:ext cx="360040" cy="36004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加號 8"/>
            <p:cNvSpPr/>
            <p:nvPr/>
          </p:nvSpPr>
          <p:spPr>
            <a:xfrm>
              <a:off x="2051720" y="5517232"/>
              <a:ext cx="360040" cy="360040"/>
            </a:xfrm>
            <a:prstGeom prst="mathPlus">
              <a:avLst/>
            </a:prstGeom>
            <a:solidFill>
              <a:srgbClr val="FFC00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加號 9"/>
            <p:cNvSpPr/>
            <p:nvPr/>
          </p:nvSpPr>
          <p:spPr>
            <a:xfrm>
              <a:off x="3816152" y="4986104"/>
              <a:ext cx="360040" cy="360040"/>
            </a:xfrm>
            <a:prstGeom prst="mathPlus">
              <a:avLst/>
            </a:prstGeom>
            <a:solidFill>
              <a:srgbClr val="FFC00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減號 10"/>
            <p:cNvSpPr/>
            <p:nvPr/>
          </p:nvSpPr>
          <p:spPr>
            <a:xfrm>
              <a:off x="2340144" y="4957660"/>
              <a:ext cx="360040" cy="36004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減號 11"/>
            <p:cNvSpPr/>
            <p:nvPr/>
          </p:nvSpPr>
          <p:spPr>
            <a:xfrm>
              <a:off x="2771800" y="5805264"/>
              <a:ext cx="360040" cy="36004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減號 12"/>
            <p:cNvSpPr/>
            <p:nvPr/>
          </p:nvSpPr>
          <p:spPr>
            <a:xfrm>
              <a:off x="3509080" y="5406752"/>
              <a:ext cx="360040" cy="36004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減號 13"/>
            <p:cNvSpPr/>
            <p:nvPr/>
          </p:nvSpPr>
          <p:spPr>
            <a:xfrm>
              <a:off x="2843808" y="5301208"/>
              <a:ext cx="360040" cy="36004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橢圓 15"/>
          <p:cNvSpPr/>
          <p:nvPr/>
        </p:nvSpPr>
        <p:spPr>
          <a:xfrm>
            <a:off x="3203848" y="4427820"/>
            <a:ext cx="1799808" cy="1059200"/>
          </a:xfrm>
          <a:prstGeom prst="ellips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3131840" y="4355812"/>
            <a:ext cx="1277340" cy="1656184"/>
          </a:xfrm>
          <a:prstGeom prst="ellips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/>
          <p:cNvCxnSpPr/>
          <p:nvPr/>
        </p:nvCxnSpPr>
        <p:spPr>
          <a:xfrm>
            <a:off x="5004048" y="4931876"/>
            <a:ext cx="288032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5292080" y="47158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Positive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4355976" y="57239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Negative</a:t>
            </a:r>
            <a:endParaRPr lang="zh-TW" altLang="en-US" dirty="0"/>
          </a:p>
        </p:txBody>
      </p:sp>
      <p:cxnSp>
        <p:nvCxnSpPr>
          <p:cNvPr id="23" name="直線單箭頭接點 22"/>
          <p:cNvCxnSpPr/>
          <p:nvPr/>
        </p:nvCxnSpPr>
        <p:spPr>
          <a:xfrm>
            <a:off x="4067944" y="5939988"/>
            <a:ext cx="288032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Pooling designs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28" name="甜甜圈 27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1016008" y="764704"/>
            <a:ext cx="6973852" cy="2473499"/>
            <a:chOff x="1043608" y="980728"/>
            <a:chExt cx="6768752" cy="2061249"/>
          </a:xfrm>
        </p:grpSpPr>
        <p:sp>
          <p:nvSpPr>
            <p:cNvPr id="4" name="圓角化同側角落矩形 3"/>
            <p:cNvSpPr/>
            <p:nvPr/>
          </p:nvSpPr>
          <p:spPr>
            <a:xfrm>
              <a:off x="1043608" y="980728"/>
              <a:ext cx="6768752" cy="432048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Definition </a:t>
              </a:r>
              <a:r>
                <a:rPr lang="en-US" altLang="zh-TW" sz="2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TW" alt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1043608" y="1412776"/>
                  <a:ext cx="6768752" cy="1629201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1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</m:oMath>
                  </a14:m>
                  <a:r>
                    <a:rPr lang="zh-TW" altLang="en-US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𝑘𝑡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14:m>
                    <m:oMath xmlns:m="http://schemas.openxmlformats.org/officeDocument/2006/math"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𝑴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𝒅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zh-TW" altLang="en-US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：</a:t>
                  </a: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binary matrix with rows indexed by </a:t>
                  </a:r>
                  <a14:m>
                    <m:oMath xmlns:m="http://schemas.openxmlformats.org/officeDocument/2006/math">
                      <m:r>
                        <a:rPr lang="en-US" altLang="zh-TW" sz="2200" i="1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𝑡</m:t>
                      </m:r>
                    </m:oMath>
                  </a14:m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-clique with size </a:t>
                  </a:r>
                  <a14:m>
                    <m:oMath xmlns:m="http://schemas.openxmlformats.org/officeDocument/2006/math">
                      <m:r>
                        <a:rPr lang="en-US" altLang="zh-TW" sz="2200" i="1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and columns indexed by </a:t>
                  </a:r>
                  <a14:m>
                    <m:oMath xmlns:m="http://schemas.openxmlformats.org/officeDocument/2006/math">
                      <m:r>
                        <a:rPr lang="en-US" altLang="zh-TW" sz="2200" i="1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𝑡</m:t>
                      </m:r>
                    </m:oMath>
                  </a14:m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anose="02020603050405020304" pitchFamily="18" charset="0"/>
                    </a:rPr>
                    <a:t>-clique with size </a:t>
                  </a:r>
                  <a14:m>
                    <m:oMath xmlns:m="http://schemas.openxmlformats.org/officeDocument/2006/math">
                      <m:r>
                        <a:rPr lang="en-US" altLang="zh-TW" sz="2200" i="1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𝑘</m:t>
                      </m:r>
                    </m:oMath>
                  </a14:m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such that</a:t>
                  </a:r>
                </a:p>
                <a:p>
                  <a14:m>
                    <m:oMath xmlns:m="http://schemas.openxmlformats.org/officeDocument/2006/math">
                      <m:r>
                        <a:rPr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altLang="zh-TW" sz="2200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altLang="zh-TW" sz="2200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altLang="zh-TW" sz="2200" i="1" dirty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=1</m:t>
                      </m:r>
                    </m:oMath>
                  </a14:m>
                  <a:r>
                    <a:rPr lang="zh-TW" altLang="en-US" sz="2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iff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∩</m:t>
                          </m:r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𝑖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412776"/>
                  <a:ext cx="6768752" cy="162920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046" t="-154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文字方塊 8"/>
          <p:cNvSpPr txBox="1"/>
          <p:nvPr/>
        </p:nvSpPr>
        <p:spPr>
          <a:xfrm>
            <a:off x="4529972" y="26064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Construction – Johnson graph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753316" y="3471391"/>
                <a:ext cx="18059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altLang="zh-TW" sz="2200" smtClean="0">
                          <a:solidFill>
                            <a:schemeClr val="tx2"/>
                          </a:solidFill>
                          <a:latin typeface="Cambria Math"/>
                        </a:rPr>
                        <m:t>(1;</m:t>
                      </m:r>
                      <m:r>
                        <a:rPr lang="en-US" altLang="zh-TW" sz="2200" b="0" i="0" smtClean="0">
                          <a:solidFill>
                            <a:schemeClr val="tx2"/>
                          </a:solidFill>
                          <a:latin typeface="Cambria Math"/>
                        </a:rPr>
                        <m:t>6,</m:t>
                      </m:r>
                      <m:r>
                        <a:rPr lang="en-US" altLang="zh-TW" sz="2200" smtClean="0">
                          <a:solidFill>
                            <a:schemeClr val="tx2"/>
                          </a:solidFill>
                          <a:latin typeface="Cambria Math"/>
                        </a:rPr>
                        <m:t>2,</m:t>
                      </m:r>
                      <m:r>
                        <a:rPr lang="en-US" altLang="zh-TW" sz="2200" b="0" i="0" smtClean="0">
                          <a:solidFill>
                            <a:schemeClr val="tx2"/>
                          </a:solidFill>
                          <a:latin typeface="Cambria Math"/>
                        </a:rPr>
                        <m:t>2</m:t>
                      </m:r>
                      <m:r>
                        <a:rPr lang="en-US" altLang="zh-TW" sz="2200" smtClean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zh-TW" sz="2200" b="0" i="0" smtClean="0">
                          <a:solidFill>
                            <a:schemeClr val="tx2"/>
                          </a:solidFill>
                          <a:latin typeface="Cambria Math"/>
                        </a:rPr>
                        <m:t>3</m:t>
                      </m:r>
                      <m:r>
                        <a:rPr lang="en-US" altLang="zh-TW" sz="2200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16" y="3471391"/>
                <a:ext cx="1805939" cy="430887"/>
              </a:xfrm>
              <a:prstGeom prst="rect">
                <a:avLst/>
              </a:prstGeom>
              <a:blipFill rotWithShape="1">
                <a:blip r:embed="rId3"/>
                <a:stretch>
                  <a:fillRect b="-169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/>
          <p:cNvGrpSpPr/>
          <p:nvPr/>
        </p:nvGrpSpPr>
        <p:grpSpPr>
          <a:xfrm>
            <a:off x="1704871" y="3336038"/>
            <a:ext cx="7331625" cy="3117298"/>
            <a:chOff x="1567170" y="3336038"/>
            <a:chExt cx="7331625" cy="3117298"/>
          </a:xfrm>
        </p:grpSpPr>
        <p:sp>
          <p:nvSpPr>
            <p:cNvPr id="8" name="左右括弧 7"/>
            <p:cNvSpPr/>
            <p:nvPr/>
          </p:nvSpPr>
          <p:spPr>
            <a:xfrm>
              <a:off x="2559256" y="4280313"/>
              <a:ext cx="4937339" cy="2173023"/>
            </a:xfrm>
            <a:prstGeom prst="bracketPair">
              <a:avLst>
                <a:gd name="adj" fmla="val 1854"/>
              </a:avLst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zh-TW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1567171" y="4129620"/>
                  <a:ext cx="916597" cy="5700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TW" sz="160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1600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1,2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3,4</m:t>
                                      </m:r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7171" y="4129620"/>
                  <a:ext cx="916597" cy="57002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/>
                <p:cNvSpPr txBox="1"/>
                <p:nvPr/>
              </p:nvSpPr>
              <p:spPr>
                <a:xfrm>
                  <a:off x="5683652" y="3657470"/>
                  <a:ext cx="9172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latin typeface="Cambria Math"/>
                          </a:rPr>
                          <m:t>⋯⋯⋯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7" name="文字方塊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3652" y="3657470"/>
                  <a:ext cx="91723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/>
                <p:cNvSpPr txBox="1"/>
                <p:nvPr/>
              </p:nvSpPr>
              <p:spPr>
                <a:xfrm>
                  <a:off x="2740775" y="4221088"/>
                  <a:ext cx="615170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i="1" dirty="0" smtClean="0">
                            <a:latin typeface="Cambria Math"/>
                          </a:rPr>
                          <m:t>0 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   1 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   1            0     ⋯⋯⋯        1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8" name="文字方塊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0775" y="4221088"/>
                  <a:ext cx="6151705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字方塊 30"/>
                <p:cNvSpPr txBox="1"/>
                <p:nvPr/>
              </p:nvSpPr>
              <p:spPr>
                <a:xfrm rot="16200000">
                  <a:off x="3980110" y="5267979"/>
                  <a:ext cx="4459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latin typeface="Cambria Math"/>
                          </a:rPr>
                          <m:t>⋯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1" name="文字方塊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980110" y="5267979"/>
                  <a:ext cx="445955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字方塊 31"/>
                <p:cNvSpPr txBox="1"/>
                <p:nvPr/>
              </p:nvSpPr>
              <p:spPr>
                <a:xfrm rot="16200000">
                  <a:off x="6804580" y="5267979"/>
                  <a:ext cx="4459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latin typeface="Cambria Math"/>
                          </a:rPr>
                          <m:t>⋯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2" name="文字方塊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804580" y="5267979"/>
                  <a:ext cx="44595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字方塊 33"/>
                <p:cNvSpPr txBox="1"/>
                <p:nvPr/>
              </p:nvSpPr>
              <p:spPr>
                <a:xfrm>
                  <a:off x="3227840" y="3336038"/>
                  <a:ext cx="993542" cy="8850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TW" sz="160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1600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1,2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3,5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4,6</m:t>
                                      </m:r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34" name="文字方塊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840" y="3336038"/>
                  <a:ext cx="993542" cy="88505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字方塊 34"/>
                <p:cNvSpPr txBox="1"/>
                <p:nvPr/>
              </p:nvSpPr>
              <p:spPr>
                <a:xfrm>
                  <a:off x="4035694" y="3336038"/>
                  <a:ext cx="993542" cy="8850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TW" sz="160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1600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1,2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3,6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4,5</m:t>
                                      </m:r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35" name="文字方塊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5694" y="3336038"/>
                  <a:ext cx="993542" cy="88505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/>
                <p:cNvSpPr txBox="1"/>
                <p:nvPr/>
              </p:nvSpPr>
              <p:spPr>
                <a:xfrm>
                  <a:off x="6562318" y="3336038"/>
                  <a:ext cx="993542" cy="8850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TW" sz="160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1600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1,6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2,5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3,4</m:t>
                                      </m:r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36" name="文字方塊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2318" y="3336038"/>
                  <a:ext cx="993542" cy="88505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字方塊 36"/>
                <p:cNvSpPr txBox="1"/>
                <p:nvPr/>
              </p:nvSpPr>
              <p:spPr>
                <a:xfrm>
                  <a:off x="2379510" y="3336038"/>
                  <a:ext cx="993542" cy="8850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TW" sz="160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1600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1,2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3,4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5,6</m:t>
                                      </m:r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37" name="文字方塊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9510" y="3336038"/>
                  <a:ext cx="993542" cy="88505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字方塊 37"/>
                <p:cNvSpPr txBox="1"/>
                <p:nvPr/>
              </p:nvSpPr>
              <p:spPr>
                <a:xfrm>
                  <a:off x="1567171" y="4705684"/>
                  <a:ext cx="916597" cy="5700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TW" sz="160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1600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1,2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3,5</m:t>
                                      </m:r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38" name="文字方塊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7171" y="4705684"/>
                  <a:ext cx="916597" cy="570028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字方塊 38"/>
                <p:cNvSpPr txBox="1"/>
                <p:nvPr/>
              </p:nvSpPr>
              <p:spPr>
                <a:xfrm>
                  <a:off x="1567170" y="5851776"/>
                  <a:ext cx="916597" cy="5700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TW" sz="160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1600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3,6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4,5</m:t>
                                      </m:r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39" name="文字方塊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7170" y="5851776"/>
                  <a:ext cx="916597" cy="570028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字方塊 39"/>
                <p:cNvSpPr txBox="1"/>
                <p:nvPr/>
              </p:nvSpPr>
              <p:spPr>
                <a:xfrm rot="16200000">
                  <a:off x="1802493" y="5418863"/>
                  <a:ext cx="4459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latin typeface="Cambria Math"/>
                          </a:rPr>
                          <m:t>⋯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40" name="文字方塊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802493" y="5418863"/>
                  <a:ext cx="445955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字方塊 41"/>
                <p:cNvSpPr txBox="1"/>
                <p:nvPr/>
              </p:nvSpPr>
              <p:spPr>
                <a:xfrm>
                  <a:off x="2747090" y="4695186"/>
                  <a:ext cx="615170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i="1" dirty="0" smtClean="0">
                            <a:latin typeface="Cambria Math"/>
                          </a:rPr>
                          <m:t>1 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   0 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   1            0     ⋯⋯⋯        0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42" name="文字方塊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7090" y="4695186"/>
                  <a:ext cx="6151705" cy="40011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字方塊 42"/>
                <p:cNvSpPr txBox="1"/>
                <p:nvPr/>
              </p:nvSpPr>
              <p:spPr>
                <a:xfrm>
                  <a:off x="2740006" y="5909210"/>
                  <a:ext cx="615170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i="1" dirty="0" smtClean="0">
                            <a:latin typeface="Cambria Math"/>
                          </a:rPr>
                          <m:t>0 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   0  </m:t>
                        </m:r>
                        <m:r>
                          <a:rPr lang="en-US" altLang="zh-TW" sz="2000" i="1" dirty="0" smtClean="0">
                            <a:latin typeface="Cambria Math"/>
                          </a:rPr>
                          <m:t>     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     1             0     ⋯⋯⋯        0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43" name="文字方塊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0006" y="5909210"/>
                  <a:ext cx="6151705" cy="40011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字方塊 43"/>
                <p:cNvSpPr txBox="1"/>
                <p:nvPr/>
              </p:nvSpPr>
              <p:spPr>
                <a:xfrm>
                  <a:off x="4834126" y="3336038"/>
                  <a:ext cx="993542" cy="8850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TW" sz="160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1600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1,3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2,4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5,6</m:t>
                                      </m:r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44" name="文字方塊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4126" y="3336038"/>
                  <a:ext cx="993542" cy="885050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甜甜圈 28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24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4529972" y="26064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Construction – Johnson graph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043608" y="1268760"/>
            <a:ext cx="7344816" cy="3312367"/>
            <a:chOff x="1043608" y="980728"/>
            <a:chExt cx="6768752" cy="2423684"/>
          </a:xfrm>
        </p:grpSpPr>
        <p:sp>
          <p:nvSpPr>
            <p:cNvPr id="5" name="圓角化同側角落矩形 4"/>
            <p:cNvSpPr/>
            <p:nvPr/>
          </p:nvSpPr>
          <p:spPr>
            <a:xfrm>
              <a:off x="1043608" y="980728"/>
              <a:ext cx="6768752" cy="432048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Theorem </a:t>
              </a:r>
              <a:r>
                <a:rPr lang="en-US" altLang="zh-TW" sz="22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TW" sz="2200" dirty="0" err="1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Lv</a:t>
              </a:r>
              <a:r>
                <a:rPr lang="en-US" altLang="zh-TW" sz="22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TW" sz="22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zh-TW" sz="22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al., 14’)</a:t>
              </a:r>
              <a:endParaRPr lang="zh-TW" alt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1043608" y="1412777"/>
                  <a:ext cx="6768752" cy="199163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altLang="zh-TW" sz="2200" i="1">
                          <a:solidFill>
                            <a:srgbClr val="073E87"/>
                          </a:solidFill>
                          <a:latin typeface="Cambria Math"/>
                        </a:rPr>
                        <m:t>1</m:t>
                      </m:r>
                      <m:r>
                        <a:rPr lang="en-US" altLang="zh-TW" sz="2200" i="1">
                          <a:solidFill>
                            <a:srgbClr val="073E87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rgbClr val="073E87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altLang="zh-TW" sz="2200" i="1">
                          <a:solidFill>
                            <a:srgbClr val="073E87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i="1">
                          <a:solidFill>
                            <a:srgbClr val="073E87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r>
                        <m:rPr>
                          <m:nor/>
                        </m:rPr>
                        <a:rPr lang="en-US" altLang="zh-TW" sz="2200" dirty="0">
                          <a:solidFill>
                            <a:srgbClr val="073E8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,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altLang="zh-TW" sz="2200" i="1">
                              <a:solidFill>
                                <a:srgbClr val="073E87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altLang="zh-TW" sz="2200" i="1" smtClean="0">
                                  <a:solidFill>
                                    <a:srgbClr val="073E87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solidFill>
                                    <a:srgbClr val="073E87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200" b="0" i="1" smtClean="0">
                                  <a:solidFill>
                                    <a:srgbClr val="073E87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altLang="zh-TW" sz="2200" b="0" i="1" smtClean="0">
                                  <a:solidFill>
                                    <a:srgbClr val="073E87"/>
                                  </a:solidFill>
                                  <a:latin typeface="Cambria Math"/>
                                </a:rPr>
                                <m:t>+1)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solidFill>
                                    <a:srgbClr val="073E87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TW" sz="2200" i="1">
                          <a:solidFill>
                            <a:srgbClr val="073E87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i="1">
                          <a:solidFill>
                            <a:srgbClr val="073E87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2200" i="1">
                          <a:solidFill>
                            <a:srgbClr val="073E87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rgbClr val="073E87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altLang="zh-TW" sz="2200" i="1">
                          <a:solidFill>
                            <a:srgbClr val="073E87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altLang="zh-TW" sz="2200" i="1">
                          <a:solidFill>
                            <a:srgbClr val="073E87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m:rPr>
                          <m:nor/>
                        </m:rPr>
                        <a:rPr lang="en-US" altLang="zh-TW" sz="2200" dirty="0">
                          <a:solidFill>
                            <a:srgbClr val="073E8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and </a:t>
                  </a:r>
                  <a:b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TW" sz="2200" i="1">
                          <a:solidFill>
                            <a:srgbClr val="073E87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i="1">
                          <a:solidFill>
                            <a:srgbClr val="073E87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TW" sz="2200" i="1">
                          <a:solidFill>
                            <a:srgbClr val="073E87"/>
                          </a:solidFill>
                          <a:latin typeface="Cambria Math"/>
                        </a:rPr>
                        <m:t>𝑘𝑡</m:t>
                      </m:r>
                      <m:r>
                        <a:rPr lang="en-US" altLang="zh-TW" sz="2200" i="1">
                          <a:solidFill>
                            <a:srgbClr val="073E87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TW" sz="2200" b="0" i="1" smtClean="0">
                          <a:solidFill>
                            <a:srgbClr val="073E87"/>
                          </a:solidFill>
                          <a:latin typeface="Cambria Math"/>
                        </a:rPr>
                        <m:t>𝑠𝑡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rgbClr val="073E87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solidFill>
                                <a:srgbClr val="073E87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2200" i="1">
                              <a:solidFill>
                                <a:srgbClr val="073E87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TW" sz="2200" b="0" i="1" smtClean="0">
                              <a:solidFill>
                                <a:srgbClr val="073E87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2200" i="1">
                              <a:solidFill>
                                <a:srgbClr val="073E87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altLang="zh-TW" sz="2200" i="1">
                              <a:solidFill>
                                <a:srgbClr val="073E87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altLang="zh-TW" sz="2200" i="1">
                          <a:solidFill>
                            <a:srgbClr val="073E87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rgbClr val="073E87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073E87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2200" i="1">
                              <a:solidFill>
                                <a:srgbClr val="073E87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200" i="1">
                              <a:solidFill>
                                <a:srgbClr val="073E87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e>
                      </m:d>
                      <m:r>
                        <a:rPr lang="en-US" altLang="zh-TW" sz="2200" b="0" i="1" smtClean="0">
                          <a:solidFill>
                            <a:srgbClr val="073E87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Then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is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20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sup>
                      </m:sSup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-disjunct, where </a:t>
                  </a:r>
                </a:p>
                <a:p>
                  <a:pPr algn="ctr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𝑒</m:t>
                      </m:r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sz="240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zh-TW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𝑘𝑡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𝑠𝑡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−2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)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altLang="zh-TW" sz="24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𝑑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altLang="zh-TW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𝑑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!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!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TW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!</m:t>
                          </m:r>
                        </m:den>
                      </m:f>
                      <m:r>
                        <a:rPr lang="en-US" altLang="zh-TW" sz="24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−1</m:t>
                      </m:r>
                    </m:oMath>
                  </a14:m>
                  <a:r>
                    <a:rPr lang="en-US" altLang="zh-TW" sz="24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zh-TW" alt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矩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412777"/>
                  <a:ext cx="6768752" cy="199163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911" t="-1469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甜甜圈 10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25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1043608" y="1268760"/>
            <a:ext cx="7344816" cy="3600401"/>
            <a:chOff x="1043608" y="980728"/>
            <a:chExt cx="6768752" cy="2634440"/>
          </a:xfrm>
        </p:grpSpPr>
        <p:sp>
          <p:nvSpPr>
            <p:cNvPr id="4" name="圓角化同側角落矩形 3"/>
            <p:cNvSpPr/>
            <p:nvPr/>
          </p:nvSpPr>
          <p:spPr>
            <a:xfrm>
              <a:off x="1043608" y="980728"/>
              <a:ext cx="6768752" cy="432048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Theorem </a:t>
              </a:r>
              <a:r>
                <a:rPr lang="en-US" altLang="zh-TW" sz="2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TW" alt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1043608" y="1412777"/>
                  <a:ext cx="6768752" cy="2202391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1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−1&lt;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</m:oMath>
                  </a14:m>
                  <a:r>
                    <a:rPr lang="zh-TW" altLang="en-US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altLang="zh-TW" sz="2200" i="1">
                          <a:solidFill>
                            <a:srgbClr val="073E87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altLang="zh-TW" sz="2200" b="0" i="1" smtClean="0">
                          <a:solidFill>
                            <a:srgbClr val="073E87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rgbClr val="073E87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rgbClr val="073E87"/>
                          </a:solidFill>
                          <a:latin typeface="Cambria Math"/>
                        </a:rPr>
                        <m:t>𝑛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Then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is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20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sup>
                      </m:sSup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-disjunct, where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𝑒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20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sz="220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"/>
                          <m:ctrlP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𝑖𝑡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altLang="zh-TW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altLang="zh-TW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!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!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𝑑</m:t>
                                  </m:r>
                                  <m: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𝑑</m:t>
                                  </m:r>
                                  <m: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altLang="zh-TW" sz="2200" i="1" dirty="0" smtClean="0">
                      <a:solidFill>
                        <a:schemeClr val="tx2"/>
                      </a:solidFill>
                      <a:latin typeface="Cambria Math"/>
                      <a:cs typeface="Times New Roman" pitchFamily="18" charset="0"/>
                    </a:rPr>
                    <a:t>   </a:t>
                  </a:r>
                  <a:br>
                    <a:rPr lang="en-US" altLang="zh-TW" sz="2200" i="1" dirty="0" smtClean="0">
                      <a:solidFill>
                        <a:schemeClr val="tx2"/>
                      </a:solidFill>
                      <a:latin typeface="Cambria Math"/>
                      <a:cs typeface="Times New Roman" pitchFamily="18" charset="0"/>
                    </a:rPr>
                  </a:br>
                  <a:r>
                    <a:rPr lang="en-US" altLang="zh-TW" sz="2200" i="1" dirty="0" smtClean="0">
                      <a:solidFill>
                        <a:schemeClr val="tx2"/>
                      </a:solidFill>
                      <a:latin typeface="Cambria Math"/>
                      <a:cs typeface="Times New Roman" pitchFamily="18" charset="0"/>
                    </a:rPr>
                    <a:t>         </a:t>
                  </a:r>
                  <a14:m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en-US" altLang="zh-TW" sz="220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−(</m:t>
                          </m:r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−2</m:t>
                              </m:r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altLang="zh-TW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TW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altLang="zh-TW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TW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altLang="zh-TW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TW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!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2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!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𝑑</m:t>
                                  </m:r>
                                  <m: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𝑑</m:t>
                                  </m:r>
                                  <m: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d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−1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zh-TW" altLang="en-US" sz="22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412777"/>
                  <a:ext cx="6768752" cy="220239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911" r="-198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文字方塊 2"/>
          <p:cNvSpPr txBox="1"/>
          <p:nvPr/>
        </p:nvSpPr>
        <p:spPr>
          <a:xfrm>
            <a:off x="683568" y="66075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chemeClr val="tx2"/>
                </a:solidFill>
                <a:latin typeface="Times New Roman" pitchFamily="18" charset="0"/>
              </a:rPr>
              <a:t>Our result</a:t>
            </a:r>
            <a:r>
              <a:rPr lang="zh-TW" altLang="en-US" sz="3200" b="1" dirty="0">
                <a:solidFill>
                  <a:schemeClr val="tx2"/>
                </a:solidFill>
                <a:latin typeface="Times New Roman" pitchFamily="18" charset="0"/>
              </a:rPr>
              <a:t>：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529972" y="26064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Construction – Johnson graph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甜甜圈 11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26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40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4529972" y="26064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Construction – Johnson graph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r="1039" b="30515"/>
          <a:stretch/>
        </p:blipFill>
        <p:spPr bwMode="auto">
          <a:xfrm>
            <a:off x="467544" y="3801234"/>
            <a:ext cx="8208912" cy="153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018139" y="5241394"/>
                <a:ext cx="502366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17588" indent="-1017588"/>
                <a:r>
                  <a:rPr lang="en-US" altLang="zh-TW" sz="2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Table 1</a:t>
                </a:r>
                <a:r>
                  <a:rPr lang="zh-TW" altLang="en-US" sz="2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 comparisons of error-tolerance capabilities of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solidFill>
                          <a:schemeClr val="tx2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zh-TW" sz="2000" i="1" dirty="0" smtClean="0">
                        <a:solidFill>
                          <a:schemeClr val="tx2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TW" sz="2000" i="1" dirty="0" err="1">
                        <a:solidFill>
                          <a:schemeClr val="tx2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zh-TW" sz="2000" i="1" dirty="0">
                        <a:solidFill>
                          <a:schemeClr val="tx2"/>
                        </a:solidFill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zh-TW" sz="2000" i="1" dirty="0">
                        <a:solidFill>
                          <a:schemeClr val="tx2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TW" sz="2000" b="0" i="1" dirty="0" smtClean="0">
                        <a:solidFill>
                          <a:schemeClr val="tx2"/>
                        </a:solidFill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TW" sz="2000" i="1" dirty="0">
                        <a:solidFill>
                          <a:schemeClr val="tx2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TW" sz="2000" b="0" i="1" dirty="0" smtClean="0">
                        <a:solidFill>
                          <a:schemeClr val="tx2"/>
                        </a:solidFill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TW" sz="2000" i="1" dirty="0">
                        <a:solidFill>
                          <a:schemeClr val="tx2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altLang="zh-TW" sz="2000" b="0" i="1" dirty="0" smtClean="0">
                        <a:solidFill>
                          <a:schemeClr val="tx2"/>
                        </a:solidFill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TW" sz="2000" i="1" dirty="0">
                        <a:solidFill>
                          <a:schemeClr val="tx2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TW" sz="2000" i="1" dirty="0">
                        <a:solidFill>
                          <a:schemeClr val="tx2"/>
                        </a:solidFill>
                        <a:latin typeface="Cambria Math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endParaRPr lang="zh-TW" altLang="en-US" sz="2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139" y="5241394"/>
                <a:ext cx="5023665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1214" t="-4310" r="-1092" b="-146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2"/>
              <p:cNvSpPr txBox="1">
                <a:spLocks/>
              </p:cNvSpPr>
              <p:nvPr/>
            </p:nvSpPr>
            <p:spPr>
              <a:xfrm>
                <a:off x="802298" y="1352962"/>
                <a:ext cx="7715393" cy="293012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Lv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al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. (14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’)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𝑘𝑡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𝑠𝑡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−2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!</m:t>
                        </m:r>
                      </m:num>
                      <m:den>
                        <m:sSup>
                          <m:sSupPr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!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altLang="zh-TW" sz="2000" i="1">
                        <a:latin typeface="Cambria Math"/>
                        <a:cs typeface="Times New Roman" pitchFamily="18" charset="0"/>
                      </a:rPr>
                      <m:t>−1</m:t>
                    </m:r>
                  </m:oMath>
                </a14:m>
                <a:endParaRPr lang="en-US" altLang="zh-TW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Our result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i="1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altLang="zh-TW" sz="2000" b="0" i="1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"/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𝑖𝑡</m:t>
                                </m:r>
                              </m:num>
                              <m:den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  <m:f>
                          <m:fPr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!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!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br>
                  <a:rPr lang="en-US" altLang="zh-TW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altLang="zh-TW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]"/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−(</m:t>
                        </m:r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−2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num>
                              <m:den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  <m:f>
                          <m:fPr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!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!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d>
                    <m:r>
                      <a:rPr lang="en-US" altLang="zh-TW" sz="2000" i="1">
                        <a:latin typeface="Cambria Math"/>
                        <a:cs typeface="Times New Roman" pitchFamily="18" charset="0"/>
                      </a:rPr>
                      <m:t>−1</m:t>
                    </m:r>
                  </m:oMath>
                </a14:m>
                <a:endParaRPr lang="en-US" altLang="zh-TW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i="1">
                        <a:latin typeface="Cambria Math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latin typeface="Cambria Math"/>
                        <a:cs typeface="Times New Roman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l-GR" altLang="zh-TW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Ω</m:t>
                    </m:r>
                    <m:r>
                      <a:rPr lang="en-US" altLang="zh-TW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𝑛</m:t>
                        </m:r>
                      </m:e>
                      <m:sup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altLang="zh-TW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TW" sz="2000" i="1" dirty="0">
                  <a:latin typeface="Cambria Math"/>
                  <a:cs typeface="Times New Roman" pitchFamily="18" charset="0"/>
                </a:endParaRPr>
              </a:p>
              <a:p>
                <a:endParaRPr lang="en-US" altLang="zh-TW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98" y="1352962"/>
                <a:ext cx="7715393" cy="29301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683568" y="66075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</a:rPr>
              <a:t>Concluding </a:t>
            </a:r>
            <a:r>
              <a:rPr lang="en-US" altLang="zh-TW" sz="2800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zh-TW" alt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：</a:t>
            </a:r>
            <a:endParaRPr lang="zh-TW" altLang="en-US" sz="2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" name="甜甜圈 11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27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4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683568" y="817548"/>
            <a:ext cx="7834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</a:rPr>
              <a:t>Our results for error-correcting capabilities</a:t>
            </a:r>
            <a:r>
              <a:rPr lang="zh-TW" alt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：</a:t>
            </a:r>
            <a:endParaRPr lang="zh-TW" altLang="en-US" sz="2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2"/>
              <p:cNvSpPr txBox="1">
                <a:spLocks/>
              </p:cNvSpPr>
              <p:nvPr/>
            </p:nvSpPr>
            <p:spPr>
              <a:xfrm>
                <a:off x="802298" y="1844824"/>
                <a:ext cx="7715393" cy="439248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200"/>
                  </a:spcBef>
                </a:pP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Construction by intersecting relation</a:t>
                </a:r>
                <a:r>
                  <a:rPr lang="zh-TW" altLang="en-US" dirty="0" smtClean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627063" indent="-273050">
                  <a:spcBef>
                    <a:spcPts val="120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𝑞</m:t>
                    </m:r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zh-TW" sz="2200" dirty="0" err="1" smtClean="0">
                    <a:latin typeface="Times New Roman" pitchFamily="18" charset="0"/>
                    <a:cs typeface="Times New Roman" pitchFamily="18" charset="0"/>
                  </a:rPr>
                  <a:t>ary</a:t>
                </a: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 vectors</a:t>
                </a:r>
              </a:p>
              <a:p>
                <a:pPr marL="895350" indent="-273050">
                  <a:spcBef>
                    <a:spcPts val="1200"/>
                  </a:spcBef>
                  <a:buFont typeface="Wingdings 2" panose="05020102010507070707" pitchFamily="18" charset="2"/>
                  <a:buChar char=""/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  <a:cs typeface="Times New Roman" pitchFamily="18" charset="0"/>
                      </a:rPr>
                      <m:t>𝑒</m:t>
                    </m:r>
                    <m:r>
                      <a:rPr lang="en-US" altLang="zh-TW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𝑟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−(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−2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𝑟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sup>
                    </m:sSup>
                    <m:r>
                      <a:rPr lang="en-US" altLang="zh-TW" sz="2000" i="1">
                        <a:latin typeface="Cambria Math"/>
                        <a:cs typeface="Times New Roman" pitchFamily="18" charset="0"/>
                      </a:rPr>
                      <m:t>−1</m:t>
                    </m:r>
                  </m:oMath>
                </a14:m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95350" indent="-273050">
                  <a:spcBef>
                    <a:spcPts val="1200"/>
                  </a:spcBef>
                  <a:buFont typeface="Wingdings 2" panose="05020102010507070707" pitchFamily="18" charset="2"/>
                  <a:buChar char=""/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altLang="zh-TW" sz="20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TW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altLang="zh-TW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TW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altLang="zh-TW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  <m:t>−1)</m:t>
                        </m:r>
                      </m:e>
                      <m:sup>
                        <m: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  <m:r>
                      <a:rPr lang="en-US" altLang="zh-TW" sz="2000" i="1">
                        <a:latin typeface="Cambria Math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zh-TW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7063" indent="-273050">
                  <a:spcBef>
                    <a:spcPts val="120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-cliques of Johnson graph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𝐽</m:t>
                    </m:r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TW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895350" indent="-273050">
                  <a:spcBef>
                    <a:spcPts val="1200"/>
                  </a:spcBef>
                  <a:buFont typeface="Wingdings 2" panose="05020102010507070707" pitchFamily="18" charset="2"/>
                  <a:buChar char=""/>
                </a:pP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  <a:cs typeface="Times New Roman" pitchFamily="18" charset="0"/>
                      </a:rPr>
                      <m:t>𝑒</m:t>
                    </m:r>
                    <m:r>
                      <a:rPr lang="en-US" altLang="zh-TW" sz="2000" i="1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𝑟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"/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𝑖𝑡</m:t>
                                </m:r>
                              </m:num>
                              <m:den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  <m:f>
                          <m:fPr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!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!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sz="2000" i="1" dirty="0">
                    <a:latin typeface="Cambria Math"/>
                    <a:cs typeface="Times New Roman" pitchFamily="18" charset="0"/>
                  </a:rPr>
                  <a:t>   </a:t>
                </a:r>
                <a:r>
                  <a:rPr lang="en-US" altLang="zh-TW" sz="2000" i="1" dirty="0" smtClean="0">
                    <a:latin typeface="Cambria Math"/>
                    <a:cs typeface="Times New Roman" pitchFamily="18" charset="0"/>
                  </a:rPr>
                  <a:t>               </a:t>
                </a:r>
              </a:p>
              <a:p>
                <a:pPr marL="622300" indent="0">
                  <a:spcBef>
                    <a:spcPts val="1200"/>
                  </a:spcBef>
                  <a:buNone/>
                </a:pPr>
                <a:r>
                  <a:rPr lang="en-US" altLang="zh-TW" sz="2000" i="1" dirty="0"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altLang="zh-TW" sz="2000" i="1" dirty="0" smtClean="0">
                    <a:latin typeface="Cambria Math"/>
                    <a:cs typeface="Times New Roman" pitchFamily="18" charset="0"/>
                  </a:rPr>
                  <a:t>           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]"/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−(</m:t>
                        </m:r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−2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num>
                              <m:den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  <m:f>
                          <m:fPr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!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!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d>
                    <m:r>
                      <a:rPr lang="en-US" altLang="zh-TW" sz="2000" i="1">
                        <a:latin typeface="Cambria Math"/>
                        <a:cs typeface="Times New Roman" pitchFamily="18" charset="0"/>
                      </a:rPr>
                      <m:t>−1</m:t>
                    </m:r>
                  </m:oMath>
                </a14:m>
                <a:endParaRPr lang="en-US" altLang="zh-TW" sz="2000" i="1" dirty="0">
                  <a:latin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98" y="1844824"/>
                <a:ext cx="7715393" cy="4392488"/>
              </a:xfrm>
              <a:prstGeom prst="rect">
                <a:avLst/>
              </a:prstGeom>
              <a:blipFill rotWithShape="1">
                <a:blip r:embed="rId3"/>
                <a:stretch>
                  <a:fillRect t="-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4529972" y="26064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Conclusion-Pooling designs 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甜甜圈 9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28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76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6772" y="1844824"/>
            <a:ext cx="7301215" cy="1650107"/>
          </a:xfrm>
        </p:spPr>
        <p:txBody>
          <a:bodyPr>
            <a:normAutofit/>
          </a:bodyPr>
          <a:lstStyle/>
          <a:p>
            <a:pPr algn="ctr"/>
            <a:r>
              <a:rPr lang="en-US" altLang="zh-TW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Two-stage algorithm</a:t>
            </a:r>
            <a:r>
              <a:rPr lang="en-US" altLang="zh-TW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zh-TW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group testing of consecutive </a:t>
            </a:r>
            <a:r>
              <a:rPr lang="en-US" altLang="zh-TW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positives</a:t>
            </a:r>
            <a:endParaRPr lang="zh-TW" alt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15616" y="3852803"/>
            <a:ext cx="6637467" cy="2168485"/>
          </a:xfrm>
        </p:spPr>
        <p:txBody>
          <a:bodyPr>
            <a:normAutofit/>
          </a:bodyPr>
          <a:lstStyle/>
          <a:p>
            <a:pPr marL="342900" lvl="0" indent="-274320">
              <a:buClr>
                <a:srgbClr val="31B6FD"/>
              </a:buClr>
              <a:buFont typeface="Wingdings 2" pitchFamily="18" charset="2"/>
              <a:buChar char=""/>
            </a:pPr>
            <a:endParaRPr lang="en-US" altLang="zh-TW" sz="2400" dirty="0" smtClean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Program Files\Microsoft Office\MEDIA\OFFICE14\Lines\BD2132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80" y="3564919"/>
            <a:ext cx="6548438" cy="17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Two-stage for CGT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97388" y="39539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 dirty="0"/>
          </a:p>
        </p:txBody>
      </p:sp>
      <p:sp>
        <p:nvSpPr>
          <p:cNvPr id="11" name="甜甜圈 10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29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83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043490" y="908720"/>
            <a:ext cx="7488950" cy="12619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3600" smtClean="0"/>
              <a:t>Group testing of consecutive positives</a:t>
            </a:r>
            <a:endParaRPr lang="zh-TW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2"/>
              <p:cNvSpPr txBox="1">
                <a:spLocks/>
              </p:cNvSpPr>
              <p:nvPr/>
            </p:nvSpPr>
            <p:spPr>
              <a:xfrm>
                <a:off x="1043492" y="2323652"/>
                <a:ext cx="7704972" cy="276153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800"/>
                  </a:spcBef>
                </a:pPr>
                <a:r>
                  <a:rPr lang="en-US" altLang="zh-TW" sz="25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zh-TW" sz="2500" dirty="0" smtClean="0">
                    <a:latin typeface="Times New Roman" pitchFamily="18" charset="0"/>
                    <a:cs typeface="Times New Roman" pitchFamily="18" charset="0"/>
                  </a:rPr>
                  <a:t> set of objects </a:t>
                </a:r>
                <a14:m>
                  <m:oMath xmlns:m="http://schemas.openxmlformats.org/officeDocument/2006/math">
                    <m:r>
                      <a:rPr lang="zh-TW" altLang="en-US" sz="2500" i="1" smtClean="0">
                        <a:latin typeface="Cambria Math"/>
                        <a:cs typeface="Times New Roman" pitchFamily="18" charset="0"/>
                      </a:rPr>
                      <m:t>𝒩</m:t>
                    </m:r>
                    <m:box>
                      <m:boxPr>
                        <m:ctrlPr>
                          <a:rPr lang="zh-TW" altLang="en-US" sz="2500" i="1" smtClean="0">
                            <a:latin typeface="Cambria Math"/>
                            <a:cs typeface="Times New Roman" pitchFamily="18" charset="0"/>
                          </a:rPr>
                        </m:ctrlPr>
                      </m:boxPr>
                      <m:e>
                        <m:r>
                          <a:rPr lang="en-US" altLang="zh-TW" sz="2500" i="1" smtClean="0">
                            <a:latin typeface="Cambria Math"/>
                            <a:cs typeface="Times New Roman" pitchFamily="18" charset="0"/>
                          </a:rPr>
                          <m:t>≔</m:t>
                        </m:r>
                      </m:e>
                    </m:box>
                    <m:d>
                      <m:dPr>
                        <m:begChr m:val="{"/>
                        <m:endChr m:val="}"/>
                        <m:ctrlPr>
                          <a:rPr lang="en-US" altLang="zh-TW" sz="25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5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500" i="1" smtClean="0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50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50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5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500" i="1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50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50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sz="25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altLang="zh-TW" sz="25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500" i="1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500" i="1" smtClean="0"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500" dirty="0" smtClean="0">
                    <a:latin typeface="Times New Roman" pitchFamily="18" charset="0"/>
                    <a:cs typeface="Times New Roman" pitchFamily="18" charset="0"/>
                  </a:rPr>
                  <a:t> satisfying the linear order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5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50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50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5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≺</m:t>
                    </m:r>
                    <m:sSub>
                      <m:sSubPr>
                        <m:ctrlPr>
                          <a:rPr lang="en-US" altLang="zh-TW" sz="25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50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50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sz="2500" i="1" smtClean="0"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TW" sz="25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altLang="zh-TW" sz="2500" dirty="0" smtClean="0">
                    <a:latin typeface="Times New Roman" pitchFamily="18" charset="0"/>
                    <a:cs typeface="Times New Roman" pitchFamily="18" charset="0"/>
                  </a:rPr>
                  <a:t>Positives are consecutive under </a:t>
                </a:r>
                <a14:m>
                  <m:oMath xmlns:m="http://schemas.openxmlformats.org/officeDocument/2006/math">
                    <m:r>
                      <a:rPr lang="en-US" altLang="zh-TW" sz="25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≺</m:t>
                    </m:r>
                  </m:oMath>
                </a14:m>
                <a:r>
                  <a:rPr lang="en-US" altLang="zh-TW" sz="25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br>
                  <a:rPr lang="en-US" altLang="zh-TW" sz="25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sz="2500" dirty="0" smtClean="0">
                    <a:latin typeface="Times New Roman" pitchFamily="18" charset="0"/>
                    <a:cs typeface="Times New Roman" pitchFamily="18" charset="0"/>
                  </a:rPr>
                  <a:t>Information</a:t>
                </a:r>
                <a:r>
                  <a:rPr lang="zh-TW" altLang="en-US" sz="2500" dirty="0" smtClean="0">
                    <a:latin typeface="Times New Roman" pitchFamily="18" charset="0"/>
                    <a:cs typeface="Times New Roman" pitchFamily="18" charset="0"/>
                  </a:rPr>
                  <a:t>：</a:t>
                </a:r>
                <a:r>
                  <a:rPr lang="en-US" altLang="zh-TW" sz="2500" dirty="0" smtClean="0">
                    <a:latin typeface="Times New Roman" pitchFamily="18" charset="0"/>
                    <a:cs typeface="Times New Roman" pitchFamily="18" charset="0"/>
                  </a:rPr>
                  <a:t>at </a:t>
                </a:r>
                <a:r>
                  <a:rPr lang="en-US" altLang="zh-TW" sz="2500" dirty="0">
                    <a:latin typeface="Times New Roman" pitchFamily="18" charset="0"/>
                    <a:cs typeface="Times New Roman" pitchFamily="18" charset="0"/>
                  </a:rPr>
                  <a:t>most </a:t>
                </a:r>
                <a14:m>
                  <m:oMath xmlns:m="http://schemas.openxmlformats.org/officeDocument/2006/math">
                    <m:r>
                      <a:rPr lang="en-US" altLang="zh-TW" sz="2500" i="1" dirty="0"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zh-TW" sz="2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500" dirty="0" smtClean="0">
                    <a:latin typeface="Times New Roman" pitchFamily="18" charset="0"/>
                    <a:cs typeface="Times New Roman" pitchFamily="18" charset="0"/>
                  </a:rPr>
                  <a:t>positives.  </a:t>
                </a:r>
                <a:r>
                  <a:rPr lang="en-US" altLang="zh-TW" sz="25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sz="2500" i="1">
                        <a:latin typeface="Cambria Math"/>
                      </a:rPr>
                      <m:t>𝑑</m:t>
                    </m:r>
                    <m:r>
                      <a:rPr lang="en-US" altLang="zh-TW" sz="2500" i="1"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altLang="zh-TW" sz="2500" i="1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zh-TW" sz="250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altLang="zh-TW" sz="2500" dirty="0" smtClean="0">
                    <a:latin typeface="Times New Roman" pitchFamily="18" charset="0"/>
                    <a:cs typeface="Times New Roman" pitchFamily="18" charset="0"/>
                  </a:rPr>
                  <a:t>Motivation</a:t>
                </a:r>
                <a:r>
                  <a:rPr lang="en-US" altLang="zh-TW" sz="2500" dirty="0">
                    <a:latin typeface="Times New Roman" pitchFamily="18" charset="0"/>
                    <a:cs typeface="Times New Roman" pitchFamily="18" charset="0"/>
                  </a:rPr>
                  <a:t>: applications in </a:t>
                </a:r>
                <a:r>
                  <a:rPr lang="en-US" altLang="zh-TW" sz="2500" dirty="0" smtClean="0">
                    <a:latin typeface="Times New Roman" pitchFamily="18" charset="0"/>
                    <a:cs typeface="Times New Roman" pitchFamily="18" charset="0"/>
                  </a:rPr>
                  <a:t>DNA </a:t>
                </a:r>
                <a:r>
                  <a:rPr lang="en-US" altLang="zh-TW" sz="2500" dirty="0">
                    <a:latin typeface="Times New Roman" pitchFamily="18" charset="0"/>
                    <a:cs typeface="Times New Roman" pitchFamily="18" charset="0"/>
                  </a:rPr>
                  <a:t>sequencing</a:t>
                </a: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92" y="2323652"/>
                <a:ext cx="7704972" cy="2761532"/>
              </a:xfrm>
              <a:prstGeom prst="rect">
                <a:avLst/>
              </a:prstGeom>
              <a:blipFill rotWithShape="1">
                <a:blip r:embed="rId2"/>
                <a:stretch>
                  <a:fillRect t="-17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Two-stage for CGT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流程圖: 接點 11"/>
          <p:cNvSpPr/>
          <p:nvPr/>
        </p:nvSpPr>
        <p:spPr>
          <a:xfrm>
            <a:off x="1628378" y="542440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流程圖: 接點 16"/>
          <p:cNvSpPr/>
          <p:nvPr/>
        </p:nvSpPr>
        <p:spPr>
          <a:xfrm>
            <a:off x="2013570" y="542440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流程圖: 接點 17"/>
          <p:cNvSpPr/>
          <p:nvPr/>
        </p:nvSpPr>
        <p:spPr>
          <a:xfrm>
            <a:off x="2318370" y="542440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流程圖: 接點 18"/>
          <p:cNvSpPr/>
          <p:nvPr/>
        </p:nvSpPr>
        <p:spPr>
          <a:xfrm>
            <a:off x="2669539" y="542440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流程圖: 接點 19"/>
          <p:cNvSpPr/>
          <p:nvPr/>
        </p:nvSpPr>
        <p:spPr>
          <a:xfrm>
            <a:off x="3019356" y="542440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流程圖: 接點 20"/>
          <p:cNvSpPr/>
          <p:nvPr/>
        </p:nvSpPr>
        <p:spPr>
          <a:xfrm>
            <a:off x="3379396" y="5424405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流程圖: 接點 21"/>
          <p:cNvSpPr/>
          <p:nvPr/>
        </p:nvSpPr>
        <p:spPr>
          <a:xfrm>
            <a:off x="3739436" y="5424405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流程圖: 接點 22"/>
          <p:cNvSpPr/>
          <p:nvPr/>
        </p:nvSpPr>
        <p:spPr>
          <a:xfrm>
            <a:off x="4099476" y="5424405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流程圖: 接點 23"/>
          <p:cNvSpPr/>
          <p:nvPr/>
        </p:nvSpPr>
        <p:spPr>
          <a:xfrm>
            <a:off x="4491048" y="5424405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流程圖: 接點 24"/>
          <p:cNvSpPr/>
          <p:nvPr/>
        </p:nvSpPr>
        <p:spPr>
          <a:xfrm>
            <a:off x="4845241" y="542440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流程圖: 接點 25"/>
          <p:cNvSpPr/>
          <p:nvPr/>
        </p:nvSpPr>
        <p:spPr>
          <a:xfrm>
            <a:off x="5211128" y="542440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流程圖: 接點 26"/>
          <p:cNvSpPr/>
          <p:nvPr/>
        </p:nvSpPr>
        <p:spPr>
          <a:xfrm>
            <a:off x="5571168" y="542440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流程圖: 接點 27"/>
          <p:cNvSpPr/>
          <p:nvPr/>
        </p:nvSpPr>
        <p:spPr>
          <a:xfrm>
            <a:off x="6018982" y="542440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流程圖: 接點 28"/>
          <p:cNvSpPr/>
          <p:nvPr/>
        </p:nvSpPr>
        <p:spPr>
          <a:xfrm>
            <a:off x="6367728" y="542440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流程圖: 接點 29"/>
          <p:cNvSpPr/>
          <p:nvPr/>
        </p:nvSpPr>
        <p:spPr>
          <a:xfrm>
            <a:off x="6741184" y="542440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甜甜圈 30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30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2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043490" y="908720"/>
            <a:ext cx="7488950" cy="12619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3600" smtClean="0"/>
              <a:t>Group testing of consecutive positives</a:t>
            </a:r>
            <a:endParaRPr lang="zh-TW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2"/>
              <p:cNvSpPr txBox="1">
                <a:spLocks/>
              </p:cNvSpPr>
              <p:nvPr/>
            </p:nvSpPr>
            <p:spPr>
              <a:xfrm>
                <a:off x="1043492" y="2323652"/>
                <a:ext cx="7488948" cy="232948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</a:pP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Nonadaptive algorithm</a:t>
                </a:r>
                <a:r>
                  <a:rPr lang="zh-TW" altLang="en-US" sz="2200" dirty="0" smtClean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US" altLang="zh-TW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627063" indent="-27305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Begin by partition </a:t>
                </a:r>
                <a14:m>
                  <m:oMath xmlns:m="http://schemas.openxmlformats.org/officeDocument/2006/math">
                    <m:r>
                      <a:rPr lang="zh-TW" altLang="en-US" sz="2200" i="1" smtClean="0">
                        <a:latin typeface="Cambria Math"/>
                        <a:cs typeface="Times New Roman" pitchFamily="18" charset="0"/>
                      </a:rPr>
                      <m:t>𝒩</m:t>
                    </m:r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 into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TW" sz="22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altLang="zh-TW" sz="22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20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zh-TW" sz="2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den>
                            </m:f>
                          </m:e>
                        </m:box>
                      </m:e>
                    </m:d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 parts</a:t>
                </a:r>
                <a:b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Each part contains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𝑑</m:t>
                    </m:r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 consecutive items.</a:t>
                </a:r>
              </a:p>
              <a:p>
                <a:pPr marL="627063" indent="-27305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All positive items are contained in </a:t>
                </a:r>
                <a:r>
                  <a:rPr lang="en-US" altLang="zh-TW" sz="2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at</a:t>
                </a: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most two parts</a:t>
                </a: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altLang="zh-TW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1200"/>
                  </a:spcBef>
                </a:pPr>
                <a:endParaRPr lang="en-US" altLang="zh-TW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1200"/>
                  </a:spcBef>
                </a:pPr>
                <a:endParaRPr lang="en-US" altLang="zh-TW" sz="22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92" y="2323652"/>
                <a:ext cx="7488948" cy="2329484"/>
              </a:xfrm>
              <a:prstGeom prst="rect">
                <a:avLst/>
              </a:prstGeom>
              <a:blipFill rotWithShape="1">
                <a:blip r:embed="rId2"/>
                <a:stretch>
                  <a:fillRect t="-1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Two-stage for CGT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1507188" y="5208042"/>
            <a:ext cx="1409434" cy="525214"/>
          </a:xfrm>
          <a:prstGeom prst="round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圓角矩形 21"/>
          <p:cNvSpPr/>
          <p:nvPr/>
        </p:nvSpPr>
        <p:spPr>
          <a:xfrm>
            <a:off x="2962266" y="5208042"/>
            <a:ext cx="1409434" cy="525214"/>
          </a:xfrm>
          <a:prstGeom prst="round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圓角矩形 22"/>
          <p:cNvSpPr/>
          <p:nvPr/>
        </p:nvSpPr>
        <p:spPr>
          <a:xfrm>
            <a:off x="4434319" y="5208042"/>
            <a:ext cx="1409434" cy="525214"/>
          </a:xfrm>
          <a:prstGeom prst="round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圓角矩形 23"/>
          <p:cNvSpPr/>
          <p:nvPr/>
        </p:nvSpPr>
        <p:spPr>
          <a:xfrm>
            <a:off x="5916278" y="5208042"/>
            <a:ext cx="1409434" cy="525214"/>
          </a:xfrm>
          <a:prstGeom prst="round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流程圖: 接點 24"/>
          <p:cNvSpPr/>
          <p:nvPr/>
        </p:nvSpPr>
        <p:spPr>
          <a:xfrm>
            <a:off x="1628378" y="542440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流程圖: 接點 25"/>
          <p:cNvSpPr/>
          <p:nvPr/>
        </p:nvSpPr>
        <p:spPr>
          <a:xfrm>
            <a:off x="2013570" y="542440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流程圖: 接點 26"/>
          <p:cNvSpPr/>
          <p:nvPr/>
        </p:nvSpPr>
        <p:spPr>
          <a:xfrm>
            <a:off x="2318370" y="542440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流程圖: 接點 27"/>
          <p:cNvSpPr/>
          <p:nvPr/>
        </p:nvSpPr>
        <p:spPr>
          <a:xfrm>
            <a:off x="2669539" y="542440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流程圖: 接點 28"/>
          <p:cNvSpPr/>
          <p:nvPr/>
        </p:nvSpPr>
        <p:spPr>
          <a:xfrm>
            <a:off x="3019356" y="542440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流程圖: 接點 29"/>
          <p:cNvSpPr/>
          <p:nvPr/>
        </p:nvSpPr>
        <p:spPr>
          <a:xfrm>
            <a:off x="3379396" y="5424405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流程圖: 接點 30"/>
          <p:cNvSpPr/>
          <p:nvPr/>
        </p:nvSpPr>
        <p:spPr>
          <a:xfrm>
            <a:off x="3739436" y="5424405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流程圖: 接點 31"/>
          <p:cNvSpPr/>
          <p:nvPr/>
        </p:nvSpPr>
        <p:spPr>
          <a:xfrm>
            <a:off x="4099476" y="5424405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流程圖: 接點 32"/>
          <p:cNvSpPr/>
          <p:nvPr/>
        </p:nvSpPr>
        <p:spPr>
          <a:xfrm>
            <a:off x="4491048" y="5424405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流程圖: 接點 33"/>
          <p:cNvSpPr/>
          <p:nvPr/>
        </p:nvSpPr>
        <p:spPr>
          <a:xfrm>
            <a:off x="4845241" y="542440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流程圖: 接點 34"/>
          <p:cNvSpPr/>
          <p:nvPr/>
        </p:nvSpPr>
        <p:spPr>
          <a:xfrm>
            <a:off x="5211128" y="542440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流程圖: 接點 35"/>
          <p:cNvSpPr/>
          <p:nvPr/>
        </p:nvSpPr>
        <p:spPr>
          <a:xfrm>
            <a:off x="5571168" y="542440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流程圖: 接點 36"/>
          <p:cNvSpPr/>
          <p:nvPr/>
        </p:nvSpPr>
        <p:spPr>
          <a:xfrm>
            <a:off x="6018982" y="542440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流程圖: 接點 37"/>
          <p:cNvSpPr/>
          <p:nvPr/>
        </p:nvSpPr>
        <p:spPr>
          <a:xfrm>
            <a:off x="6367728" y="542440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流程圖: 接點 38"/>
          <p:cNvSpPr/>
          <p:nvPr/>
        </p:nvSpPr>
        <p:spPr>
          <a:xfrm>
            <a:off x="6741184" y="542440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甜甜圈 39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31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4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043490" y="908720"/>
            <a:ext cx="7488950" cy="12619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3600" smtClean="0"/>
              <a:t>Group testing of consecutive positives</a:t>
            </a:r>
            <a:endParaRPr lang="zh-TW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2"/>
              <p:cNvSpPr txBox="1">
                <a:spLocks/>
              </p:cNvSpPr>
              <p:nvPr/>
            </p:nvSpPr>
            <p:spPr>
              <a:xfrm>
                <a:off x="1043492" y="2323652"/>
                <a:ext cx="7488948" cy="391366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</a:pP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Nonadaptive algorithm</a:t>
                </a:r>
                <a:r>
                  <a:rPr lang="zh-TW" altLang="en-US" sz="2200" dirty="0" smtClean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US" altLang="zh-TW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627063" indent="-27305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Begin by partition </a:t>
                </a:r>
                <a14:m>
                  <m:oMath xmlns:m="http://schemas.openxmlformats.org/officeDocument/2006/math">
                    <m:r>
                      <a:rPr lang="zh-TW" altLang="en-US" sz="2200" i="1" smtClean="0">
                        <a:latin typeface="Cambria Math"/>
                        <a:cs typeface="Times New Roman" pitchFamily="18" charset="0"/>
                      </a:rPr>
                      <m:t>𝒩</m:t>
                    </m:r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 into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TW" sz="22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altLang="zh-TW" sz="22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20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zh-TW" sz="2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den>
                            </m:f>
                          </m:e>
                        </m:box>
                      </m:e>
                    </m:d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 parts.</a:t>
                </a:r>
                <a:b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Each part contains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𝑑</m:t>
                    </m:r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 consecutive items.</a:t>
                </a:r>
              </a:p>
              <a:p>
                <a:pPr marL="627063" indent="-27305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All positive items are contained in </a:t>
                </a:r>
                <a:r>
                  <a:rPr lang="en-US" altLang="zh-TW" sz="2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at</a:t>
                </a: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most two parts</a:t>
                </a: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altLang="zh-TW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Colburn (99’)</a:t>
                </a:r>
                <a:r>
                  <a:rPr lang="zh-TW" altLang="en-US" sz="2200" dirty="0">
                    <a:latin typeface="Times New Roman" pitchFamily="18" charset="0"/>
                    <a:cs typeface="Times New Roman" pitchFamily="18" charset="0"/>
                  </a:rPr>
                  <a:t> ：</a:t>
                </a:r>
                <a:endParaRPr lang="en-US" altLang="zh-TW" sz="2200" i="1" dirty="0" smtClean="0">
                  <a:latin typeface="Cambria Math"/>
                  <a:cs typeface="Times New Roman" pitchFamily="18" charset="0"/>
                </a:endParaRPr>
              </a:p>
              <a:p>
                <a:pPr marL="366713" indent="0">
                  <a:spcBef>
                    <a:spcPts val="600"/>
                  </a:spcBef>
                  <a:buNone/>
                </a:pPr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Gray code </a:t>
                </a:r>
                <a14:m>
                  <m:oMath xmlns:m="http://schemas.openxmlformats.org/officeDocument/2006/math">
                    <m:r>
                      <a:rPr lang="zh-TW" altLang="en-US" sz="2200" i="1" smtClean="0">
                        <a:latin typeface="Cambria Math"/>
                        <a:cs typeface="Times New Roman" pitchFamily="18" charset="0"/>
                      </a:rPr>
                      <m:t>⇒</m:t>
                    </m:r>
                    <m:d>
                      <m:dPr>
                        <m:begChr m:val="⌈"/>
                        <m:endChr m:val="⌉"/>
                        <m:ctrlPr>
                          <a:rPr lang="zh-TW" altLang="en-US" sz="22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TW" sz="22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2200">
                                    <a:latin typeface="Cambria Math"/>
                                    <a:cs typeface="Times New Roman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begChr m:val="⌈"/>
                                <m:endChr m:val="⌉"/>
                                <m:ctrlPr>
                                  <a:rPr lang="en-US" altLang="zh-TW" sz="22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US" altLang="zh-TW" sz="22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TW" sz="22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2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altLang="zh-TW" sz="22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altLang="zh-TW" sz="22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</m:func>
                      </m:e>
                    </m:d>
                    <m:r>
                      <a:rPr lang="en-US" altLang="zh-TW" sz="2200" i="1">
                        <a:latin typeface="Cambria Math"/>
                        <a:cs typeface="Times New Roman" pitchFamily="18" charset="0"/>
                      </a:rPr>
                      <m:t>+2</m:t>
                    </m:r>
                    <m:r>
                      <a:rPr lang="en-US" altLang="zh-TW" sz="2200" i="1">
                        <a:latin typeface="Cambria Math"/>
                        <a:cs typeface="Times New Roman" pitchFamily="18" charset="0"/>
                      </a:rPr>
                      <m:t>𝑑</m:t>
                    </m:r>
                    <m:r>
                      <a:rPr lang="en-US" altLang="zh-TW" sz="2200" i="1">
                        <a:latin typeface="Cambria Math"/>
                        <a:cs typeface="Times New Roman" pitchFamily="18" charset="0"/>
                      </a:rPr>
                      <m:t>+1</m:t>
                    </m:r>
                  </m:oMath>
                </a14:m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tests.</a:t>
                </a:r>
                <a:endParaRPr lang="en-US" altLang="zh-TW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altLang="zh-TW" sz="2200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</m:acc>
                  </m:oMath>
                </a14:m>
                <a:r>
                  <a:rPr lang="en-US" altLang="zh-TW" sz="2200" dirty="0" err="1">
                    <a:latin typeface="Times New Roman" pitchFamily="18" charset="0"/>
                    <a:cs typeface="Times New Roman" pitchFamily="18" charset="0"/>
                  </a:rPr>
                  <a:t>ller</a:t>
                </a:r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:r>
                  <a:rPr lang="en-US" altLang="zh-TW" sz="2200" dirty="0" err="1">
                    <a:latin typeface="Times New Roman" pitchFamily="18" charset="0"/>
                    <a:cs typeface="Times New Roman" pitchFamily="18" charset="0"/>
                  </a:rPr>
                  <a:t>Jimbo</a:t>
                </a:r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 (04’)</a:t>
                </a:r>
                <a:r>
                  <a:rPr lang="zh-TW" altLang="en-US" sz="2200" dirty="0" smtClean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US" altLang="zh-TW" sz="2200" i="1" dirty="0">
                  <a:latin typeface="Cambria Math"/>
                  <a:cs typeface="Times New Roman" pitchFamily="18" charset="0"/>
                </a:endParaRPr>
              </a:p>
              <a:p>
                <a:pPr marL="366713" indent="0">
                  <a:lnSpc>
                    <a:spcPts val="3200"/>
                  </a:lnSpc>
                  <a:spcBef>
                    <a:spcPts val="600"/>
                  </a:spcBef>
                  <a:buNone/>
                </a:pP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consecutive </a:t>
                </a:r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positive detectable </a:t>
                </a: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matrices </a:t>
                </a:r>
                <a:r>
                  <a:rPr lang="en-US" altLang="zh-TW" sz="2200" i="1" dirty="0" smtClean="0">
                    <a:latin typeface="Cambria Math"/>
                    <a:cs typeface="Times New Roman" pitchFamily="18" charset="0"/>
                  </a:rPr>
                  <a:t/>
                </a:r>
                <a:br>
                  <a:rPr lang="en-US" altLang="zh-TW" sz="2200" i="1" dirty="0" smtClean="0">
                    <a:latin typeface="Cambria Math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zh-TW" altLang="en-US" sz="2200" i="1" smtClean="0">
                        <a:latin typeface="Cambria Math"/>
                        <a:cs typeface="Times New Roman" pitchFamily="18" charset="0"/>
                      </a:rPr>
                      <m:t>⇒</m:t>
                    </m:r>
                    <m:d>
                      <m:dPr>
                        <m:begChr m:val="⌈"/>
                        <m:endChr m:val="⌉"/>
                        <m:ctrlPr>
                          <a:rPr lang="zh-TW" altLang="en-US" sz="22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TW" sz="22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2200">
                                    <a:latin typeface="Cambria Math"/>
                                    <a:cs typeface="Times New Roman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begChr m:val="⌈"/>
                                <m:endChr m:val="⌉"/>
                                <m:ctrlPr>
                                  <a:rPr lang="en-US" altLang="zh-TW" sz="22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US" altLang="zh-TW" sz="22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TW" sz="22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2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altLang="zh-TW" sz="22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altLang="zh-TW" sz="22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</m:func>
                      </m:e>
                    </m:d>
                    <m:r>
                      <a:rPr lang="en-US" altLang="zh-TW" sz="2200" i="1">
                        <a:latin typeface="Cambria Math"/>
                        <a:cs typeface="Times New Roman" pitchFamily="18" charset="0"/>
                      </a:rPr>
                      <m:t>+2</m:t>
                    </m:r>
                    <m:r>
                      <a:rPr lang="en-US" altLang="zh-TW" sz="2200" i="1">
                        <a:latin typeface="Cambria Math"/>
                        <a:cs typeface="Times New Roman" pitchFamily="18" charset="0"/>
                      </a:rPr>
                      <m:t>𝑑</m:t>
                    </m:r>
                    <m:r>
                      <a:rPr lang="en-US" altLang="zh-TW" sz="2200" i="1">
                        <a:latin typeface="Cambria Math"/>
                        <a:cs typeface="Times New Roman" pitchFamily="18" charset="0"/>
                      </a:rPr>
                      <m:t>−1</m:t>
                    </m:r>
                  </m:oMath>
                </a14:m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tests.</a:t>
                </a:r>
              </a:p>
              <a:p>
                <a:pPr>
                  <a:spcBef>
                    <a:spcPts val="1200"/>
                  </a:spcBef>
                </a:pPr>
                <a:endParaRPr lang="en-US" altLang="zh-TW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1200"/>
                  </a:spcBef>
                </a:pPr>
                <a:endParaRPr lang="en-US" altLang="zh-TW" sz="22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92" y="2323652"/>
                <a:ext cx="7488948" cy="3913660"/>
              </a:xfrm>
              <a:prstGeom prst="rect">
                <a:avLst/>
              </a:prstGeom>
              <a:blipFill rotWithShape="1">
                <a:blip r:embed="rId2"/>
                <a:stretch>
                  <a:fillRect t="-9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Two-stage for CGT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甜甜圈 9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32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95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Multi-stage algorithm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2323652"/>
                <a:ext cx="7272924" cy="441771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ts val="3500"/>
                  </a:lnSpc>
                </a:pPr>
                <a:r>
                  <a:rPr lang="en-US" altLang="zh-TW" sz="25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Multi-stage algorithm</a:t>
                </a:r>
                <a:r>
                  <a:rPr lang="zh-TW" altLang="en-US" sz="2500" dirty="0" smtClean="0">
                    <a:latin typeface="Times New Roman" pitchFamily="18" charset="0"/>
                    <a:cs typeface="Times New Roman" pitchFamily="18" charset="0"/>
                  </a:rPr>
                  <a:t>：</a:t>
                </a:r>
                <a:r>
                  <a:rPr lang="en-US" altLang="zh-TW" sz="2500" dirty="0" smtClean="0">
                    <a:latin typeface="Times New Roman" pitchFamily="18" charset="0"/>
                    <a:cs typeface="Times New Roman" pitchFamily="18" charset="0"/>
                  </a:rPr>
                  <a:t>Stages are sequential and all tests in a stage are </a:t>
                </a:r>
                <a:r>
                  <a:rPr lang="en-US" altLang="zh-TW" sz="2500" dirty="0" err="1" smtClean="0">
                    <a:latin typeface="Times New Roman" pitchFamily="18" charset="0"/>
                    <a:cs typeface="Times New Roman" pitchFamily="18" charset="0"/>
                  </a:rPr>
                  <a:t>nonadaptive</a:t>
                </a:r>
                <a:r>
                  <a:rPr lang="en-US" altLang="zh-TW" sz="25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ts val="3500"/>
                  </a:lnSpc>
                </a:pPr>
                <a:r>
                  <a:rPr lang="en-US" altLang="zh-TW" sz="2500" dirty="0" smtClean="0">
                    <a:latin typeface="Times New Roman" pitchFamily="18" charset="0"/>
                    <a:cs typeface="Times New Roman" pitchFamily="18" charset="0"/>
                  </a:rPr>
                  <a:t>Example</a:t>
                </a:r>
                <a:r>
                  <a:rPr lang="zh-TW" altLang="en-US" sz="2500" dirty="0" smtClean="0">
                    <a:latin typeface="Times New Roman" pitchFamily="18" charset="0"/>
                    <a:cs typeface="Times New Roman" pitchFamily="18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zh-TW" altLang="en-US" sz="2500" i="1" smtClean="0">
                        <a:latin typeface="Cambria Math"/>
                        <a:cs typeface="Times New Roman" pitchFamily="18" charset="0"/>
                      </a:rPr>
                      <m:t>𝒩</m:t>
                    </m:r>
                    <m:r>
                      <a:rPr lang="en-US" altLang="zh-TW" sz="2500" b="0" i="1" smtClean="0">
                        <a:latin typeface="Cambria Math"/>
                        <a:cs typeface="Times New Roman" pitchFamily="18" charset="0"/>
                      </a:rPr>
                      <m:t>={</m:t>
                    </m:r>
                    <m:r>
                      <a:rPr lang="en-US" altLang="zh-TW" sz="25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altLang="zh-TW" sz="25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altLang="zh-TW" sz="2500" b="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en-US" altLang="zh-TW" sz="2500" b="0" i="1" smtClean="0">
                        <a:latin typeface="Cambria Math"/>
                        <a:cs typeface="Times New Roman" pitchFamily="18" charset="0"/>
                      </a:rPr>
                      <m:t>,…,</m:t>
                    </m:r>
                    <m:r>
                      <a:rPr lang="en-US" altLang="zh-TW" sz="2500" b="0" i="1" smtClean="0">
                        <a:latin typeface="Cambria Math"/>
                        <a:cs typeface="Times New Roman" pitchFamily="18" charset="0"/>
                      </a:rPr>
                      <m:t>h</m:t>
                    </m:r>
                    <m:r>
                      <a:rPr lang="en-US" altLang="zh-TW" sz="2500" b="0" i="1" smtClean="0">
                        <a:latin typeface="Cambria Math"/>
                        <a:cs typeface="Times New Roman" pitchFamily="18" charset="0"/>
                      </a:rPr>
                      <m:t>}</m:t>
                    </m:r>
                  </m:oMath>
                </a14:m>
                <a:r>
                  <a:rPr lang="en-US" altLang="zh-TW" sz="2500" dirty="0" smtClean="0">
                    <a:latin typeface="Times New Roman" pitchFamily="18" charset="0"/>
                    <a:cs typeface="Times New Roman" pitchFamily="18" charset="0"/>
                  </a:rPr>
                  <a:t> and at most </a:t>
                </a:r>
                <a14:m>
                  <m:oMath xmlns:m="http://schemas.openxmlformats.org/officeDocument/2006/math">
                    <m:r>
                      <a:rPr lang="en-US" altLang="zh-TW" sz="2500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en-US" altLang="zh-TW" sz="25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500" dirty="0" smtClean="0">
                    <a:latin typeface="Times New Roman" pitchFamily="18" charset="0"/>
                    <a:cs typeface="Times New Roman" pitchFamily="18" charset="0"/>
                  </a:rPr>
                  <a:t>positives</a:t>
                </a:r>
                <a:r>
                  <a:rPr lang="en-US" altLang="zh-TW" sz="2500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altLang="zh-TW" sz="25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68580" indent="0">
                  <a:buNone/>
                </a:pPr>
                <a:endParaRPr lang="en-US" altLang="zh-TW" sz="1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68580" indent="0">
                  <a:buNone/>
                </a:pPr>
                <a:endParaRPr lang="en-US" altLang="zh-TW" sz="1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68580" indent="0">
                  <a:buNone/>
                </a:pPr>
                <a:endParaRPr lang="en-US" altLang="zh-TW" sz="1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68580" indent="0">
                  <a:buNone/>
                </a:pPr>
                <a:endParaRPr lang="en-US" altLang="zh-TW" sz="1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68580" indent="0">
                  <a:buNone/>
                </a:pPr>
                <a:endParaRPr lang="en-US" altLang="zh-TW" sz="1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68580" indent="0">
                  <a:buNone/>
                </a:pPr>
                <a:endParaRPr lang="en-US" altLang="zh-TW" sz="1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68580" indent="0">
                  <a:buNone/>
                </a:pPr>
                <a:endParaRPr lang="en-US" altLang="zh-TW" sz="1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68580" indent="0">
                  <a:buNone/>
                </a:pPr>
                <a:r>
                  <a:rPr lang="en-US" altLang="zh-TW" sz="10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sz="10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sz="10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sz="1000" dirty="0" smtClean="0">
                    <a:latin typeface="Times New Roman" pitchFamily="18" charset="0"/>
                    <a:cs typeface="Times New Roman" pitchFamily="18" charset="0"/>
                  </a:rPr>
                </a:br>
                <a:endParaRPr lang="en-US" altLang="zh-TW" sz="1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ts val="3500"/>
                  </a:lnSpc>
                </a:pPr>
                <a:r>
                  <a:rPr lang="en-US" altLang="zh-TW" sz="2500" dirty="0" smtClean="0">
                    <a:latin typeface="Times New Roman" pitchFamily="18" charset="0"/>
                    <a:cs typeface="Times New Roman" pitchFamily="18" charset="0"/>
                  </a:rPr>
                  <a:t>Especially called a </a:t>
                </a:r>
                <a:r>
                  <a:rPr lang="en-US" altLang="zh-TW" sz="25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“</a:t>
                </a:r>
                <a:r>
                  <a:rPr lang="en-US" altLang="zh-TW" sz="25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trivial two-stage algorithm</a:t>
                </a:r>
                <a:r>
                  <a:rPr lang="en-US" altLang="zh-TW" sz="25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” </a:t>
                </a:r>
                <a:r>
                  <a:rPr lang="en-US" altLang="zh-TW" sz="25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sz="25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sz="2500" dirty="0" smtClean="0">
                    <a:latin typeface="Times New Roman" pitchFamily="18" charset="0"/>
                    <a:cs typeface="Times New Roman" pitchFamily="18" charset="0"/>
                  </a:rPr>
                  <a:t>if Stage 2 = identity matrix.</a:t>
                </a:r>
                <a:endParaRPr lang="en-US" altLang="zh-TW" sz="25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2323652"/>
                <a:ext cx="7272924" cy="4417716"/>
              </a:xfrm>
              <a:blipFill rotWithShape="1">
                <a:blip r:embed="rId2"/>
                <a:stretch>
                  <a:fillRect t="-414" r="-5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5997388" y="39539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Two-stage for CGT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甜甜圈 10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33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pic>
        <p:nvPicPr>
          <p:cNvPr id="9" name="Picture 2" descr="C:\Users\asus\Desktop\圖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95" y="3783028"/>
            <a:ext cx="73199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43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 txBox="1">
                <a:spLocks/>
              </p:cNvSpPr>
              <p:nvPr/>
            </p:nvSpPr>
            <p:spPr>
              <a:xfrm>
                <a:off x="1043492" y="1628800"/>
                <a:ext cx="7560956" cy="513779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600" i="0" dirty="0" smtClean="0">
                        <a:latin typeface="Cambria Math"/>
                      </a:rPr>
                      <m:t>T</m:t>
                    </m:r>
                  </m:oMath>
                </a14:m>
                <a:r>
                  <a:rPr lang="en-US" altLang="zh-TW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ypes of group testing algorithm</a:t>
                </a:r>
                <a:r>
                  <a:rPr lang="zh-TW" altLang="en-US" sz="2600" dirty="0" smtClean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US" altLang="zh-TW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633413" indent="-239713">
                  <a:buSzPct val="50000"/>
                  <a:buFont typeface="Wingdings" panose="05000000000000000000" pitchFamily="2" charset="2"/>
                  <a:buChar char="l"/>
                </a:pPr>
                <a:r>
                  <a:rPr lang="en-US" altLang="zh-TW" sz="2600" b="1" dirty="0" smtClean="0">
                    <a:latin typeface="Times New Roman" pitchFamily="18" charset="0"/>
                    <a:cs typeface="Times New Roman" pitchFamily="18" charset="0"/>
                  </a:rPr>
                  <a:t>Sequential algorithm</a:t>
                </a:r>
                <a:r>
                  <a:rPr lang="zh-TW" altLang="en-US" sz="2600" dirty="0" smtClean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US" altLang="zh-TW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95350" indent="-195263" defTabSz="803275">
                  <a:buSzPct val="50000"/>
                  <a:buFont typeface="Wingdings" panose="05000000000000000000" pitchFamily="2" charset="2"/>
                  <a:buChar char="Ø"/>
                </a:pPr>
                <a:r>
                  <a:rPr lang="en-US" altLang="zh-TW" sz="2600" dirty="0">
                    <a:latin typeface="Times New Roman" pitchFamily="18" charset="0"/>
                    <a:cs typeface="Times New Roman" pitchFamily="18" charset="0"/>
                  </a:rPr>
                  <a:t>tests are conducted one by </a:t>
                </a:r>
                <a:r>
                  <a:rPr lang="en-US" altLang="zh-TW" sz="2600" dirty="0" smtClean="0">
                    <a:latin typeface="Times New Roman" pitchFamily="18" charset="0"/>
                    <a:cs typeface="Times New Roman" pitchFamily="18" charset="0"/>
                  </a:rPr>
                  <a:t>one.</a:t>
                </a:r>
                <a:endParaRPr lang="en-US" altLang="zh-TW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633413" indent="-239713">
                  <a:buSzPct val="50000"/>
                  <a:buFont typeface="Wingdings" panose="05000000000000000000" pitchFamily="2" charset="2"/>
                  <a:buChar char="l"/>
                </a:pPr>
                <a:r>
                  <a:rPr lang="en-US" altLang="zh-TW" sz="2600" b="1" dirty="0" err="1">
                    <a:latin typeface="Times New Roman" pitchFamily="18" charset="0"/>
                    <a:cs typeface="Times New Roman" pitchFamily="18" charset="0"/>
                  </a:rPr>
                  <a:t>Nonadaptive</a:t>
                </a:r>
                <a:r>
                  <a:rPr lang="en-US" altLang="zh-TW" sz="2600" b="1" dirty="0">
                    <a:latin typeface="Times New Roman" pitchFamily="18" charset="0"/>
                    <a:cs typeface="Times New Roman" pitchFamily="18" charset="0"/>
                  </a:rPr>
                  <a:t> algorithm (Pooling design)</a:t>
                </a:r>
                <a:r>
                  <a:rPr lang="zh-TW" altLang="en-US" sz="2600" b="1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US" altLang="zh-TW" sz="26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895350" indent="-195263" defTabSz="803275">
                  <a:buSzPct val="50000"/>
                  <a:buFont typeface="Wingdings" panose="05000000000000000000" pitchFamily="2" charset="2"/>
                  <a:buChar char="Ø"/>
                </a:pPr>
                <a:r>
                  <a:rPr lang="en-US" altLang="zh-TW" sz="2600" dirty="0" smtClean="0">
                    <a:latin typeface="Times New Roman" pitchFamily="18" charset="0"/>
                    <a:cs typeface="Times New Roman" pitchFamily="18" charset="0"/>
                  </a:rPr>
                  <a:t>all </a:t>
                </a:r>
                <a:r>
                  <a:rPr lang="en-US" altLang="zh-TW" sz="2600" dirty="0">
                    <a:latin typeface="Times New Roman" pitchFamily="18" charset="0"/>
                    <a:cs typeface="Times New Roman" pitchFamily="18" charset="0"/>
                  </a:rPr>
                  <a:t>tests (pools) are designed simultaneously.</a:t>
                </a:r>
              </a:p>
              <a:p>
                <a:pPr marL="895350" indent="-195263">
                  <a:buSzPct val="50000"/>
                  <a:buFont typeface="Wingdings" panose="05000000000000000000" pitchFamily="2" charset="2"/>
                  <a:buChar char="Ø"/>
                </a:pPr>
                <a:r>
                  <a:rPr lang="en-US" altLang="zh-TW" sz="2600" dirty="0">
                    <a:latin typeface="Times New Roman" pitchFamily="18" charset="0"/>
                    <a:cs typeface="Times New Roman" pitchFamily="18" charset="0"/>
                  </a:rPr>
                  <a:t>find all positives from the testing </a:t>
                </a:r>
                <a:r>
                  <a:rPr lang="en-US" altLang="zh-TW" sz="2600" dirty="0" smtClean="0">
                    <a:latin typeface="Times New Roman" pitchFamily="18" charset="0"/>
                    <a:cs typeface="Times New Roman" pitchFamily="18" charset="0"/>
                  </a:rPr>
                  <a:t>outcomes.</a:t>
                </a:r>
                <a:endParaRPr lang="en-US" altLang="zh-TW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TW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92" y="1628800"/>
                <a:ext cx="7560956" cy="5137796"/>
              </a:xfrm>
              <a:prstGeom prst="rect">
                <a:avLst/>
              </a:prstGeom>
              <a:blipFill rotWithShape="1">
                <a:blip r:embed="rId2"/>
                <a:stretch>
                  <a:fillRect t="-10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Pooling designs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甜甜圈 9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45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圓角矩形 55"/>
          <p:cNvSpPr/>
          <p:nvPr/>
        </p:nvSpPr>
        <p:spPr>
          <a:xfrm>
            <a:off x="4269072" y="5557708"/>
            <a:ext cx="2050267" cy="238967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圓角矩形 54"/>
          <p:cNvSpPr/>
          <p:nvPr/>
        </p:nvSpPr>
        <p:spPr>
          <a:xfrm>
            <a:off x="4269072" y="5276498"/>
            <a:ext cx="2050267" cy="238967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圓角矩形 53"/>
          <p:cNvSpPr/>
          <p:nvPr/>
        </p:nvSpPr>
        <p:spPr>
          <a:xfrm>
            <a:off x="4251977" y="4725144"/>
            <a:ext cx="2050267" cy="238967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043608" y="1268760"/>
            <a:ext cx="6768752" cy="2275452"/>
            <a:chOff x="1043608" y="980728"/>
            <a:chExt cx="6768752" cy="1896210"/>
          </a:xfrm>
        </p:grpSpPr>
        <p:sp>
          <p:nvSpPr>
            <p:cNvPr id="4" name="圓角化同側角落矩形 3"/>
            <p:cNvSpPr/>
            <p:nvPr/>
          </p:nvSpPr>
          <p:spPr>
            <a:xfrm>
              <a:off x="1043608" y="980728"/>
              <a:ext cx="6768752" cy="432048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Definition </a:t>
              </a:r>
              <a:r>
                <a:rPr lang="en-US" altLang="zh-TW" sz="2200" dirty="0">
                  <a:solidFill>
                    <a:schemeClr val="tx2"/>
                  </a:solidFill>
                  <a:latin typeface="Times New Roman" pitchFamily="18" charset="0"/>
                </a:rPr>
                <a:t>(De </a:t>
              </a:r>
              <a:r>
                <a:rPr lang="en-US" altLang="zh-TW" sz="2200" dirty="0" err="1">
                  <a:solidFill>
                    <a:schemeClr val="tx2"/>
                  </a:solidFill>
                  <a:latin typeface="Times New Roman" pitchFamily="18" charset="0"/>
                </a:rPr>
                <a:t>Bonis</a:t>
              </a:r>
              <a:r>
                <a:rPr lang="en-US" altLang="zh-TW" sz="2200" dirty="0">
                  <a:solidFill>
                    <a:schemeClr val="tx2"/>
                  </a:solidFill>
                  <a:latin typeface="Times New Roman" pitchFamily="18" charset="0"/>
                </a:rPr>
                <a:t> et al., 05’)</a:t>
              </a:r>
              <a:endParaRPr lang="zh-TW" alt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1043608" y="1412776"/>
                  <a:ext cx="6768752" cy="146416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ts val="3200"/>
                    </a:lnSpc>
                    <a:spcBef>
                      <a:spcPts val="600"/>
                    </a:spcBef>
                  </a:pP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Given </a:t>
                  </a:r>
                  <a14:m>
                    <m:oMath xmlns:m="http://schemas.openxmlformats.org/officeDocument/2006/math">
                      <m:r>
                        <a:rPr lang="en-US" altLang="zh-TW" sz="2200" b="0" i="0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a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𝑛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binary matrix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is a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-selector</a:t>
                  </a:r>
                  <a:r>
                    <a:rPr lang="en-US" altLang="zh-TW" sz="2200" b="1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if any </a:t>
                  </a:r>
                  <a:r>
                    <a:rPr lang="en-US" altLang="zh-TW" sz="2200" dirty="0" err="1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submatrix</a:t>
                  </a: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of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obtained by </a:t>
                  </a:r>
                  <a:r>
                    <a:rPr lang="en-US" altLang="zh-TW" sz="2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choosing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𝑘</m:t>
                      </m:r>
                    </m:oMath>
                  </a14:m>
                  <a:r>
                    <a:rPr lang="en-US" altLang="zh-TW" sz="2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out of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</m:oMath>
                  </a14:m>
                  <a:r>
                    <a:rPr lang="en-US" altLang="zh-TW" sz="2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arbitrary columns of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en-US" altLang="zh-TW" sz="2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contains at least </a:t>
                  </a:r>
                  <a14:m>
                    <m:oMath xmlns:m="http://schemas.openxmlformats.org/officeDocument/2006/math">
                      <m:r>
                        <a:rPr lang="en-US" altLang="zh-TW" sz="2200" b="0" i="1" dirty="0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</m:oMath>
                  </a14:m>
                  <a:r>
                    <a:rPr lang="zh-TW" altLang="en-US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distinct rows of the identity matrix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zh-TW" altLang="en-US" sz="22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412776"/>
                  <a:ext cx="6768752" cy="146416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987" b="-206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83568" y="660758"/>
                <a:ext cx="72728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altLang="zh-TW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𝒌</m:t>
                    </m:r>
                    <m:r>
                      <a:rPr lang="en-US" altLang="zh-TW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altLang="zh-TW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𝒎</m:t>
                    </m:r>
                    <m:r>
                      <a:rPr lang="en-US" altLang="zh-TW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altLang="zh-TW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𝒏</m:t>
                    </m:r>
                    <m:r>
                      <a:rPr lang="en-US" altLang="zh-TW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800" b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-selector  </a:t>
                </a:r>
                <a:r>
                  <a:rPr lang="zh-TW" altLang="en-US" sz="2800" b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：</a:t>
                </a:r>
                <a:endParaRPr lang="zh-TW" altLang="en-US" sz="2800" b="1" dirty="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660758"/>
                <a:ext cx="7272808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Two-stage for CGT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左右括弧 27"/>
          <p:cNvSpPr/>
          <p:nvPr/>
        </p:nvSpPr>
        <p:spPr>
          <a:xfrm>
            <a:off x="3167313" y="4437112"/>
            <a:ext cx="4357015" cy="1966397"/>
          </a:xfrm>
          <a:prstGeom prst="bracketPair">
            <a:avLst>
              <a:gd name="adj" fmla="val 439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左中括弧 29"/>
          <p:cNvSpPr/>
          <p:nvPr/>
        </p:nvSpPr>
        <p:spPr>
          <a:xfrm rot="5400000">
            <a:off x="5198117" y="3434648"/>
            <a:ext cx="99331" cy="1761580"/>
          </a:xfrm>
          <a:prstGeom prst="lef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1143495" y="5014917"/>
                <a:ext cx="16412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least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zh-TW" alt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rows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495" y="5014917"/>
                <a:ext cx="1641288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3346" t="-4717" r="-2602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4254176" y="3808666"/>
                <a:ext cx="2823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Arbitrary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  <a:cs typeface="Times New Roman" pitchFamily="18" charset="0"/>
                      </a:rPr>
                      <m:t>5</m:t>
                    </m:r>
                  </m:oMath>
                </a14:m>
                <a:r>
                  <a:rPr lang="zh-TW" alt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columns</a:t>
                </a:r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176" y="3808666"/>
                <a:ext cx="282320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944" t="-833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3441356" y="4734752"/>
                <a:ext cx="5998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⋯</m:t>
                      </m:r>
                      <m:r>
                        <a:rPr lang="en-US" altLang="zh-TW" b="0" i="1" smtClean="0"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356" y="4734752"/>
                <a:ext cx="59984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6868165" y="4821862"/>
                <a:ext cx="4972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⋯</m:t>
                      </m:r>
                      <m:r>
                        <a:rPr lang="en-US" altLang="zh-TW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165" y="4821862"/>
                <a:ext cx="49725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4812246" y="5814208"/>
                <a:ext cx="3209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246" y="5814208"/>
                <a:ext cx="320922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肘形接點 40"/>
          <p:cNvCxnSpPr/>
          <p:nvPr/>
        </p:nvCxnSpPr>
        <p:spPr>
          <a:xfrm rot="5400000" flipH="1" flipV="1">
            <a:off x="5166388" y="4199243"/>
            <a:ext cx="123050" cy="1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字方塊 47"/>
          <p:cNvSpPr txBox="1"/>
          <p:nvPr/>
        </p:nvSpPr>
        <p:spPr>
          <a:xfrm>
            <a:off x="4269072" y="4676099"/>
            <a:ext cx="216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9" name="文字方塊 48"/>
          <p:cNvSpPr txBox="1"/>
          <p:nvPr/>
        </p:nvSpPr>
        <p:spPr>
          <a:xfrm>
            <a:off x="4629112" y="4676943"/>
            <a:ext cx="216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5638113" y="4672155"/>
            <a:ext cx="216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5925256" y="4662195"/>
            <a:ext cx="216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/>
              <p:cNvSpPr txBox="1"/>
              <p:nvPr/>
            </p:nvSpPr>
            <p:spPr>
              <a:xfrm>
                <a:off x="1015173" y="3964994"/>
                <a:ext cx="226068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20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altLang="zh-TW" sz="2200" b="0" i="1" smtClean="0">
                        <a:solidFill>
                          <a:schemeClr val="tx2"/>
                        </a:solidFill>
                        <a:latin typeface="Cambria Math"/>
                      </a:rPr>
                      <m:t>5,3,</m:t>
                    </m:r>
                    <m:r>
                      <a:rPr lang="en-US" altLang="zh-TW" sz="2200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altLang="zh-TW" sz="220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2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-selector</a:t>
                </a:r>
                <a:endParaRPr lang="zh-TW" altLang="en-US" sz="2200" dirty="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文字方塊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73" y="3964994"/>
                <a:ext cx="2260683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1892" t="-8451" b="-267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文字方塊 58"/>
          <p:cNvSpPr txBox="1"/>
          <p:nvPr/>
        </p:nvSpPr>
        <p:spPr>
          <a:xfrm>
            <a:off x="5108238" y="4671688"/>
            <a:ext cx="216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直線單箭頭接點 60"/>
          <p:cNvCxnSpPr>
            <a:stCxn id="36" idx="3"/>
            <a:endCxn id="54" idx="1"/>
          </p:cNvCxnSpPr>
          <p:nvPr/>
        </p:nvCxnSpPr>
        <p:spPr>
          <a:xfrm flipV="1">
            <a:off x="2784783" y="4844628"/>
            <a:ext cx="1467194" cy="493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>
            <a:stCxn id="36" idx="3"/>
            <a:endCxn id="55" idx="1"/>
          </p:cNvCxnSpPr>
          <p:nvPr/>
        </p:nvCxnSpPr>
        <p:spPr>
          <a:xfrm>
            <a:off x="2784783" y="5338083"/>
            <a:ext cx="1484289" cy="57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>
            <a:stCxn id="36" idx="3"/>
            <a:endCxn id="56" idx="1"/>
          </p:cNvCxnSpPr>
          <p:nvPr/>
        </p:nvCxnSpPr>
        <p:spPr>
          <a:xfrm>
            <a:off x="2784783" y="5338083"/>
            <a:ext cx="1484289" cy="339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甜甜圈 31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34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97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1043608" y="4365110"/>
            <a:ext cx="6768752" cy="1872202"/>
            <a:chOff x="1043608" y="980731"/>
            <a:chExt cx="6768752" cy="1560170"/>
          </a:xfrm>
        </p:grpSpPr>
        <p:sp>
          <p:nvSpPr>
            <p:cNvPr id="4" name="圓角化同側角落矩形 3"/>
            <p:cNvSpPr/>
            <p:nvPr/>
          </p:nvSpPr>
          <p:spPr>
            <a:xfrm>
              <a:off x="1043608" y="980731"/>
              <a:ext cx="6768752" cy="432049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Theorem </a:t>
              </a:r>
              <a:r>
                <a:rPr lang="en-US" altLang="zh-TW" sz="22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(De </a:t>
              </a:r>
              <a:r>
                <a:rPr lang="en-US" altLang="zh-TW" sz="2200" dirty="0" err="1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Bonis</a:t>
              </a:r>
              <a:r>
                <a:rPr lang="en-US" altLang="zh-TW" sz="22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et al., 05’)</a:t>
              </a:r>
              <a:endParaRPr lang="zh-TW" alt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1043608" y="1412776"/>
                  <a:ext cx="6768752" cy="112812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1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there exists a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-selector of size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𝑡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with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TW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&lt;</m:t>
                        </m:r>
                        <m:box>
                          <m:boxPr>
                            <m:ctrlPr>
                              <a:rPr lang="en-US" altLang="zh-TW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  <m:sSup>
                                  <m:sSupPr>
                                    <m:ctrlPr>
                                      <a:rPr lang="en-US" altLang="zh-TW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TW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box>
                        <m:func>
                          <m:funcPr>
                            <m:ctrlPr>
                              <a:rPr lang="en-US" altLang="zh-TW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 b="0" i="0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ln</m:t>
                            </m:r>
                          </m:fName>
                          <m:e>
                            <m:box>
                              <m:boxPr>
                                <m:ctrlPr>
                                  <a:rPr lang="en-US" altLang="zh-TW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TW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altLang="zh-TW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</m:e>
                            </m:box>
                          </m:e>
                        </m:func>
                        <m:r>
                          <a:rPr lang="en-US" altLang="zh-TW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box>
                          <m:boxPr>
                            <m:ctrlPr>
                              <a:rPr lang="en-US" altLang="zh-TW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𝑒𝑘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(2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−1)</m:t>
                                </m:r>
                              </m:num>
                              <m:den>
                                <m:r>
                                  <a:rPr lang="en-US" altLang="zh-TW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altLang="zh-TW" sz="24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412776"/>
                  <a:ext cx="6768752" cy="112812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987" t="-222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文字方塊 12"/>
          <p:cNvSpPr txBox="1"/>
          <p:nvPr/>
        </p:nvSpPr>
        <p:spPr>
          <a:xfrm>
            <a:off x="683568" y="66075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</a:rPr>
              <a:t>Trivial two-stage algorithm </a:t>
            </a:r>
            <a:r>
              <a:rPr lang="en-US" altLang="zh-TW" sz="2200" dirty="0">
                <a:solidFill>
                  <a:srgbClr val="073E87"/>
                </a:solidFill>
                <a:latin typeface="Times New Roman" pitchFamily="18" charset="0"/>
              </a:rPr>
              <a:t>(De </a:t>
            </a:r>
            <a:r>
              <a:rPr lang="en-US" altLang="zh-TW" sz="2200" dirty="0" err="1">
                <a:solidFill>
                  <a:srgbClr val="073E87"/>
                </a:solidFill>
                <a:latin typeface="Times New Roman" pitchFamily="18" charset="0"/>
              </a:rPr>
              <a:t>Bonis</a:t>
            </a:r>
            <a:r>
              <a:rPr lang="en-US" altLang="zh-TW" sz="2200" dirty="0">
                <a:solidFill>
                  <a:srgbClr val="073E87"/>
                </a:solidFill>
                <a:latin typeface="Times New Roman" pitchFamily="18" charset="0"/>
              </a:rPr>
              <a:t> et al., 05</a:t>
            </a:r>
            <a:r>
              <a:rPr lang="en-US" altLang="zh-TW" sz="2200" dirty="0" smtClean="0">
                <a:solidFill>
                  <a:srgbClr val="073E87"/>
                </a:solidFill>
                <a:latin typeface="Times New Roman" pitchFamily="18" charset="0"/>
              </a:rPr>
              <a:t>’)</a:t>
            </a:r>
            <a:r>
              <a:rPr lang="zh-TW" alt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：</a:t>
            </a:r>
            <a:endParaRPr lang="zh-TW" altLang="en-US" sz="2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Two-stage for CGT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內容版面配置區 2"/>
              <p:cNvSpPr txBox="1">
                <a:spLocks/>
              </p:cNvSpPr>
              <p:nvPr/>
            </p:nvSpPr>
            <p:spPr>
              <a:xfrm>
                <a:off x="1043492" y="1268760"/>
                <a:ext cx="7560956" cy="64807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Partition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  <a:cs typeface="Times New Roman" pitchFamily="18" charset="0"/>
                      </a:rPr>
                      <m:t>𝒩</m:t>
                    </m:r>
                  </m:oMath>
                </a14:m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 into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den>
                            </m:f>
                          </m:e>
                        </m:box>
                      </m:e>
                    </m:d>
                  </m:oMath>
                </a14:m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 parts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box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≔</m:t>
                        </m:r>
                      </m:e>
                    </m:box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…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</m:e>
                      <m:sub>
                        <m:d>
                          <m:dPr>
                            <m:begChr m:val="⌈"/>
                            <m:endChr m:val="⌉"/>
                            <m:ctrlPr>
                              <a:rPr lang="en-US" altLang="zh-TW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altLang="zh-TW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den>
                            </m:f>
                          </m:e>
                        </m:d>
                      </m:sub>
                    </m:sSub>
                  </m:oMath>
                </a14:m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92" y="1268760"/>
                <a:ext cx="7560956" cy="648072"/>
              </a:xfrm>
              <a:prstGeom prst="rect">
                <a:avLst/>
              </a:prstGeom>
              <a:blipFill rotWithShape="1">
                <a:blip r:embed="rId7"/>
                <a:stretch>
                  <a:fillRect t="-37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/>
          <p:cNvGrpSpPr/>
          <p:nvPr/>
        </p:nvGrpSpPr>
        <p:grpSpPr>
          <a:xfrm>
            <a:off x="1115616" y="1876356"/>
            <a:ext cx="2909956" cy="2160041"/>
            <a:chOff x="1336681" y="1876356"/>
            <a:chExt cx="2909956" cy="21600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左右括弧 21"/>
                <p:cNvSpPr/>
                <p:nvPr/>
              </p:nvSpPr>
              <p:spPr>
                <a:xfrm>
                  <a:off x="1336681" y="2740253"/>
                  <a:ext cx="2875279" cy="1296144"/>
                </a:xfrm>
                <a:prstGeom prst="bracketPair">
                  <a:avLst>
                    <a:gd name="adj" fmla="val 3565"/>
                  </a:avLst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(4,3,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a:rPr lang="en-US" altLang="zh-TW" sz="200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a14:m>
                  <a:r>
                    <a:rPr lang="en-US" altLang="zh-TW" sz="20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-selector</a:t>
                  </a:r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2" name="左右括弧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6681" y="2740253"/>
                  <a:ext cx="2875279" cy="1296144"/>
                </a:xfrm>
                <a:prstGeom prst="bracketPair">
                  <a:avLst>
                    <a:gd name="adj" fmla="val 3565"/>
                  </a:avLst>
                </a:prstGeom>
                <a:blipFill rotWithShape="1">
                  <a:blip r:embed="rId8"/>
                  <a:stretch>
                    <a:fillRect/>
                  </a:stretch>
                </a:blipFill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文字方塊 10"/>
            <p:cNvSpPr txBox="1"/>
            <p:nvPr/>
          </p:nvSpPr>
          <p:spPr>
            <a:xfrm>
              <a:off x="2195736" y="1876356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Stage 1</a:t>
              </a:r>
              <a:endPara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1417955" y="2370921"/>
                  <a:ext cx="48974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6" name="矩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7955" y="2370921"/>
                  <a:ext cx="48974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/>
                <p:cNvSpPr/>
                <p:nvPr/>
              </p:nvSpPr>
              <p:spPr>
                <a:xfrm>
                  <a:off x="1835696" y="2370921"/>
                  <a:ext cx="49507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5696" y="2370921"/>
                  <a:ext cx="495071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2267744" y="2367557"/>
                  <a:ext cx="49507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2367557"/>
                  <a:ext cx="495071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 25"/>
                <p:cNvSpPr/>
                <p:nvPr/>
              </p:nvSpPr>
              <p:spPr>
                <a:xfrm>
                  <a:off x="3419872" y="2380412"/>
                  <a:ext cx="826765" cy="3874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d>
                              <m:dPr>
                                <m:begChr m:val="⌈"/>
                                <m:endChr m:val="⌉"/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6" name="矩形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872" y="2380412"/>
                  <a:ext cx="826765" cy="387414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48438" r="-31111" b="-12656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/>
                <p:cNvSpPr/>
                <p:nvPr/>
              </p:nvSpPr>
              <p:spPr>
                <a:xfrm>
                  <a:off x="2913469" y="2370921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…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3469" y="2370921"/>
                  <a:ext cx="421910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群組 19"/>
          <p:cNvGrpSpPr/>
          <p:nvPr/>
        </p:nvGrpSpPr>
        <p:grpSpPr>
          <a:xfrm>
            <a:off x="4283969" y="1876356"/>
            <a:ext cx="3456383" cy="2151315"/>
            <a:chOff x="4283969" y="1876356"/>
            <a:chExt cx="3456383" cy="2151315"/>
          </a:xfrm>
        </p:grpSpPr>
        <p:cxnSp>
          <p:nvCxnSpPr>
            <p:cNvPr id="15" name="直線單箭頭接點 14"/>
            <p:cNvCxnSpPr/>
            <p:nvPr/>
          </p:nvCxnSpPr>
          <p:spPr>
            <a:xfrm flipV="1">
              <a:off x="4355976" y="3404408"/>
              <a:ext cx="852122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左右括弧 17"/>
            <p:cNvSpPr/>
            <p:nvPr/>
          </p:nvSpPr>
          <p:spPr>
            <a:xfrm>
              <a:off x="5580111" y="2956476"/>
              <a:ext cx="2160241" cy="1071195"/>
            </a:xfrm>
            <a:prstGeom prst="bracketPair">
              <a:avLst>
                <a:gd name="adj" fmla="val 3565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Identity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6168673" y="1876356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Stage 2</a:t>
              </a:r>
              <a:endPara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字方塊 29"/>
                <p:cNvSpPr txBox="1"/>
                <p:nvPr/>
              </p:nvSpPr>
              <p:spPr>
                <a:xfrm>
                  <a:off x="5705940" y="2219012"/>
                  <a:ext cx="6374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0" name="文字方塊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5940" y="2219012"/>
                  <a:ext cx="637434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字方塊 46"/>
                <p:cNvSpPr txBox="1"/>
                <p:nvPr/>
              </p:nvSpPr>
              <p:spPr>
                <a:xfrm>
                  <a:off x="6312689" y="2219012"/>
                  <a:ext cx="637434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47" name="文字方塊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2689" y="2219012"/>
                  <a:ext cx="637434" cy="391646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字方塊 47"/>
                <p:cNvSpPr txBox="1"/>
                <p:nvPr/>
              </p:nvSpPr>
              <p:spPr>
                <a:xfrm>
                  <a:off x="6899391" y="2204864"/>
                  <a:ext cx="6374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48" name="文字方塊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9391" y="2204864"/>
                  <a:ext cx="637434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0" name="群組 49"/>
            <p:cNvGrpSpPr/>
            <p:nvPr/>
          </p:nvGrpSpPr>
          <p:grpSpPr>
            <a:xfrm>
              <a:off x="5689823" y="2780928"/>
              <a:ext cx="1917308" cy="106393"/>
              <a:chOff x="5605318" y="5033344"/>
              <a:chExt cx="1917308" cy="106393"/>
            </a:xfrm>
          </p:grpSpPr>
          <p:sp>
            <p:nvSpPr>
              <p:cNvPr id="38" name="流程圖: 接點 37"/>
              <p:cNvSpPr/>
              <p:nvPr/>
            </p:nvSpPr>
            <p:spPr>
              <a:xfrm>
                <a:off x="6526545" y="5039365"/>
                <a:ext cx="98365" cy="9836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" name="流程圖: 接點 38"/>
              <p:cNvSpPr/>
              <p:nvPr/>
            </p:nvSpPr>
            <p:spPr>
              <a:xfrm>
                <a:off x="6758126" y="5039365"/>
                <a:ext cx="98365" cy="9836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流程圖: 接點 39"/>
              <p:cNvSpPr/>
              <p:nvPr/>
            </p:nvSpPr>
            <p:spPr>
              <a:xfrm>
                <a:off x="6974150" y="5041372"/>
                <a:ext cx="98365" cy="9836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流程圖: 接點 40"/>
              <p:cNvSpPr/>
              <p:nvPr/>
            </p:nvSpPr>
            <p:spPr>
              <a:xfrm>
                <a:off x="7190174" y="5037358"/>
                <a:ext cx="98365" cy="9836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流程圖: 接點 42"/>
              <p:cNvSpPr/>
              <p:nvPr/>
            </p:nvSpPr>
            <p:spPr>
              <a:xfrm>
                <a:off x="5605318" y="5035351"/>
                <a:ext cx="98365" cy="9836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流程圖: 接點 43"/>
              <p:cNvSpPr/>
              <p:nvPr/>
            </p:nvSpPr>
            <p:spPr>
              <a:xfrm>
                <a:off x="5836899" y="5035351"/>
                <a:ext cx="98365" cy="9836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流程圖: 接點 44"/>
              <p:cNvSpPr/>
              <p:nvPr/>
            </p:nvSpPr>
            <p:spPr>
              <a:xfrm>
                <a:off x="6052923" y="5037358"/>
                <a:ext cx="98365" cy="9836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流程圖: 接點 45"/>
              <p:cNvSpPr/>
              <p:nvPr/>
            </p:nvSpPr>
            <p:spPr>
              <a:xfrm>
                <a:off x="6268947" y="5033344"/>
                <a:ext cx="98365" cy="9836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流程圖: 接點 48"/>
              <p:cNvSpPr/>
              <p:nvPr/>
            </p:nvSpPr>
            <p:spPr>
              <a:xfrm>
                <a:off x="7424261" y="5039873"/>
                <a:ext cx="98365" cy="9836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58" name="左大括弧 57"/>
            <p:cNvSpPr/>
            <p:nvPr/>
          </p:nvSpPr>
          <p:spPr>
            <a:xfrm rot="5400000">
              <a:off x="5898577" y="2394435"/>
              <a:ext cx="144016" cy="48495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左大括弧 58"/>
            <p:cNvSpPr/>
            <p:nvPr/>
          </p:nvSpPr>
          <p:spPr>
            <a:xfrm rot="5400000">
              <a:off x="6559397" y="2394435"/>
              <a:ext cx="144016" cy="48495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左大括弧 59"/>
            <p:cNvSpPr/>
            <p:nvPr/>
          </p:nvSpPr>
          <p:spPr>
            <a:xfrm rot="5400000">
              <a:off x="7229124" y="2394435"/>
              <a:ext cx="144016" cy="48495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4283969" y="2762956"/>
              <a:ext cx="12241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 most </a:t>
              </a:r>
              <a:br>
                <a:rPr lang="en-US" altLang="zh-TW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zh-TW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parts left</a:t>
              </a:r>
              <a:endPara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甜甜圈 41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35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28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83568" y="66075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</a:rPr>
              <a:t>Trivial two-stage algorithm </a:t>
            </a:r>
            <a:r>
              <a:rPr lang="en-US" altLang="zh-TW" sz="2200" dirty="0">
                <a:solidFill>
                  <a:srgbClr val="073E87"/>
                </a:solidFill>
                <a:latin typeface="Times New Roman" pitchFamily="18" charset="0"/>
              </a:rPr>
              <a:t>(De </a:t>
            </a:r>
            <a:r>
              <a:rPr lang="en-US" altLang="zh-TW" sz="2200" dirty="0" err="1">
                <a:solidFill>
                  <a:srgbClr val="073E87"/>
                </a:solidFill>
                <a:latin typeface="Times New Roman" pitchFamily="18" charset="0"/>
              </a:rPr>
              <a:t>Bonis</a:t>
            </a:r>
            <a:r>
              <a:rPr lang="en-US" altLang="zh-TW" sz="2200" dirty="0">
                <a:solidFill>
                  <a:srgbClr val="073E87"/>
                </a:solidFill>
                <a:latin typeface="Times New Roman" pitchFamily="18" charset="0"/>
              </a:rPr>
              <a:t> et al., 05’)</a:t>
            </a:r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zh-TW" alt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：</a:t>
            </a:r>
            <a:endParaRPr lang="zh-TW" altLang="en-US" sz="2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Two-stage for CGT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043608" y="1317119"/>
            <a:ext cx="6768752" cy="2183889"/>
            <a:chOff x="1043608" y="980728"/>
            <a:chExt cx="6768752" cy="1819907"/>
          </a:xfrm>
        </p:grpSpPr>
        <p:sp>
          <p:nvSpPr>
            <p:cNvPr id="7" name="圓角化同側角落矩形 6"/>
            <p:cNvSpPr/>
            <p:nvPr/>
          </p:nvSpPr>
          <p:spPr>
            <a:xfrm>
              <a:off x="1043608" y="980728"/>
              <a:ext cx="6768752" cy="432048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Theorem </a:t>
              </a:r>
              <a:r>
                <a:rPr lang="en-US" altLang="zh-TW" sz="2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TW" alt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1043608" y="1412777"/>
                  <a:ext cx="6768752" cy="138785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ts val="3000"/>
                    </a:lnSpc>
                    <a:spcBef>
                      <a:spcPts val="1200"/>
                    </a:spcBef>
                  </a:pP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This trivial two-stage algorithm identifies all positives in</a:t>
                  </a:r>
                  <a:endParaRPr lang="en-US" altLang="zh-TW" sz="2200" b="0" i="1" dirty="0" smtClean="0">
                    <a:solidFill>
                      <a:schemeClr val="tx2"/>
                    </a:solidFill>
                    <a:latin typeface="Cambria Math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ts val="3000"/>
                    </a:lnSpc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16</m:t>
                      </m:r>
                      <m:func>
                        <m:funcPr>
                          <m:ctrlP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200" b="0" i="0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altLang="zh-TW" sz="22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2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TW" sz="22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+14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group tests.</a:t>
                  </a:r>
                </a:p>
                <a:p>
                  <a:pPr>
                    <a:lnSpc>
                      <a:spcPts val="3000"/>
                    </a:lnSpc>
                    <a:spcBef>
                      <a:spcPts val="1200"/>
                    </a:spcBef>
                  </a:pP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Furthermore, its decoding complexity is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func>
                        <m:funcPr>
                          <m:ctrlP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func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412777"/>
                  <a:ext cx="6768752" cy="138785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87" t="-725" b="-652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2"/>
              <p:cNvSpPr txBox="1">
                <a:spLocks/>
              </p:cNvSpPr>
              <p:nvPr/>
            </p:nvSpPr>
            <p:spPr>
              <a:xfrm>
                <a:off x="1043492" y="3619796"/>
                <a:ext cx="7560956" cy="268952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5125" indent="-357188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𝑘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𝑚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𝑛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-selectors were not specifically introduced to deal with the group testing of consecutive positives.</a:t>
                </a:r>
              </a:p>
              <a:p>
                <a:pPr indent="-342900"/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Next, we consider its variation </a:t>
                </a:r>
                <a:endParaRPr lang="en-US" altLang="zh-TW" i="1" dirty="0" smtClean="0">
                  <a:latin typeface="Cambria Math"/>
                  <a:ea typeface="Cambria Math"/>
                  <a:cs typeface="Times New Roman" pitchFamily="18" charset="0"/>
                </a:endParaRPr>
              </a:p>
              <a:p>
                <a:pPr marL="6858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TW" sz="2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𝑚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𝑛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-selectors </a:t>
                </a:r>
                <a:endParaRPr lang="en-US" altLang="zh-TW" sz="2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92" y="3619796"/>
                <a:ext cx="7560956" cy="2689524"/>
              </a:xfrm>
              <a:prstGeom prst="rect">
                <a:avLst/>
              </a:prstGeom>
              <a:blipFill rotWithShape="1">
                <a:blip r:embed="rId4"/>
                <a:stretch>
                  <a:fillRect l="-403" t="-18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甜甜圈 12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36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46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圓角矩形 43"/>
          <p:cNvSpPr/>
          <p:nvPr/>
        </p:nvSpPr>
        <p:spPr>
          <a:xfrm>
            <a:off x="4698591" y="5738077"/>
            <a:ext cx="1694435" cy="238967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圓角矩形 42"/>
          <p:cNvSpPr/>
          <p:nvPr/>
        </p:nvSpPr>
        <p:spPr>
          <a:xfrm>
            <a:off x="4698591" y="5447303"/>
            <a:ext cx="1694435" cy="238967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圓角矩形 41"/>
          <p:cNvSpPr/>
          <p:nvPr/>
        </p:nvSpPr>
        <p:spPr>
          <a:xfrm>
            <a:off x="4694330" y="4911455"/>
            <a:ext cx="1694435" cy="238967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1043608" y="1340768"/>
            <a:ext cx="6768752" cy="2664296"/>
            <a:chOff x="1043608" y="980728"/>
            <a:chExt cx="6768752" cy="2220246"/>
          </a:xfrm>
        </p:grpSpPr>
        <p:sp>
          <p:nvSpPr>
            <p:cNvPr id="4" name="圓角化同側角落矩形 3"/>
            <p:cNvSpPr/>
            <p:nvPr/>
          </p:nvSpPr>
          <p:spPr>
            <a:xfrm>
              <a:off x="1043608" y="980728"/>
              <a:ext cx="6768752" cy="432048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Definition 3</a:t>
              </a:r>
              <a:endParaRPr lang="zh-TW" alt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1043608" y="1412776"/>
                  <a:ext cx="6768752" cy="178819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ts val="3200"/>
                    </a:lnSpc>
                  </a:pP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For </a:t>
                  </a:r>
                  <a14:m>
                    <m:oMath xmlns:m="http://schemas.openxmlformats.org/officeDocument/2006/math">
                      <m:r>
                        <a:rPr lang="en-US" altLang="zh-TW" sz="2200" b="0" i="0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𝑘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</a:p>
                <a:p>
                  <a:pPr lvl="0">
                    <a:lnSpc>
                      <a:spcPts val="3200"/>
                    </a:lnSpc>
                  </a:pP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𝑛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binary matrix </a:t>
                  </a:r>
                  <a14:m>
                    <m:oMath xmlns:m="http://schemas.openxmlformats.org/officeDocument/2006/math">
                      <m:r>
                        <a:rPr lang="en-US" altLang="zh-TW" sz="2200" i="1">
                          <a:solidFill>
                            <a:srgbClr val="073E87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en-US" altLang="zh-TW" sz="2200" dirty="0">
                      <a:solidFill>
                        <a:srgbClr val="073E87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is a </a:t>
                  </a:r>
                  <a14:m>
                    <m:oMath xmlns:m="http://schemas.openxmlformats.org/officeDocument/2006/math"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altLang="zh-TW" sz="2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-selector </a:t>
                  </a:r>
                  <a:r>
                    <a:rPr lang="en-US" altLang="zh-TW" sz="2200" dirty="0" smtClean="0">
                      <a:solidFill>
                        <a:srgbClr val="073E87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if any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73E87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rgbClr val="073E87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×(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73E87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073E87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73E87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073E87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73E87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073E87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73E87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073E87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altLang="zh-TW" sz="2200" dirty="0" smtClean="0">
                      <a:solidFill>
                        <a:srgbClr val="073E87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200" dirty="0" err="1">
                      <a:solidFill>
                        <a:srgbClr val="073E87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submatrix</a:t>
                  </a:r>
                  <a:r>
                    <a:rPr lang="en-US" altLang="zh-TW" sz="2200" dirty="0">
                      <a:solidFill>
                        <a:srgbClr val="073E87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of </a:t>
                  </a:r>
                  <a14:m>
                    <m:oMath xmlns:m="http://schemas.openxmlformats.org/officeDocument/2006/math">
                      <m:r>
                        <a:rPr lang="en-US" altLang="zh-TW" sz="2200" i="1">
                          <a:solidFill>
                            <a:srgbClr val="073E87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en-US" altLang="zh-TW" sz="2200" dirty="0">
                      <a:solidFill>
                        <a:srgbClr val="073E87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obtained by choosing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TW" sz="2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consecutive columns </a:t>
                  </a:r>
                  <a:r>
                    <a:rPr lang="en-US" altLang="zh-TW" sz="2200" dirty="0" smtClean="0">
                      <a:solidFill>
                        <a:srgbClr val="073E87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and other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TW" sz="2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arbitrary </a:t>
                  </a:r>
                  <a:r>
                    <a:rPr lang="en-US" altLang="zh-TW" sz="2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columns </a:t>
                  </a:r>
                  <a:r>
                    <a:rPr lang="en-US" altLang="zh-TW" sz="2200" dirty="0">
                      <a:solidFill>
                        <a:srgbClr val="073E87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contains at least </a:t>
                  </a:r>
                  <a14:m>
                    <m:oMath xmlns:m="http://schemas.openxmlformats.org/officeDocument/2006/math">
                      <m:r>
                        <a:rPr lang="en-US" altLang="zh-TW" sz="2200" i="1" dirty="0">
                          <a:solidFill>
                            <a:srgbClr val="073E87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</m:oMath>
                  </a14:m>
                  <a:r>
                    <a:rPr lang="zh-TW" altLang="en-US" sz="2200" dirty="0">
                      <a:solidFill>
                        <a:srgbClr val="073E87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200" dirty="0">
                      <a:solidFill>
                        <a:srgbClr val="073E87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distinct rows of the identity matrix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>
                              <a:solidFill>
                                <a:srgbClr val="073E87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solidFill>
                                <a:srgbClr val="073E87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073E87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zh-TW" sz="2200" dirty="0">
                      <a:solidFill>
                        <a:srgbClr val="073E87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zh-TW" altLang="en-US" sz="2200" dirty="0">
                    <a:solidFill>
                      <a:srgbClr val="073E8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412776"/>
                  <a:ext cx="6768752" cy="178819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987" b="-253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文字方塊 8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Two-stage for CGT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左右括弧 9"/>
          <p:cNvSpPr/>
          <p:nvPr/>
        </p:nvSpPr>
        <p:spPr>
          <a:xfrm>
            <a:off x="4059662" y="4858596"/>
            <a:ext cx="2875281" cy="1568334"/>
          </a:xfrm>
          <a:prstGeom prst="bracketPair">
            <a:avLst>
              <a:gd name="adj" fmla="val 3565"/>
            </a:avLst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749343" y="4854351"/>
            <a:ext cx="216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5001371" y="4855195"/>
            <a:ext cx="216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520175" y="4834516"/>
            <a:ext cx="216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033107" y="4840447"/>
            <a:ext cx="216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7" name="左中括弧 16"/>
          <p:cNvSpPr/>
          <p:nvPr/>
        </p:nvSpPr>
        <p:spPr>
          <a:xfrm rot="5400000">
            <a:off x="4975315" y="4613115"/>
            <a:ext cx="82092" cy="288032"/>
          </a:xfrm>
          <a:prstGeom prst="lef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左中括弧 17"/>
          <p:cNvSpPr/>
          <p:nvPr/>
        </p:nvSpPr>
        <p:spPr>
          <a:xfrm rot="5400000">
            <a:off x="5872237" y="4488385"/>
            <a:ext cx="82092" cy="527680"/>
          </a:xfrm>
          <a:prstGeom prst="lef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5687694" y="41490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arbitrary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4160899" y="4188352"/>
            <a:ext cx="141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consecutive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直線接點 36"/>
          <p:cNvCxnSpPr/>
          <p:nvPr/>
        </p:nvCxnSpPr>
        <p:spPr>
          <a:xfrm flipH="1" flipV="1">
            <a:off x="5008866" y="4519473"/>
            <a:ext cx="7495" cy="1958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 flipH="1" flipV="1">
            <a:off x="5904081" y="4502684"/>
            <a:ext cx="7495" cy="1958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版面配置區 2"/>
              <p:cNvSpPr txBox="1">
                <a:spLocks/>
              </p:cNvSpPr>
              <p:nvPr/>
            </p:nvSpPr>
            <p:spPr>
              <a:xfrm>
                <a:off x="1019728" y="4204958"/>
                <a:ext cx="3681834" cy="224837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3538" indent="-239713">
                  <a:buClr>
                    <a:srgbClr val="31B6FD"/>
                  </a:buClr>
                  <a:buSzPct val="50000"/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TW" sz="2000" i="1" smtClean="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((</m:t>
                    </m:r>
                    <m:r>
                      <a:rPr lang="en-US" altLang="zh-TW" sz="2000" b="0" i="1" smtClean="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altLang="zh-TW" sz="2000" i="1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altLang="zh-TW" sz="2000" b="0" i="1" smtClean="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altLang="zh-TW" sz="2000" i="1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),</m:t>
                    </m:r>
                    <m:r>
                      <a:rPr lang="en-US" altLang="zh-TW" sz="2000" b="0" i="1" smtClean="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altLang="zh-TW" sz="2000" i="1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altLang="zh-TW" sz="2000" i="1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US" altLang="zh-TW" sz="2000" i="1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TW" sz="2000" i="1" dirty="0">
                    <a:solidFill>
                      <a:srgbClr val="073E87"/>
                    </a:solidFill>
                    <a:latin typeface="Cambria Math"/>
                    <a:cs typeface="Times New Roman" pitchFamily="18" charset="0"/>
                  </a:rPr>
                  <a:t>-</a:t>
                </a:r>
                <a:r>
                  <a:rPr lang="en-US" altLang="zh-TW" sz="2000" dirty="0">
                    <a:solidFill>
                      <a:srgbClr val="073E87"/>
                    </a:solidFill>
                    <a:latin typeface="Cambria Math"/>
                    <a:cs typeface="Times New Roman" pitchFamily="18" charset="0"/>
                  </a:rPr>
                  <a:t>selector</a:t>
                </a:r>
              </a:p>
              <a:p>
                <a:pPr marL="363538" indent="-239713">
                  <a:buClr>
                    <a:srgbClr val="31B6FD"/>
                  </a:buClr>
                  <a:buSzPct val="50000"/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solidFill>
                              <a:srgbClr val="073E87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073E87"/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073E87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=2</m:t>
                    </m:r>
                  </m:oMath>
                </a14:m>
                <a:r>
                  <a:rPr lang="en-US" altLang="zh-TW" sz="2000" b="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363538" indent="-239713">
                  <a:buClr>
                    <a:srgbClr val="31B6FD"/>
                  </a:buClr>
                  <a:buSzPct val="50000"/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solidFill>
                              <a:srgbClr val="073E87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073E87"/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073E87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=2</m:t>
                    </m:r>
                  </m:oMath>
                </a14:m>
                <a:endParaRPr lang="en-US" altLang="zh-TW" sz="2000" b="0" dirty="0" smtClean="0">
                  <a:solidFill>
                    <a:srgbClr val="073E87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63538" indent="-239713">
                  <a:buClr>
                    <a:srgbClr val="31B6FD"/>
                  </a:buClr>
                  <a:buSzPct val="50000"/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𝑚</m:t>
                    </m:r>
                    <m:r>
                      <a:rPr lang="en-US" altLang="zh-TW" sz="2000" b="0" i="1" smtClean="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=3</m:t>
                    </m:r>
                  </m:oMath>
                </a14:m>
                <a:r>
                  <a:rPr lang="en-US" altLang="zh-TW" sz="2000" b="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 rows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solidFill>
                              <a:srgbClr val="073E87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073E87"/>
                            </a:solidFill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073E87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TW" sz="2000" b="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sz="2000" b="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sz="2000" b="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(in the </a:t>
                </a:r>
                <a:r>
                  <a:rPr lang="en-US" altLang="zh-TW" sz="2000" b="0" dirty="0" err="1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submatrix</a:t>
                </a:r>
                <a:r>
                  <a:rPr lang="en-US" altLang="zh-TW" sz="2000" b="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1" name="文字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728" y="4204958"/>
                <a:ext cx="3681834" cy="2248378"/>
              </a:xfrm>
              <a:prstGeom prst="rect">
                <a:avLst/>
              </a:prstGeom>
              <a:blipFill rotWithShape="1">
                <a:blip r:embed="rId3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4166419" y="5243948"/>
                <a:ext cx="4459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419" y="5243948"/>
                <a:ext cx="44595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6374773" y="5229200"/>
                <a:ext cx="4459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773" y="5229200"/>
                <a:ext cx="44595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683568" y="660758"/>
                <a:ext cx="72728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((</m:t>
                    </m:r>
                    <m:sSub>
                      <m:sSubPr>
                        <m:ctrlPr>
                          <a:rPr lang="en-US" altLang="zh-TW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en-US" altLang="zh-TW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TW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en-US" altLang="zh-TW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TW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),</m:t>
                    </m:r>
                    <m:r>
                      <a:rPr lang="en-US" altLang="zh-TW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𝒎</m:t>
                    </m:r>
                    <m:r>
                      <a:rPr lang="en-US" altLang="zh-TW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altLang="zh-TW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𝒏</m:t>
                    </m:r>
                    <m:r>
                      <a:rPr lang="en-US" altLang="zh-TW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800" b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-selector  </a:t>
                </a:r>
                <a:r>
                  <a:rPr lang="zh-TW" altLang="en-US" sz="2800" b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：</a:t>
                </a:r>
                <a:endParaRPr lang="zh-TW" altLang="en-US" sz="2800" b="1" dirty="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660758"/>
                <a:ext cx="7272808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甜甜圈 30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37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51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42" grpId="0" animBg="1"/>
      <p:bldP spid="10" grpId="0" animBg="1"/>
      <p:bldP spid="6" grpId="0"/>
      <p:bldP spid="13" grpId="0"/>
      <p:bldP spid="14" grpId="0"/>
      <p:bldP spid="15" grpId="0"/>
      <p:bldP spid="17" grpId="0" animBg="1"/>
      <p:bldP spid="18" grpId="0" animBg="1"/>
      <p:bldP spid="29" grpId="0"/>
      <p:bldP spid="30" grpId="0"/>
      <p:bldP spid="45" grpId="0"/>
      <p:bldP spid="4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內容版面配置區 2"/>
              <p:cNvSpPr txBox="1">
                <a:spLocks/>
              </p:cNvSpPr>
              <p:nvPr/>
            </p:nvSpPr>
            <p:spPr>
              <a:xfrm>
                <a:off x="1043492" y="1243532"/>
                <a:ext cx="7560956" cy="290554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Partition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  <a:cs typeface="Times New Roman" pitchFamily="18" charset="0"/>
                      </a:rPr>
                      <m:t>𝒩</m:t>
                    </m:r>
                  </m:oMath>
                </a14:m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 into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den>
                            </m:f>
                          </m:e>
                        </m:box>
                      </m:e>
                    </m:d>
                  </m:oMath>
                </a14:m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 parts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box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≔</m:t>
                        </m:r>
                      </m:e>
                    </m:box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…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</m:e>
                      <m:sub>
                        <m:d>
                          <m:dPr>
                            <m:begChr m:val="⌈"/>
                            <m:endChr m:val="⌉"/>
                            <m:ctrlPr>
                              <a:rPr lang="en-US" altLang="zh-TW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altLang="zh-TW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den>
                            </m:f>
                          </m:e>
                        </m:d>
                      </m:sub>
                    </m:sSub>
                  </m:oMath>
                </a14:m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Stage 1</a:t>
                </a:r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6450" lvl="0" indent="-239713">
                  <a:buSzPct val="50000"/>
                  <a:buFont typeface="Wingdings" panose="05000000000000000000" pitchFamily="2" charset="2"/>
                  <a:buChar char="l"/>
                </a:pP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Use a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(2,2)</m:t>
                    </m:r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,3,</m:t>
                    </m:r>
                    <m:d>
                      <m:dPr>
                        <m:begChr m:val="⌈"/>
                        <m:endChr m:val="⌉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den>
                        </m:f>
                      </m:e>
                    </m:d>
                    <m:r>
                      <a:rPr lang="en-US" altLang="zh-TW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-selector </a:t>
                </a: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as a pooling design where the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zh-TW" dirty="0" err="1">
                    <a:latin typeface="Times New Roman" pitchFamily="18" charset="0"/>
                    <a:cs typeface="Times New Roman" pitchFamily="18" charset="0"/>
                  </a:rPr>
                  <a:t>th</a:t>
                </a: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 column associated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06450" lvl="0" indent="-239713">
                  <a:buSzPct val="50000"/>
                  <a:buFont typeface="Wingdings" panose="05000000000000000000" pitchFamily="2" charset="2"/>
                  <a:buChar char="l"/>
                </a:pP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Discard each part contained in any negative test.</a:t>
                </a: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Stage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Identity matrix.</a:t>
                </a: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92" y="1243532"/>
                <a:ext cx="7560956" cy="2905548"/>
              </a:xfrm>
              <a:prstGeom prst="rect">
                <a:avLst/>
              </a:prstGeom>
              <a:blipFill rotWithShape="1">
                <a:blip r:embed="rId2"/>
                <a:stretch>
                  <a:fillRect t="-839" b="-31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683568" y="66075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</a:rPr>
              <a:t>Our two-stage algorithm</a:t>
            </a:r>
            <a:r>
              <a:rPr lang="zh-TW" alt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：</a:t>
            </a:r>
            <a:endParaRPr lang="zh-TW" altLang="en-US" sz="2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Two-stage for CGT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336681" y="4149279"/>
            <a:ext cx="2909956" cy="2160041"/>
            <a:chOff x="1336681" y="4149279"/>
            <a:chExt cx="2909956" cy="21600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左右括弧 8"/>
                <p:cNvSpPr/>
                <p:nvPr/>
              </p:nvSpPr>
              <p:spPr>
                <a:xfrm>
                  <a:off x="1336681" y="5013176"/>
                  <a:ext cx="2875279" cy="1296144"/>
                </a:xfrm>
                <a:prstGeom prst="bracketPair">
                  <a:avLst>
                    <a:gd name="adj" fmla="val 3565"/>
                  </a:avLst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(2,2)</m:t>
                      </m:r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,3,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a:rPr lang="en-US" altLang="zh-TW" sz="200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a14:m>
                  <a:r>
                    <a:rPr lang="en-US" altLang="zh-TW" sz="20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-selector</a:t>
                  </a:r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9" name="左右括弧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6681" y="5013176"/>
                  <a:ext cx="2875279" cy="1296144"/>
                </a:xfrm>
                <a:prstGeom prst="bracketPair">
                  <a:avLst>
                    <a:gd name="adj" fmla="val 3565"/>
                  </a:avLst>
                </a:prstGeom>
                <a:blipFill rotWithShape="1">
                  <a:blip r:embed="rId3"/>
                  <a:stretch>
                    <a:fillRect/>
                  </a:stretch>
                </a:blipFill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文字方塊 9"/>
            <p:cNvSpPr txBox="1"/>
            <p:nvPr/>
          </p:nvSpPr>
          <p:spPr>
            <a:xfrm>
              <a:off x="2195736" y="4149279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Stage 1</a:t>
              </a:r>
              <a:endPara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1417955" y="4643844"/>
                  <a:ext cx="48974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7955" y="4643844"/>
                  <a:ext cx="48974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1835696" y="4643844"/>
                  <a:ext cx="49507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5696" y="4643844"/>
                  <a:ext cx="495071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/>
                <p:cNvSpPr/>
                <p:nvPr/>
              </p:nvSpPr>
              <p:spPr>
                <a:xfrm>
                  <a:off x="2267744" y="4640480"/>
                  <a:ext cx="49507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9" name="矩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4640480"/>
                  <a:ext cx="495071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/>
                <p:cNvSpPr/>
                <p:nvPr/>
              </p:nvSpPr>
              <p:spPr>
                <a:xfrm>
                  <a:off x="3419872" y="4653335"/>
                  <a:ext cx="826765" cy="3874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d>
                              <m:dPr>
                                <m:begChr m:val="⌈"/>
                                <m:endChr m:val="⌉"/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0" name="矩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872" y="4653335"/>
                  <a:ext cx="826765" cy="38741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48438" r="-30882" b="-12656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/>
                <p:cNvSpPr/>
                <p:nvPr/>
              </p:nvSpPr>
              <p:spPr>
                <a:xfrm>
                  <a:off x="2913469" y="4643844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…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1" name="矩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3469" y="4643844"/>
                  <a:ext cx="421910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群組 3"/>
          <p:cNvGrpSpPr/>
          <p:nvPr/>
        </p:nvGrpSpPr>
        <p:grpSpPr>
          <a:xfrm>
            <a:off x="4578775" y="4149279"/>
            <a:ext cx="3077072" cy="2151315"/>
            <a:chOff x="4578775" y="4149279"/>
            <a:chExt cx="3077072" cy="2151315"/>
          </a:xfrm>
        </p:grpSpPr>
        <p:cxnSp>
          <p:nvCxnSpPr>
            <p:cNvPr id="11" name="直線單箭頭接點 10"/>
            <p:cNvCxnSpPr/>
            <p:nvPr/>
          </p:nvCxnSpPr>
          <p:spPr>
            <a:xfrm flipV="1">
              <a:off x="4578775" y="5677331"/>
              <a:ext cx="361384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左右括弧 14"/>
            <p:cNvSpPr/>
            <p:nvPr/>
          </p:nvSpPr>
          <p:spPr>
            <a:xfrm>
              <a:off x="5495606" y="5229399"/>
              <a:ext cx="2160241" cy="1071195"/>
            </a:xfrm>
            <a:prstGeom prst="bracketPair">
              <a:avLst>
                <a:gd name="adj" fmla="val 3565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Identity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6084168" y="4149279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Stage 2</a:t>
              </a:r>
              <a:endPara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/>
                <p:cNvSpPr txBox="1"/>
                <p:nvPr/>
              </p:nvSpPr>
              <p:spPr>
                <a:xfrm>
                  <a:off x="5621435" y="4491935"/>
                  <a:ext cx="6374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2" name="文字方塊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1435" y="4491935"/>
                  <a:ext cx="637434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>
                  <a:off x="6228184" y="4491935"/>
                  <a:ext cx="637434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8184" y="4491935"/>
                  <a:ext cx="637434" cy="39164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/>
                <p:cNvSpPr txBox="1"/>
                <p:nvPr/>
              </p:nvSpPr>
              <p:spPr>
                <a:xfrm>
                  <a:off x="6814886" y="4477787"/>
                  <a:ext cx="6374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4886" y="4477787"/>
                  <a:ext cx="637434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群組 24"/>
            <p:cNvGrpSpPr/>
            <p:nvPr/>
          </p:nvGrpSpPr>
          <p:grpSpPr>
            <a:xfrm>
              <a:off x="5605318" y="5053851"/>
              <a:ext cx="1917308" cy="106393"/>
              <a:chOff x="5605318" y="5033344"/>
              <a:chExt cx="1917308" cy="106393"/>
            </a:xfrm>
          </p:grpSpPr>
          <p:sp>
            <p:nvSpPr>
              <p:cNvPr id="26" name="流程圖: 接點 25"/>
              <p:cNvSpPr/>
              <p:nvPr/>
            </p:nvSpPr>
            <p:spPr>
              <a:xfrm>
                <a:off x="6526545" y="5039365"/>
                <a:ext cx="98365" cy="9836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" name="流程圖: 接點 26"/>
              <p:cNvSpPr/>
              <p:nvPr/>
            </p:nvSpPr>
            <p:spPr>
              <a:xfrm>
                <a:off x="6758126" y="5039365"/>
                <a:ext cx="98365" cy="9836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流程圖: 接點 27"/>
              <p:cNvSpPr/>
              <p:nvPr/>
            </p:nvSpPr>
            <p:spPr>
              <a:xfrm>
                <a:off x="6974150" y="5041372"/>
                <a:ext cx="98365" cy="9836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流程圖: 接點 28"/>
              <p:cNvSpPr/>
              <p:nvPr/>
            </p:nvSpPr>
            <p:spPr>
              <a:xfrm>
                <a:off x="7190174" y="5037358"/>
                <a:ext cx="98365" cy="9836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流程圖: 接點 29"/>
              <p:cNvSpPr/>
              <p:nvPr/>
            </p:nvSpPr>
            <p:spPr>
              <a:xfrm>
                <a:off x="5605318" y="5035351"/>
                <a:ext cx="98365" cy="9836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流程圖: 接點 30"/>
              <p:cNvSpPr/>
              <p:nvPr/>
            </p:nvSpPr>
            <p:spPr>
              <a:xfrm>
                <a:off x="5836899" y="5035351"/>
                <a:ext cx="98365" cy="9836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流程圖: 接點 31"/>
              <p:cNvSpPr/>
              <p:nvPr/>
            </p:nvSpPr>
            <p:spPr>
              <a:xfrm>
                <a:off x="6052923" y="5037358"/>
                <a:ext cx="98365" cy="9836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流程圖: 接點 32"/>
              <p:cNvSpPr/>
              <p:nvPr/>
            </p:nvSpPr>
            <p:spPr>
              <a:xfrm>
                <a:off x="6268947" y="5033344"/>
                <a:ext cx="98365" cy="9836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流程圖: 接點 33"/>
              <p:cNvSpPr/>
              <p:nvPr/>
            </p:nvSpPr>
            <p:spPr>
              <a:xfrm>
                <a:off x="7424261" y="5039873"/>
                <a:ext cx="98365" cy="9836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35" name="左大括弧 34"/>
            <p:cNvSpPr/>
            <p:nvPr/>
          </p:nvSpPr>
          <p:spPr>
            <a:xfrm rot="5400000">
              <a:off x="5814072" y="4667358"/>
              <a:ext cx="144016" cy="48495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左大括弧 35"/>
            <p:cNvSpPr/>
            <p:nvPr/>
          </p:nvSpPr>
          <p:spPr>
            <a:xfrm rot="5400000">
              <a:off x="6474892" y="4667358"/>
              <a:ext cx="144016" cy="48495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左大括弧 36"/>
            <p:cNvSpPr/>
            <p:nvPr/>
          </p:nvSpPr>
          <p:spPr>
            <a:xfrm rot="5400000">
              <a:off x="7144619" y="4667358"/>
              <a:ext cx="144016" cy="48495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8" name="文字方塊 37"/>
          <p:cNvSpPr txBox="1"/>
          <p:nvPr/>
        </p:nvSpPr>
        <p:spPr>
          <a:xfrm>
            <a:off x="4283969" y="5004465"/>
            <a:ext cx="122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most </a:t>
            </a:r>
            <a:b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parts left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甜甜圈 38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38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043608" y="865516"/>
            <a:ext cx="6768752" cy="2059428"/>
            <a:chOff x="1043608" y="980728"/>
            <a:chExt cx="6768752" cy="1716190"/>
          </a:xfrm>
        </p:grpSpPr>
        <p:sp>
          <p:nvSpPr>
            <p:cNvPr id="4" name="圓角化同側角落矩形 3"/>
            <p:cNvSpPr/>
            <p:nvPr/>
          </p:nvSpPr>
          <p:spPr>
            <a:xfrm>
              <a:off x="1043608" y="980728"/>
              <a:ext cx="6768752" cy="432048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Lemma  </a:t>
              </a:r>
              <a:endParaRPr lang="zh-TW" alt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1043608" y="1412776"/>
                  <a:ext cx="6768752" cy="128414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ts val="3200"/>
                    </a:lnSpc>
                  </a:pP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After using a</a:t>
                  </a:r>
                  <a:r>
                    <a:rPr lang="en-US" altLang="zh-TW" sz="2200" b="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((2,2),3,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-selector, there remain </a:t>
                  </a:r>
                  <a:r>
                    <a:rPr lang="en-US" altLang="zh-TW" sz="2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at most </a:t>
                  </a:r>
                  <a:r>
                    <a:rPr lang="en-US" altLang="zh-TW" sz="2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zh-TW" sz="2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parts</a:t>
                  </a:r>
                  <a:r>
                    <a:rPr lang="en-US" altLang="zh-TW" sz="2200" b="1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 Stage 1 and their union contains all positive items.</a:t>
                  </a:r>
                </a:p>
              </p:txBody>
            </p:sp>
          </mc:Choice>
          <mc:Fallback xmlns="">
            <p:sp>
              <p:nvSpPr>
                <p:cNvPr id="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412776"/>
                  <a:ext cx="6768752" cy="128414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987" t="-3046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文字方塊 8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Two-stage for CGT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2"/>
              <p:cNvSpPr txBox="1">
                <a:spLocks/>
              </p:cNvSpPr>
              <p:nvPr/>
            </p:nvSpPr>
            <p:spPr>
              <a:xfrm>
                <a:off x="1043492" y="3140968"/>
                <a:ext cx="7560956" cy="309634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5125" indent="-357188">
                  <a:lnSpc>
                    <a:spcPts val="3200"/>
                  </a:lnSpc>
                  <a:spcBef>
                    <a:spcPts val="600"/>
                  </a:spcBef>
                </a:pPr>
                <a:r>
                  <a:rPr lang="en-US" altLang="zh-TW" sz="22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Note</a:t>
                </a:r>
                <a:r>
                  <a:rPr lang="zh-TW" altLang="en-US" sz="22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sz="2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  <a:cs typeface="Times New Roman" pitchFamily="18" charset="0"/>
                      </a:rPr>
                      <m:t>𝑡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𝑚</m:t>
                        </m:r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≔</m:t>
                    </m:r>
                  </m:oMath>
                </a14:m>
                <a:r>
                  <a:rPr lang="en-US" altLang="zh-TW" sz="20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the min. number of  rows among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sz="20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0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000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sz="2000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𝑚</m:t>
                        </m:r>
                        <m:r>
                          <a:rPr lang="en-US" altLang="zh-TW" sz="2000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sz="2000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sz="20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-selectors.</a:t>
                </a:r>
                <a:br>
                  <a:rPr lang="en-US" altLang="zh-TW" sz="20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sz="20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Stage 2 </a:t>
                </a:r>
                <a:r>
                  <a:rPr lang="zh-TW" altLang="en-US" sz="20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：</a:t>
                </a:r>
                <a:r>
                  <a:rPr lang="en-US" altLang="zh-TW" sz="2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Test each item in the remaining parts </a:t>
                </a:r>
                <a:r>
                  <a:rPr lang="en-US" altLang="zh-TW" sz="20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individually</a:t>
                </a:r>
                <a:r>
                  <a:rPr lang="en-US" altLang="zh-TW" sz="20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/>
                </a:r>
                <a:br>
                  <a:rPr lang="en-US" altLang="zh-TW" sz="20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sz="20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⇒</m:t>
                    </m:r>
                  </m:oMath>
                </a14:m>
                <a:r>
                  <a:rPr lang="en-US" altLang="zh-TW" sz="20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There are 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  <a:cs typeface="Times New Roman" pitchFamily="18" charset="0"/>
                      </a:rPr>
                      <m:t>𝑡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altLang="zh-TW" sz="20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altLang="zh-TW" sz="2000" i="1" smtClean="0"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altLang="zh-TW" sz="20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altLang="zh-TW" sz="200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zh-TW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den>
                            </m:f>
                          </m:e>
                        </m:d>
                        <m:r>
                          <a:rPr lang="en-US" altLang="zh-TW" sz="20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+3</m:t>
                    </m:r>
                    <m:r>
                      <a:rPr lang="en-US" altLang="zh-TW" sz="20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𝑑</m:t>
                    </m:r>
                  </m:oMath>
                </a14:m>
                <a:r>
                  <a:rPr lang="en-US" altLang="zh-TW" sz="20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tests.</a:t>
                </a:r>
              </a:p>
              <a:p>
                <a:pPr marL="365125" indent="-357188">
                  <a:lnSpc>
                    <a:spcPts val="3200"/>
                  </a:lnSpc>
                  <a:spcBef>
                    <a:spcPts val="600"/>
                  </a:spcBef>
                </a:pP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Next, the upper bound 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𝑡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𝑚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TW" altLang="en-US" dirty="0" smtClean="0">
                    <a:latin typeface="Times New Roman" pitchFamily="18" charset="0"/>
                    <a:cs typeface="Times New Roman" pitchFamily="18" charset="0"/>
                  </a:rPr>
                  <a:t>？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92" y="3140968"/>
                <a:ext cx="7560956" cy="3096344"/>
              </a:xfrm>
              <a:prstGeom prst="rect">
                <a:avLst/>
              </a:prstGeom>
              <a:blipFill rotWithShape="1">
                <a:blip r:embed="rId3"/>
                <a:stretch>
                  <a:fillRect l="-3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甜甜圈 11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39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5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043608" y="865516"/>
            <a:ext cx="7056784" cy="2059428"/>
            <a:chOff x="1043608" y="980728"/>
            <a:chExt cx="6768752" cy="1716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圓角化同側角落矩形 3"/>
                <p:cNvSpPr/>
                <p:nvPr/>
              </p:nvSpPr>
              <p:spPr>
                <a:xfrm>
                  <a:off x="1043608" y="980728"/>
                  <a:ext cx="6768752" cy="432048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222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zh-TW" sz="2200" b="1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Theorem 5</a:t>
                  </a:r>
                  <a:r>
                    <a:rPr lang="zh-TW" altLang="en-US" sz="2200" b="1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200" b="1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 by </a:t>
                  </a:r>
                  <a:r>
                    <a:rPr lang="en-US" altLang="zh-TW" sz="2200" b="1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Lov</a:t>
                  </a:r>
                  <a14:m>
                    <m:oMath xmlns:m="http://schemas.openxmlformats.org/officeDocument/2006/math">
                      <m:acc>
                        <m:accPr>
                          <m:chr m:val="́"/>
                          <m:ctrlPr>
                            <a:rPr lang="en-US" altLang="zh-TW" sz="2200" b="1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altLang="zh-TW" sz="2200" b="1">
                              <a:solidFill>
                                <a:schemeClr val="tx2"/>
                              </a:solidFill>
                              <a:latin typeface="Times New Roman" panose="02020603050405020304" pitchFamily="18" charset="0"/>
                              <a:cs typeface="Times New Roman" pitchFamily="18" charset="0"/>
                            </a:rPr>
                            <m:t>a</m:t>
                          </m:r>
                        </m:e>
                      </m:acc>
                    </m:oMath>
                  </a14:m>
                  <a:r>
                    <a:rPr lang="en-US" altLang="zh-TW" sz="2200" b="1" dirty="0" err="1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sz</a:t>
                  </a:r>
                  <a:r>
                    <a:rPr lang="en-US" altLang="zh-TW" sz="2200" b="1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-Stein Theorem</a:t>
                  </a:r>
                  <a:r>
                    <a:rPr lang="en-US" altLang="zh-TW" sz="2200" b="1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zh-TW" altLang="en-US" sz="22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圓角化同側角落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980728"/>
                  <a:ext cx="6768752" cy="432048"/>
                </a:xfrm>
                <a:prstGeom prst="round2SameRect">
                  <a:avLst/>
                </a:prstGeom>
                <a:blipFill rotWithShape="1">
                  <a:blip r:embed="rId2"/>
                  <a:stretch>
                    <a:fillRect l="-516" b="-14607"/>
                  </a:stretch>
                </a:blipFill>
                <a:ln w="22225"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1043608" y="1412776"/>
                  <a:ext cx="6768752" cy="128414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ts val="32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1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sz="22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𝑘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endParaRPr lang="en-US" altLang="zh-TW" sz="2200" b="0" i="1" dirty="0" smtClean="0">
                    <a:solidFill>
                      <a:schemeClr val="tx2"/>
                    </a:solidFill>
                    <a:latin typeface="Cambria Math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ts val="32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200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altLang="zh-TW" sz="22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TW" sz="22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2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TW" sz="22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22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sz="22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TW" sz="22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sz="2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altLang="zh-TW" sz="2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  <m:r>
                              <a:rPr lang="en-US" altLang="zh-TW" sz="2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altLang="zh-TW" sz="2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  <m:r>
                              <a:rPr lang="en-US" altLang="zh-TW" sz="2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altLang="zh-TW" sz="22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&lt;</m:t>
                        </m:r>
                        <m:box>
                          <m:boxPr>
                            <m:ctrlPr>
                              <a:rPr lang="en-US" altLang="zh-TW" sz="2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2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2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𝑒𝑘</m:t>
                                </m:r>
                                <m:r>
                                  <a:rPr lang="en-US" altLang="zh-TW" sz="22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TW" sz="22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TW" sz="22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sz="22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+1)</m:t>
                                </m:r>
                              </m:num>
                              <m:den>
                                <m:r>
                                  <a:rPr lang="en-US" altLang="zh-TW" sz="22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en-US" altLang="zh-TW" sz="22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TW" sz="22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en-US" altLang="zh-TW" sz="22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box>
                        <m:func>
                          <m:funcPr>
                            <m:ctrlPr>
                              <a:rPr lang="en-US" altLang="zh-TW" sz="2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200" b="0" i="0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TW" sz="2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altLang="zh-TW" sz="22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box>
                          <m:boxPr>
                            <m:ctrlPr>
                              <a:rPr lang="en-US" altLang="zh-TW" sz="2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2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2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𝑒𝑘</m:t>
                                </m:r>
                              </m:num>
                              <m:den>
                                <m:r>
                                  <a:rPr lang="en-US" altLang="zh-TW" sz="22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en-US" altLang="zh-TW" sz="22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TW" sz="22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en-US" altLang="zh-TW" sz="22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box>
                        <m:r>
                          <a:rPr lang="en-US" altLang="zh-TW" sz="22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2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2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+1)</m:t>
                        </m:r>
                      </m:oMath>
                    </m:oMathPara>
                  </a14:m>
                  <a:endParaRPr lang="en-US" altLang="zh-TW" sz="2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412776"/>
                  <a:ext cx="6768752" cy="128414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文字方塊 8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Two-stage for CGT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2"/>
              <p:cNvSpPr txBox="1">
                <a:spLocks/>
              </p:cNvSpPr>
              <p:nvPr/>
            </p:nvSpPr>
            <p:spPr>
              <a:xfrm>
                <a:off x="1043492" y="2996952"/>
                <a:ext cx="7344932" cy="352839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3050" indent="-273050"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rgbClr val="073E87"/>
                    </a:solidFill>
                    <a:latin typeface="Cambria Math"/>
                    <a:cs typeface="Times New Roman" pitchFamily="18" charset="0"/>
                  </a:rPr>
                  <a:t>I</a:t>
                </a:r>
                <a:r>
                  <a:rPr lang="en-US" altLang="zh-TW" sz="2200" dirty="0" smtClean="0">
                    <a:solidFill>
                      <a:srgbClr val="073E87"/>
                    </a:solidFill>
                    <a:latin typeface="Cambria Math"/>
                    <a:cs typeface="Times New Roman" pitchFamily="18" charset="0"/>
                  </a:rPr>
                  <a:t>n Stage 1,</a:t>
                </a:r>
                <a:r>
                  <a:rPr lang="en-US" altLang="zh-TW" sz="2200" dirty="0">
                    <a:solidFill>
                      <a:srgbClr val="073E87"/>
                    </a:solidFill>
                    <a:latin typeface="Cambria Math"/>
                    <a:cs typeface="Times New Roman" pitchFamily="18" charset="0"/>
                  </a:rPr>
                  <a:t/>
                </a:r>
                <a:br>
                  <a:rPr lang="en-US" altLang="zh-TW" sz="2200" dirty="0">
                    <a:solidFill>
                      <a:srgbClr val="073E87"/>
                    </a:solidFill>
                    <a:latin typeface="Cambria Math"/>
                    <a:cs typeface="Times New Roman" pitchFamily="18" charset="0"/>
                  </a:rPr>
                </a:br>
                <a:r>
                  <a:rPr lang="en-US" altLang="zh-TW" sz="2200" dirty="0">
                    <a:solidFill>
                      <a:srgbClr val="073E87"/>
                    </a:solidFill>
                    <a:latin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10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altLang="zh-TW" sz="210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((2,2),3,</m:t>
                    </m:r>
                    <m:d>
                      <m:dPr>
                        <m:begChr m:val="⌈"/>
                        <m:endChr m:val="⌉"/>
                        <m:ctrlPr>
                          <a:rPr lang="en-US" altLang="zh-TW" sz="2100" i="1">
                            <a:solidFill>
                              <a:srgbClr val="073E87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100" i="1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100" i="1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sz="2100" i="1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den>
                        </m:f>
                      </m:e>
                    </m:d>
                    <m:r>
                      <a:rPr lang="en-US" altLang="zh-TW" sz="210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))&lt;6</m:t>
                    </m:r>
                    <m:r>
                      <a:rPr lang="en-US" altLang="zh-TW" sz="210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𝑒</m:t>
                    </m:r>
                    <m:func>
                      <m:funcPr>
                        <m:ctrlPr>
                          <a:rPr lang="en-US" altLang="zh-TW" sz="2100" i="1">
                            <a:solidFill>
                              <a:srgbClr val="073E87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073E87"/>
                            </a:solidFill>
                            <a:latin typeface="Cambria Math"/>
                            <a:cs typeface="Times New Roman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altLang="zh-TW" sz="2100" i="1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altLang="zh-TW" sz="2100" i="1">
                                    <a:solidFill>
                                      <a:srgbClr val="073E87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100" i="1">
                                    <a:solidFill>
                                      <a:srgbClr val="073E87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zh-TW" sz="2100" i="1">
                                    <a:solidFill>
                                      <a:srgbClr val="073E87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altLang="zh-TW" sz="210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+14</m:t>
                    </m:r>
                    <m:r>
                      <a:rPr lang="en-US" altLang="zh-TW" sz="210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𝑒</m:t>
                    </m:r>
                    <m:r>
                      <a:rPr lang="en-US" altLang="zh-TW" sz="210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&lt;12</m:t>
                    </m:r>
                    <m:func>
                      <m:funcPr>
                        <m:ctrlPr>
                          <a:rPr lang="en-US" altLang="zh-TW" sz="2100" i="1">
                            <a:solidFill>
                              <a:srgbClr val="073E87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sz="2100" i="1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100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TW" sz="2100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altLang="zh-TW" sz="2100" i="1">
                                <a:solidFill>
                                  <a:srgbClr val="073E87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altLang="zh-TW" sz="2100" i="1">
                                    <a:solidFill>
                                      <a:srgbClr val="073E87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100" i="1">
                                    <a:solidFill>
                                      <a:srgbClr val="073E87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zh-TW" sz="2100" i="1">
                                    <a:solidFill>
                                      <a:srgbClr val="073E87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altLang="zh-TW" sz="210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+14</m:t>
                    </m:r>
                    <m:r>
                      <a:rPr lang="en-US" altLang="zh-TW" sz="210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𝑒</m:t>
                    </m:r>
                  </m:oMath>
                </a14:m>
                <a:r>
                  <a:rPr lang="en-US" altLang="zh-TW" sz="2100" dirty="0">
                    <a:solidFill>
                      <a:srgbClr val="073E87"/>
                    </a:solidFill>
                    <a:latin typeface="Cambria Math"/>
                    <a:cs typeface="Times New Roman" pitchFamily="18" charset="0"/>
                  </a:rPr>
                  <a:t>.</a:t>
                </a:r>
              </a:p>
              <a:p>
                <a:pPr marL="533400" indent="-273050">
                  <a:buFont typeface="Wingdings" panose="05000000000000000000" pitchFamily="2" charset="2"/>
                  <a:buChar char="Ø"/>
                </a:pPr>
                <a:endParaRPr lang="en-US" altLang="zh-TW" sz="220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92" y="2996952"/>
                <a:ext cx="7344932" cy="3528392"/>
              </a:xfrm>
              <a:prstGeom prst="rect">
                <a:avLst/>
              </a:prstGeom>
              <a:blipFill rotWithShape="1">
                <a:blip r:embed="rId4"/>
                <a:stretch>
                  <a:fillRect l="-332" t="-10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/>
          <p:cNvGrpSpPr/>
          <p:nvPr/>
        </p:nvGrpSpPr>
        <p:grpSpPr>
          <a:xfrm>
            <a:off x="1047345" y="4033868"/>
            <a:ext cx="7028337" cy="2275452"/>
            <a:chOff x="1043608" y="980728"/>
            <a:chExt cx="6768752" cy="1896210"/>
          </a:xfrm>
        </p:grpSpPr>
        <p:sp>
          <p:nvSpPr>
            <p:cNvPr id="11" name="圓角化同側角落矩形 10"/>
            <p:cNvSpPr/>
            <p:nvPr/>
          </p:nvSpPr>
          <p:spPr>
            <a:xfrm>
              <a:off x="1043608" y="980728"/>
              <a:ext cx="6768752" cy="432048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Theorem 6</a:t>
              </a:r>
              <a:endParaRPr lang="zh-TW" alt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1043608" y="1412776"/>
                  <a:ext cx="6768752" cy="146416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ts val="3000"/>
                    </a:lnSpc>
                    <a:spcBef>
                      <a:spcPts val="1200"/>
                    </a:spcBef>
                  </a:pP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This trivial two-stage algorithm identifies all positives in</a:t>
                  </a:r>
                </a:p>
                <a:p>
                  <a:pPr>
                    <a:lnSpc>
                      <a:spcPts val="3000"/>
                    </a:lnSpc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12</m:t>
                      </m:r>
                      <m:func>
                        <m:funcPr>
                          <m:ctrlPr>
                            <a:rPr lang="en-US" altLang="zh-TW" sz="220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TW" sz="220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20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TW" sz="22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en-US" altLang="zh-TW" sz="220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altLang="zh-TW" sz="220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2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TW" sz="22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TW" sz="2200" i="1" dirty="0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+14</m:t>
                      </m:r>
                      <m:r>
                        <a:rPr lang="en-US" altLang="zh-TW" sz="2200" i="1" dirty="0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n-US" altLang="zh-TW" sz="2200" b="0" i="1" dirty="0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altLang="zh-TW" sz="2200" b="0" i="1" dirty="0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group tests.</a:t>
                  </a:r>
                </a:p>
                <a:p>
                  <a:pPr>
                    <a:lnSpc>
                      <a:spcPts val="3000"/>
                    </a:lnSpc>
                    <a:spcBef>
                      <a:spcPts val="1200"/>
                    </a:spcBef>
                  </a:pPr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Furthermore, the decoding complexity is </a:t>
                  </a: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altLang="zh-TW" sz="2200" i="1" dirty="0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func>
                        <m:funcPr>
                          <m:ctrlPr>
                            <a:rPr lang="en-US" altLang="zh-TW" sz="220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i="0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altLang="zh-TW" sz="220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zh-TW" sz="22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func>
                      <m:r>
                        <a:rPr lang="en-US" altLang="zh-TW" sz="2200" i="1" dirty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TW" sz="2200" i="1" dirty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altLang="zh-TW" sz="2200" b="0" i="1" dirty="0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altLang="zh-TW" sz="24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412776"/>
                  <a:ext cx="6768752" cy="146416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038" t="-687" b="-103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甜甜圈 14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40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5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83568" y="66075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</a:rPr>
              <a:t>Concluding </a:t>
            </a:r>
            <a:r>
              <a:rPr lang="en-US" altLang="zh-TW" sz="2800" dirty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zh-TW" alt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：</a:t>
            </a:r>
            <a:endParaRPr lang="zh-TW" altLang="en-US" sz="2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971600" y="1268760"/>
            <a:ext cx="7138695" cy="2448272"/>
            <a:chOff x="1043608" y="980728"/>
            <a:chExt cx="6768752" cy="2040226"/>
          </a:xfrm>
        </p:grpSpPr>
        <p:sp>
          <p:nvSpPr>
            <p:cNvPr id="5" name="圓角化同側角落矩形 4"/>
            <p:cNvSpPr/>
            <p:nvPr/>
          </p:nvSpPr>
          <p:spPr>
            <a:xfrm>
              <a:off x="1043608" y="980728"/>
              <a:ext cx="6768752" cy="432048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Theorem 4</a:t>
              </a:r>
              <a:endParaRPr lang="zh-TW" alt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1043608" y="1412776"/>
                  <a:ext cx="6768752" cy="160817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ts val="3000"/>
                    </a:lnSpc>
                    <a:spcBef>
                      <a:spcPts val="600"/>
                    </a:spcBef>
                  </a:pPr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 trivial two-stage algorithm which provided by De </a:t>
                  </a:r>
                  <a:r>
                    <a:rPr lang="en-US" altLang="zh-TW" sz="2200" dirty="0" err="1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Bonis</a:t>
                  </a:r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et al. identifies all positives in</a:t>
                  </a:r>
                </a:p>
                <a:p>
                  <a:pPr>
                    <a:lnSpc>
                      <a:spcPts val="3000"/>
                    </a:lnSpc>
                    <a:spcBef>
                      <a:spcPts val="600"/>
                    </a:spcBef>
                  </a:pPr>
                  <a14:m>
                    <m:oMath xmlns:m="http://schemas.openxmlformats.org/officeDocument/2006/math">
                      <m:r>
                        <a:rPr lang="en-US" altLang="zh-TW" sz="220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16</m:t>
                      </m:r>
                      <m:func>
                        <m:funcPr>
                          <m:ctrlP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20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TW" sz="220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altLang="zh-TW" sz="2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20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TW" sz="220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TW" sz="220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+14</m:t>
                      </m:r>
                      <m:r>
                        <a:rPr lang="en-US" altLang="zh-TW" sz="220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n-US" altLang="zh-TW" sz="220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altLang="zh-TW" sz="220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group tests.</a:t>
                  </a:r>
                </a:p>
                <a:p>
                  <a:pPr>
                    <a:lnSpc>
                      <a:spcPts val="3000"/>
                    </a:lnSpc>
                    <a:spcBef>
                      <a:spcPts val="600"/>
                    </a:spcBef>
                  </a:pPr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Furthermore, its decoding complexity is </a:t>
                  </a:r>
                  <a14:m>
                    <m:oMath xmlns:m="http://schemas.openxmlformats.org/officeDocument/2006/math">
                      <m:r>
                        <a:rPr lang="en-US" altLang="zh-TW" sz="220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altLang="zh-TW" sz="220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func>
                        <m:funcPr>
                          <m:ctrlP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zh-TW" sz="220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func>
                      <m:r>
                        <a:rPr lang="en-US" altLang="zh-TW" sz="220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TW" sz="220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altLang="zh-TW" sz="220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altLang="zh-TW" sz="22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矩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412776"/>
                  <a:ext cx="6768752" cy="160817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909" t="-625" r="-83" b="-75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群組 6"/>
          <p:cNvGrpSpPr/>
          <p:nvPr/>
        </p:nvGrpSpPr>
        <p:grpSpPr>
          <a:xfrm>
            <a:off x="971600" y="3861048"/>
            <a:ext cx="7141779" cy="2419468"/>
            <a:chOff x="1043608" y="980728"/>
            <a:chExt cx="6768752" cy="2016223"/>
          </a:xfrm>
        </p:grpSpPr>
        <p:sp>
          <p:nvSpPr>
            <p:cNvPr id="8" name="圓角化同側角落矩形 7"/>
            <p:cNvSpPr/>
            <p:nvPr/>
          </p:nvSpPr>
          <p:spPr>
            <a:xfrm>
              <a:off x="1043608" y="980728"/>
              <a:ext cx="6768752" cy="432048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Theorem 6</a:t>
              </a:r>
              <a:endParaRPr lang="zh-TW" alt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1043608" y="1412776"/>
                  <a:ext cx="6768752" cy="158417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ts val="3000"/>
                    </a:lnSpc>
                    <a:spcBef>
                      <a:spcPts val="600"/>
                    </a:spcBef>
                  </a:pP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By </a:t>
                  </a:r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choosing a </a:t>
                  </a:r>
                  <a14:m>
                    <m:oMath xmlns:m="http://schemas.openxmlformats.org/officeDocument/2006/math">
                      <m:r>
                        <a:rPr lang="en-US" altLang="zh-TW" sz="2200" i="1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((2,2),3,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zh-TW" sz="2200" i="1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a:rPr lang="en-US" altLang="zh-TW" sz="2200" i="1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selector in the first stage, the trivial two-stage algorithm identifies all positives in</a:t>
                  </a:r>
                  <a:endParaRPr lang="en-US" altLang="zh-TW" sz="2200" i="1" dirty="0" smtClean="0">
                    <a:solidFill>
                      <a:schemeClr val="tx2"/>
                    </a:solidFill>
                    <a:latin typeface="Cambria Math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ts val="3000"/>
                    </a:lnSpc>
                    <a:spcBef>
                      <a:spcPts val="600"/>
                    </a:spcBef>
                  </a:pP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12</m:t>
                      </m:r>
                      <m:func>
                        <m:funcPr>
                          <m:ctrlPr>
                            <a:rPr lang="en-US" altLang="zh-TW" sz="220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TW" sz="220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20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TW" sz="22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en-US" altLang="zh-TW" sz="220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altLang="zh-TW" sz="220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2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TW" sz="22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TW" sz="2200" i="1" dirty="0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+14</m:t>
                      </m:r>
                      <m:r>
                        <a:rPr lang="en-US" altLang="zh-TW" sz="2200" i="1" dirty="0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n-US" altLang="zh-TW" sz="2200" b="0" i="1" dirty="0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altLang="zh-TW" sz="2200" b="0" i="1" dirty="0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altLang="zh-TW" sz="2200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group tests.</a:t>
                  </a:r>
                </a:p>
                <a:p>
                  <a:pPr>
                    <a:lnSpc>
                      <a:spcPts val="3000"/>
                    </a:lnSpc>
                    <a:spcBef>
                      <a:spcPts val="600"/>
                    </a:spcBef>
                  </a:pPr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Furthermore, the decoding complexity is </a:t>
                  </a: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altLang="zh-TW" sz="2200" i="1" dirty="0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altLang="zh-TW" sz="2200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func>
                        <m:funcPr>
                          <m:ctrlPr>
                            <a:rPr lang="en-US" altLang="zh-TW" sz="220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i="0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altLang="zh-TW" sz="220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zh-TW" sz="22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func>
                      <m:r>
                        <a:rPr lang="en-US" altLang="zh-TW" sz="2200" i="1" dirty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TW" sz="2200" i="1" dirty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altLang="zh-TW" sz="2200" b="0" i="1" dirty="0" smtClean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altLang="zh-TW" sz="22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altLang="zh-TW" sz="24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412776"/>
                  <a:ext cx="6768752" cy="15841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92" t="-25714" b="-920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文字方塊 9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Two-stage for CGT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甜甜圈 14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41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255744"/>
                <a:ext cx="8064896" cy="5557632"/>
              </a:xfrm>
            </p:spPr>
            <p:txBody>
              <a:bodyPr>
                <a:noAutofit/>
              </a:bodyPr>
              <a:lstStyle/>
              <a:p>
                <a:pPr marL="361950" indent="-293688">
                  <a:spcBef>
                    <a:spcPts val="600"/>
                  </a:spcBef>
                  <a:buNone/>
                </a:pP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[1] Y. Bai, T. Huang, and K. Wang, Error-correcting pooling designs associated with some distance-regular graphs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TW" sz="1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Discrete Appl</a:t>
                </a:r>
                <a:r>
                  <a:rPr lang="en-US" altLang="zh-TW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Math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157 (2009) 1581-1585.</a:t>
                </a:r>
              </a:p>
              <a:p>
                <a:pPr marL="361950" indent="-293688">
                  <a:spcBef>
                    <a:spcPts val="600"/>
                  </a:spcBef>
                  <a:buNone/>
                </a:pP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[2] C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J. </a:t>
                </a:r>
                <a:r>
                  <a:rPr lang="en-US" altLang="zh-TW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Colbourn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Group testing for consecutive positives, </a:t>
                </a:r>
                <a:r>
                  <a:rPr lang="en-US" altLang="zh-TW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Ann. </a:t>
                </a:r>
                <a:r>
                  <a:rPr lang="en-US" altLang="zh-TW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3 (1999) 37-41.</a:t>
                </a:r>
              </a:p>
              <a:p>
                <a:pPr marL="361950" indent="-293688">
                  <a:spcBef>
                    <a:spcPts val="600"/>
                  </a:spcBef>
                  <a:buNone/>
                </a:pP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[3] A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De </a:t>
                </a:r>
                <a:r>
                  <a:rPr lang="en-US" altLang="zh-TW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Bonis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L. </a:t>
                </a:r>
                <a:r>
                  <a:rPr lang="en-US" altLang="zh-TW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Gasieniec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U. Vaccaro, Optimal two-stage algorithms for group testing </a:t>
                </a: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problems, </a:t>
                </a:r>
                <a:r>
                  <a:rPr lang="pt-BR" altLang="zh-TW" sz="1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SIAM </a:t>
                </a:r>
                <a:r>
                  <a:rPr lang="pt-BR" altLang="zh-TW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J. Comput</a:t>
                </a:r>
                <a:r>
                  <a:rPr lang="pt-BR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34 (2005) 1253-1270.</a:t>
                </a:r>
              </a:p>
              <a:p>
                <a:pPr marL="361950" indent="-293688">
                  <a:spcBef>
                    <a:spcPts val="600"/>
                  </a:spcBef>
                  <a:buNone/>
                </a:pP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[4] D.Z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Du and F. K. Hwang, Pooling Designs and </a:t>
                </a:r>
                <a:r>
                  <a:rPr lang="en-US" altLang="zh-TW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Nonadaptive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Group Testing - Important Tools for </a:t>
                </a: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DNA Sequencing, </a:t>
                </a:r>
                <a:r>
                  <a:rPr lang="en-US" altLang="zh-TW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World </a:t>
                </a:r>
                <a:r>
                  <a:rPr lang="en-US" altLang="zh-TW" sz="1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Scientific (</a:t>
                </a: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2006).</a:t>
                </a:r>
                <a:endPara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1950" indent="-293688">
                  <a:spcBef>
                    <a:spcPts val="600"/>
                  </a:spcBef>
                  <a:buNone/>
                </a:pP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[5] A.G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zh-TW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D’yachkov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A.J. Macula, and P.A. </a:t>
                </a:r>
                <a:r>
                  <a:rPr lang="en-US" altLang="zh-TW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Vilenkin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TW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Nonadaptive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trivial two-stage group testing </a:t>
                </a: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error-correcting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altLang="zh-TW" sz="1600" b="0" i="1" smtClean="0">
                            <a:latin typeface="Cambria Math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zh-TW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disjunt</a:t>
                </a: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inclusion matrices, </a:t>
                </a:r>
                <a:r>
                  <a:rPr lang="en-US" altLang="zh-TW" sz="1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Entropy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TW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Search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TW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Complexity. </a:t>
                </a:r>
                <a:r>
                  <a:rPr lang="en-US" altLang="zh-TW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Bolyai</a:t>
                </a:r>
                <a:r>
                  <a:rPr lang="en-US" altLang="zh-TW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Soc. Math. Stu</a:t>
                </a: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nl-NL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</a:t>
                </a:r>
                <a:r>
                  <a:rPr lang="nl-NL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(2007) 71-83</a:t>
                </a:r>
                <a:r>
                  <a:rPr lang="nl-NL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61950" indent="-293688">
                  <a:spcBef>
                    <a:spcPts val="600"/>
                  </a:spcBef>
                  <a:buNone/>
                </a:pP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[6] L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zh-TW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Lov</a:t>
                </a:r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en-US" altLang="zh-TW" sz="16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1600" b="0" i="0" dirty="0" smtClean="0">
                            <a:latin typeface="Cambria Math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altLang="zh-TW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sz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On the ratio of optimal integral and fractional covers, </a:t>
                </a:r>
                <a:r>
                  <a:rPr lang="en-US" altLang="zh-TW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Discrete Math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13 (1975) 383-390.</a:t>
                </a:r>
              </a:p>
              <a:p>
                <a:pPr marL="361950" indent="-293688">
                  <a:spcBef>
                    <a:spcPts val="600"/>
                  </a:spcBef>
                  <a:buNone/>
                </a:pP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[7] B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zh-TW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Lv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K. Wang, and J. </a:t>
                </a:r>
                <a:r>
                  <a:rPr lang="en-US" altLang="zh-TW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Guo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Error-tolerance pooling designs based on Johnson </a:t>
                </a: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graphs, </a:t>
                </a:r>
                <a:r>
                  <a:rPr lang="en-US" altLang="zh-TW" sz="1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</a:t>
                </a:r>
                <a:r>
                  <a:rPr lang="en-US" altLang="zh-TW" sz="1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nl-NL" altLang="zh-TW" sz="1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Letters</a:t>
                </a:r>
                <a:r>
                  <a:rPr lang="nl-NL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 </a:t>
                </a:r>
                <a:r>
                  <a:rPr lang="nl-NL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(2014) </a:t>
                </a:r>
                <a:r>
                  <a:rPr lang="nl-NL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1161-1165</a:t>
                </a:r>
                <a:r>
                  <a:rPr lang="nl-NL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61950" indent="-293688">
                  <a:spcBef>
                    <a:spcPts val="600"/>
                  </a:spcBef>
                  <a:buNone/>
                </a:pP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[8] M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altLang="zh-TW" sz="1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1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</m:acc>
                  </m:oMath>
                </a14:m>
                <a:r>
                  <a:rPr lang="en-US" altLang="zh-TW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ller</a:t>
                </a: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M. </a:t>
                </a:r>
                <a:r>
                  <a:rPr lang="en-US" altLang="zh-TW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Jimbo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Consecutive positive detectable matrices and group testing for consecutive positives, </a:t>
                </a:r>
                <a:r>
                  <a:rPr lang="en-US" altLang="zh-TW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Discrete Math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279 (2004) 369-381.</a:t>
                </a:r>
              </a:p>
              <a:p>
                <a:pPr marL="361950" indent="-293688">
                  <a:spcBef>
                    <a:spcPts val="600"/>
                  </a:spcBef>
                  <a:buNone/>
                </a:pP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[9] S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K. Stein, Two combinatorial covering problems,</a:t>
                </a:r>
                <a:r>
                  <a:rPr lang="en-US" altLang="zh-TW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1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J.Combin</a:t>
                </a:r>
                <a:r>
                  <a:rPr lang="en-US" altLang="zh-TW" sz="1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zh-TW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Theory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TW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Ser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TW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(1974</a:t>
                </a: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391-397.</a:t>
                </a:r>
                <a:endParaRPr lang="zh-TW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1950" indent="-293688">
                  <a:lnSpc>
                    <a:spcPts val="1800"/>
                  </a:lnSpc>
                  <a:spcBef>
                    <a:spcPts val="600"/>
                  </a:spcBef>
                  <a:buNone/>
                </a:pPr>
                <a:endParaRPr lang="nl-NL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255744"/>
                <a:ext cx="8064896" cy="5557632"/>
              </a:xfrm>
              <a:blipFill rotWithShape="1">
                <a:blip r:embed="rId2"/>
                <a:stretch>
                  <a:fillRect t="-329" r="-3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67544" y="62068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</a:rPr>
              <a:t>Reference</a:t>
            </a:r>
            <a:endParaRPr lang="zh-TW" altLang="en-US" sz="2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0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561711" y="2204864"/>
            <a:ext cx="8031337" cy="1362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Thank </a:t>
            </a:r>
            <a:r>
              <a:rPr lang="en-US" altLang="zh-TW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you for your </a:t>
            </a:r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attention.</a:t>
            </a:r>
            <a:endParaRPr lang="zh-TW" alt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Program Files\Microsoft Office\MEDIA\OFFICE14\Lines\BD14539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566939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832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Nonadaptive</a:t>
            </a:r>
            <a:r>
              <a:rPr lang="en-US" altLang="zh-TW" dirty="0" smtClean="0"/>
              <a:t> algorithm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2323652"/>
                <a:ext cx="6777317" cy="350897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ts val="3500"/>
                  </a:lnSpc>
                </a:pPr>
                <a:r>
                  <a:rPr lang="en-US" altLang="zh-TW" sz="2600" dirty="0" smtClean="0">
                    <a:latin typeface="Times New Roman" pitchFamily="18" charset="0"/>
                    <a:cs typeface="Times New Roman" pitchFamily="18" charset="0"/>
                  </a:rPr>
                  <a:t>Binary matrix representation</a:t>
                </a:r>
                <a:r>
                  <a:rPr lang="zh-TW" altLang="en-US" sz="2600" dirty="0" smtClean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US" altLang="zh-TW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623888" indent="-239713">
                  <a:lnSpc>
                    <a:spcPts val="2700"/>
                  </a:lnSpc>
                  <a:buSzPct val="50000"/>
                  <a:buFont typeface="Wingdings" panose="05000000000000000000" pitchFamily="2" charset="2"/>
                  <a:buChar char="l"/>
                </a:pP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ows </a:t>
                </a: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are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tests.</a:t>
                </a: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623888" indent="-239713">
                  <a:lnSpc>
                    <a:spcPts val="2700"/>
                  </a:lnSpc>
                  <a:buSzPct val="50000"/>
                  <a:buFont typeface="Wingdings" panose="05000000000000000000" pitchFamily="2" charset="2"/>
                  <a:buChar char="l"/>
                </a:pP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olumns </a:t>
                </a: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are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items.</a:t>
                </a: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623888" indent="-239713">
                  <a:lnSpc>
                    <a:spcPts val="2700"/>
                  </a:lnSpc>
                  <a:buSzPct val="50000"/>
                  <a:buFont typeface="Wingdings" panose="05000000000000000000" pitchFamily="2" charset="2"/>
                  <a:buChar char="l"/>
                </a:pP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An entry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>
                            <a:latin typeface="Cambria Math"/>
                            <a:cs typeface="Times New Roman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TW">
                        <a:latin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 i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f </a:t>
                </a: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test 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altLang="zh-TW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contains item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dirty="0"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en-US" altLang="zh-TW" b="0" i="0" dirty="0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2323652"/>
                <a:ext cx="6777317" cy="3508977"/>
              </a:xfrm>
              <a:blipFill rotWithShape="1">
                <a:blip r:embed="rId2"/>
                <a:stretch>
                  <a:fillRect t="-10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Pooling designs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2323986" y="4365104"/>
            <a:ext cx="4048214" cy="1682472"/>
            <a:chOff x="2323986" y="4365104"/>
            <a:chExt cx="4048214" cy="1682472"/>
          </a:xfrm>
        </p:grpSpPr>
        <p:sp>
          <p:nvSpPr>
            <p:cNvPr id="5" name="左右括弧 4"/>
            <p:cNvSpPr/>
            <p:nvPr/>
          </p:nvSpPr>
          <p:spPr>
            <a:xfrm>
              <a:off x="2874288" y="4751432"/>
              <a:ext cx="2376264" cy="1296144"/>
            </a:xfrm>
            <a:prstGeom prst="bracketPair">
              <a:avLst>
                <a:gd name="adj" fmla="val 3565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2946296" y="4815423"/>
              <a:ext cx="2927350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800100" indent="-342900" eaLnBrk="0" hangingPunct="0"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257300" indent="-342900" eaLnBrk="0" hangingPunct="0"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714500" indent="-342900" eaLnBrk="0" hangingPunct="0"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171700" indent="-342900" eaLnBrk="0" hangingPunct="0"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buFontTx/>
                <a:buAutoNum type="arabicPlain"/>
              </a:pPr>
              <a:r>
                <a:rPr lang="en-US" altLang="zh-TW" dirty="0"/>
                <a:t>0     0     1     0     0          1</a:t>
              </a:r>
            </a:p>
            <a:p>
              <a:pPr eaLnBrk="1" hangingPunct="1"/>
              <a:r>
                <a:rPr lang="en-US" altLang="zh-TW" dirty="0"/>
                <a:t>0    1     </a:t>
              </a:r>
              <a:r>
                <a:rPr lang="en-US" altLang="zh-TW" dirty="0" smtClean="0"/>
                <a:t>0     1     </a:t>
              </a:r>
              <a:r>
                <a:rPr lang="en-US" altLang="zh-TW" dirty="0"/>
                <a:t>1     1          0</a:t>
              </a:r>
            </a:p>
            <a:p>
              <a:pPr eaLnBrk="1" hangingPunct="1"/>
              <a:r>
                <a:rPr lang="en-US" altLang="zh-TW" dirty="0"/>
                <a:t>0    0     1     </a:t>
              </a:r>
              <a:r>
                <a:rPr lang="en-US" altLang="zh-TW" dirty="0" smtClean="0"/>
                <a:t>1     </a:t>
              </a:r>
              <a:r>
                <a:rPr lang="en-US" altLang="zh-TW" dirty="0"/>
                <a:t>1     0          1</a:t>
              </a:r>
            </a:p>
            <a:p>
              <a:pPr eaLnBrk="1" hangingPunct="1"/>
              <a:r>
                <a:rPr lang="en-US" altLang="zh-TW" dirty="0"/>
                <a:t>1    0     </a:t>
              </a:r>
              <a:r>
                <a:rPr lang="en-US" altLang="zh-TW" dirty="0" smtClean="0"/>
                <a:t>1     0     </a:t>
              </a:r>
              <a:r>
                <a:rPr lang="en-US" altLang="zh-TW" dirty="0"/>
                <a:t>0     </a:t>
              </a:r>
              <a:r>
                <a:rPr lang="en-US" altLang="zh-TW" dirty="0" smtClean="0"/>
                <a:t>1          </a:t>
              </a:r>
              <a:r>
                <a:rPr lang="en-US" altLang="zh-TW" dirty="0"/>
                <a:t>1</a:t>
              </a:r>
            </a:p>
          </p:txBody>
        </p:sp>
        <p:sp>
          <p:nvSpPr>
            <p:cNvPr id="8" name="流程圖: 接點 7"/>
            <p:cNvSpPr/>
            <p:nvPr/>
          </p:nvSpPr>
          <p:spPr>
            <a:xfrm>
              <a:off x="3018304" y="4539600"/>
              <a:ext cx="144016" cy="144016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流程圖: 接點 8"/>
            <p:cNvSpPr/>
            <p:nvPr/>
          </p:nvSpPr>
          <p:spPr>
            <a:xfrm>
              <a:off x="3365116" y="4539600"/>
              <a:ext cx="144016" cy="144016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流程圖: 接點 9"/>
            <p:cNvSpPr/>
            <p:nvPr/>
          </p:nvSpPr>
          <p:spPr>
            <a:xfrm>
              <a:off x="3772250" y="4539600"/>
              <a:ext cx="144016" cy="144016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流程圖: 接點 11"/>
            <p:cNvSpPr/>
            <p:nvPr/>
          </p:nvSpPr>
          <p:spPr>
            <a:xfrm>
              <a:off x="4567976" y="4539600"/>
              <a:ext cx="144016" cy="144016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流程圖: 接點 12"/>
            <p:cNvSpPr/>
            <p:nvPr/>
          </p:nvSpPr>
          <p:spPr>
            <a:xfrm>
              <a:off x="4962520" y="4540010"/>
              <a:ext cx="144016" cy="144016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流程圖: 接點 13"/>
            <p:cNvSpPr/>
            <p:nvPr/>
          </p:nvSpPr>
          <p:spPr>
            <a:xfrm>
              <a:off x="4170432" y="4539600"/>
              <a:ext cx="144016" cy="144016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076056" y="4365104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dirty="0" smtClean="0"/>
                <a:t>Testing </a:t>
              </a:r>
            </a:p>
            <a:p>
              <a:pPr algn="ctr"/>
              <a:r>
                <a:rPr lang="en-US" altLang="zh-TW" sz="1200" dirty="0" smtClean="0"/>
                <a:t>outcome</a:t>
              </a:r>
              <a:endParaRPr lang="zh-TW" altLang="en-US" sz="1200" dirty="0"/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2323986" y="4767572"/>
              <a:ext cx="576064" cy="1237950"/>
              <a:chOff x="2323986" y="4767572"/>
              <a:chExt cx="576064" cy="12379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文字方塊 5"/>
                  <p:cNvSpPr txBox="1"/>
                  <p:nvPr/>
                </p:nvSpPr>
                <p:spPr>
                  <a:xfrm>
                    <a:off x="2323986" y="4767572"/>
                    <a:ext cx="57606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6" name="文字方塊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3986" y="4767572"/>
                    <a:ext cx="576064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文字方塊 17"/>
                  <p:cNvSpPr txBox="1"/>
                  <p:nvPr/>
                </p:nvSpPr>
                <p:spPr>
                  <a:xfrm>
                    <a:off x="2323986" y="5053652"/>
                    <a:ext cx="57606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18" name="文字方塊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3986" y="5053652"/>
                    <a:ext cx="576064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文字方塊 18"/>
                  <p:cNvSpPr txBox="1"/>
                  <p:nvPr/>
                </p:nvSpPr>
                <p:spPr>
                  <a:xfrm>
                    <a:off x="2323986" y="5339214"/>
                    <a:ext cx="57606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19" name="文字方塊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3986" y="5339214"/>
                    <a:ext cx="576064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3333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字方塊 19"/>
                  <p:cNvSpPr txBox="1"/>
                  <p:nvPr/>
                </p:nvSpPr>
                <p:spPr>
                  <a:xfrm>
                    <a:off x="2323986" y="5636190"/>
                    <a:ext cx="57606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20" name="文字方塊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3986" y="5636190"/>
                    <a:ext cx="576064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3333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6" name="甜甜圈 25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8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Nonadaptive</a:t>
            </a:r>
            <a:r>
              <a:rPr lang="en-US" altLang="zh-TW" dirty="0" smtClean="0"/>
              <a:t> algorithm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2323652"/>
                <a:ext cx="6912884" cy="3913660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2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A binary matrix 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altLang="zh-TW" sz="22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2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22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𝒔</m:t>
                        </m:r>
                      </m:e>
                      <m:sup>
                        <m:r>
                          <a:rPr lang="en-US" altLang="zh-TW" sz="22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sup>
                    </m:sSup>
                  </m:oMath>
                </a14:m>
                <a:r>
                  <a:rPr lang="en-US" altLang="zh-TW" sz="22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zh-TW" sz="2200" b="1" i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disjunct</a:t>
                </a:r>
                <a:r>
                  <a:rPr lang="en-US" altLang="zh-TW" sz="2200" dirty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 if </a:t>
                </a:r>
                <a:r>
                  <a:rPr lang="en-US" altLang="zh-TW" sz="2200" b="1" dirty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any</a:t>
                </a:r>
                <a:r>
                  <a:rPr lang="en-US" altLang="zh-TW" sz="2200" dirty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𝑠</m:t>
                    </m:r>
                    <m:r>
                      <a:rPr lang="en-US" altLang="zh-TW" sz="2200" i="1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+1</m:t>
                    </m:r>
                  </m:oMath>
                </a14:m>
                <a:r>
                  <a:rPr lang="en-US" altLang="zh-TW" sz="2200" dirty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 columns of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altLang="zh-TW" sz="2200" dirty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 with one designated, there </a:t>
                </a:r>
                <a:r>
                  <a:rPr lang="en-US" altLang="zh-TW" sz="22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are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𝑒</m:t>
                    </m:r>
                    <m:r>
                      <a:rPr lang="en-US" altLang="zh-TW" sz="2200" b="0" i="1" smtClean="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+1</m:t>
                    </m:r>
                  </m:oMath>
                </a14:m>
                <a:r>
                  <a:rPr lang="en-US" altLang="zh-TW" sz="22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 rows </a:t>
                </a:r>
                <a:r>
                  <a:rPr lang="en-US" altLang="zh-TW" sz="2200" dirty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intersecting the designated column and none of the other </a:t>
                </a:r>
                <a14:m>
                  <m:oMath xmlns:m="http://schemas.openxmlformats.org/officeDocument/2006/math">
                    <m:r>
                      <a:rPr lang="en-US" altLang="zh-TW" sz="2200" b="0" i="1" dirty="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𝑠</m:t>
                    </m:r>
                  </m:oMath>
                </a14:m>
                <a:r>
                  <a:rPr lang="en-US" altLang="zh-TW" sz="2200" dirty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 columns</a:t>
                </a:r>
                <a:endParaRPr lang="en-US" altLang="zh-TW" sz="25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2323652"/>
                <a:ext cx="6912884" cy="3913660"/>
              </a:xfrm>
              <a:blipFill rotWithShape="1">
                <a:blip r:embed="rId2"/>
                <a:stretch>
                  <a:fillRect t="-935" r="-14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97388" y="39539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179548" y="4056160"/>
            <a:ext cx="2048636" cy="175804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左右括弧 7"/>
          <p:cNvSpPr/>
          <p:nvPr/>
        </p:nvSpPr>
        <p:spPr>
          <a:xfrm>
            <a:off x="2822169" y="4027247"/>
            <a:ext cx="4357015" cy="2379341"/>
          </a:xfrm>
          <a:prstGeom prst="bracketPair">
            <a:avLst>
              <a:gd name="adj" fmla="val 439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139952" y="4012130"/>
                <a:ext cx="2166786" cy="1727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altLang="zh-TW" sz="2000" i="1">
                                <a:latin typeface="Cambria Math"/>
                              </a:rPr>
                              <m:t>1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0 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⋯ 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 0 </m:t>
                            </m:r>
                          </m:e>
                        </m:mr>
                        <m:m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1 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0 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⋯ 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 0 </m:t>
                            </m:r>
                          </m:e>
                        </m:mr>
                        <m:m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1 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0 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⋯ 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 0 </m:t>
                            </m:r>
                          </m:e>
                        </m:mr>
                      </m:m>
                    </m:oMath>
                  </m:oMathPara>
                </a14:m>
                <a:endParaRPr lang="en-US" altLang="zh-TW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latin typeface="Cambria Math"/>
                          <a:cs typeface="Times New Roman" pitchFamily="18" charset="0"/>
                        </a:rPr>
                        <m:t>⋮</m:t>
                      </m:r>
                    </m:oMath>
                  </m:oMathPara>
                </a14:m>
                <a:endParaRPr lang="en-US" altLang="zh-TW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altLang="zh-TW" sz="2000" i="1">
                                <a:latin typeface="Cambria Math"/>
                              </a:rPr>
                              <m:t>1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0 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⋯ 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 0 </m:t>
                            </m:r>
                          </m:e>
                        </m:mr>
                        <m:m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1 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0 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⋯ 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 0 </m:t>
                            </m:r>
                          </m:e>
                        </m:mr>
                      </m:m>
                    </m:oMath>
                  </m:oMathPara>
                </a14:m>
                <a:endParaRPr lang="zh-TW" alt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012130"/>
                <a:ext cx="2166786" cy="172720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左中括弧 9"/>
          <p:cNvSpPr/>
          <p:nvPr/>
        </p:nvSpPr>
        <p:spPr>
          <a:xfrm rot="5400000">
            <a:off x="4346462" y="3813180"/>
            <a:ext cx="82092" cy="288032"/>
          </a:xfrm>
          <a:prstGeom prst="lef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164122" y="3501008"/>
                <a:ext cx="15042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zh-TW" alt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columns</a:t>
                </a:r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122" y="3501008"/>
                <a:ext cx="1504222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中括弧 11"/>
          <p:cNvSpPr/>
          <p:nvPr/>
        </p:nvSpPr>
        <p:spPr>
          <a:xfrm rot="5400000">
            <a:off x="5496466" y="3289057"/>
            <a:ext cx="84641" cy="1331769"/>
          </a:xfrm>
          <a:prstGeom prst="lef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肘形接點 12"/>
          <p:cNvCxnSpPr>
            <a:stCxn id="12" idx="1"/>
            <a:endCxn id="11" idx="1"/>
          </p:cNvCxnSpPr>
          <p:nvPr/>
        </p:nvCxnSpPr>
        <p:spPr>
          <a:xfrm rot="5400000" flipH="1" flipV="1">
            <a:off x="5737981" y="3486480"/>
            <a:ext cx="226947" cy="625336"/>
          </a:xfrm>
          <a:prstGeom prst="bentConnector4">
            <a:avLst>
              <a:gd name="adj1" fmla="val 100728"/>
              <a:gd name="adj2" fmla="val 5338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左中括弧 13"/>
          <p:cNvSpPr/>
          <p:nvPr/>
        </p:nvSpPr>
        <p:spPr>
          <a:xfrm>
            <a:off x="2687159" y="4179209"/>
            <a:ext cx="84641" cy="1464946"/>
          </a:xfrm>
          <a:prstGeom prst="lef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肘形接點 14"/>
          <p:cNvCxnSpPr/>
          <p:nvPr/>
        </p:nvCxnSpPr>
        <p:spPr>
          <a:xfrm rot="10800000" flipV="1">
            <a:off x="2410159" y="4875731"/>
            <a:ext cx="265759" cy="325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39552" y="4677846"/>
                <a:ext cx="21363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least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𝑒</m:t>
                    </m:r>
                    <m:r>
                      <a:rPr lang="en-US" altLang="zh-TW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zh-TW" alt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rows</a:t>
                </a:r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677846"/>
                <a:ext cx="2136366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2571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156842" y="3501008"/>
                <a:ext cx="5276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842" y="3501008"/>
                <a:ext cx="527642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3033148" y="4750518"/>
                <a:ext cx="938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⋯</m:t>
                      </m:r>
                      <m:r>
                        <a:rPr lang="en-US" altLang="zh-TW" b="0" i="1" smtClean="0">
                          <a:latin typeface="Cambria Math"/>
                        </a:rPr>
                        <m:t>     </m:t>
                      </m:r>
                      <m:r>
                        <a:rPr lang="zh-TW" altLang="en-US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148" y="4750518"/>
                <a:ext cx="938077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523021" y="4821862"/>
                <a:ext cx="4972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⋯</m:t>
                      </m:r>
                      <m:r>
                        <a:rPr lang="en-US" altLang="zh-TW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021" y="4821862"/>
                <a:ext cx="497251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467102" y="5814208"/>
                <a:ext cx="3209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102" y="5814208"/>
                <a:ext cx="320922" cy="64633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Pooling designs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甜甜圈 23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9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4529972" y="26064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Construction – Johnson graph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2"/>
              <p:cNvSpPr txBox="1">
                <a:spLocks/>
              </p:cNvSpPr>
              <p:nvPr/>
            </p:nvSpPr>
            <p:spPr>
              <a:xfrm>
                <a:off x="802298" y="1352961"/>
                <a:ext cx="7715393" cy="5159731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Lv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al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. (14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’)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𝑘𝑡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𝑠𝑡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−2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!</m:t>
                        </m:r>
                      </m:num>
                      <m:den>
                        <m:sSup>
                          <m:sSupPr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!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r>
                      <a:rPr lang="en-US" altLang="zh-TW" sz="2000" i="1">
                        <a:latin typeface="Cambria Math"/>
                        <a:cs typeface="Times New Roman" pitchFamily="18" charset="0"/>
                      </a:rPr>
                      <m:t>−1</m:t>
                    </m:r>
                  </m:oMath>
                </a14:m>
                <a:endParaRPr lang="en-US" altLang="zh-TW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Our result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i="1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altLang="zh-TW" sz="2000" b="0" i="1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"/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𝑖𝑡</m:t>
                                </m:r>
                              </m:num>
                              <m:den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  <m:f>
                          <m:fPr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!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!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br>
                  <a:rPr lang="en-US" altLang="zh-TW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altLang="zh-TW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]"/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−(</m:t>
                        </m:r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−2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num>
                              <m:den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  <m:f>
                          <m:fPr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!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!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!</m:t>
                            </m:r>
                          </m:den>
                        </m:f>
                      </m:e>
                    </m:d>
                    <m:r>
                      <a:rPr lang="en-US" altLang="zh-TW" sz="2000" i="1">
                        <a:latin typeface="Cambria Math"/>
                        <a:cs typeface="Times New Roman" pitchFamily="18" charset="0"/>
                      </a:rPr>
                      <m:t>−1</m:t>
                    </m:r>
                  </m:oMath>
                </a14:m>
                <a:endParaRPr lang="en-US" altLang="zh-TW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ts val="46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i="1">
                        <a:latin typeface="Cambria Math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latin typeface="Cambria Math"/>
                        <a:cs typeface="Times New Roman" pitchFamily="18" charset="0"/>
                      </a:rPr>
                      <m:t>&gt;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!</m:t>
                        </m:r>
                      </m:num>
                      <m:den>
                        <m:sSup>
                          <m:sSupPr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!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!</m:t>
                        </m:r>
                      </m:den>
                    </m:f>
                    <m:d>
                      <m:dPr>
                        <m:begChr m:val="["/>
                        <m:endChr m:val=""/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𝑖𝑡</m:t>
                                </m:r>
                              </m:num>
                              <m:den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altLang="zh-TW" sz="2000" i="1">
                        <a:latin typeface="Cambria Math"/>
                        <a:cs typeface="Times New Roman" pitchFamily="18" charset="0"/>
                      </a:rPr>
                      <m:t>−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𝑖𝑡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sz="2000" i="1" dirty="0">
                    <a:latin typeface="Cambria Math"/>
                    <a:cs typeface="Times New Roman" pitchFamily="18" charset="0"/>
                  </a:rPr>
                  <a:t/>
                </a:r>
                <a:br>
                  <a:rPr lang="en-US" altLang="zh-TW" sz="2000" i="1" dirty="0">
                    <a:latin typeface="Cambria Math"/>
                    <a:cs typeface="Times New Roman" pitchFamily="18" charset="0"/>
                  </a:rPr>
                </a:br>
                <a:r>
                  <a:rPr lang="en-US" altLang="zh-TW" sz="2000" i="1" dirty="0">
                    <a:latin typeface="Cambria Math"/>
                    <a:cs typeface="Times New Roman" pitchFamily="18" charset="0"/>
                  </a:rPr>
                  <a:t>             </a:t>
                </a:r>
                <a:r>
                  <a:rPr lang="en-US" altLang="zh-TW" sz="2000" i="1" dirty="0" smtClean="0">
                    <a:latin typeface="Cambria Math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  <a:cs typeface="Times New Roman" pitchFamily="18" charset="0"/>
                      </a:rPr>
                      <m:t>−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−2</m:t>
                            </m:r>
                            <m: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altLang="zh-TW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𝑖𝑡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num>
                              <m:den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sz="20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US" altLang="zh-TW" sz="2000" i="1">
                                    <a:latin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TW" sz="2000" i="1" dirty="0" smtClean="0">
                    <a:latin typeface="Cambria Math"/>
                    <a:cs typeface="Times New Roman" pitchFamily="18" charset="0"/>
                  </a:rPr>
                  <a:t/>
                </a:r>
                <a:br>
                  <a:rPr lang="en-US" altLang="zh-TW" sz="2000" i="1" dirty="0" smtClean="0">
                    <a:latin typeface="Cambria Math"/>
                    <a:cs typeface="Times New Roman" pitchFamily="18" charset="0"/>
                  </a:rPr>
                </a:br>
                <a:r>
                  <a:rPr lang="en-US" altLang="zh-TW" sz="2000" i="1" dirty="0" smtClean="0">
                    <a:latin typeface="Cambria Math"/>
                    <a:cs typeface="Times New Roman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zh-TW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Ω</m:t>
                    </m:r>
                    <m:r>
                      <a:rPr lang="en-US" altLang="zh-TW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𝑛</m:t>
                        </m:r>
                      </m:e>
                      <m:sup>
                        <m:d>
                          <m:dPr>
                            <m:ctrlPr>
                              <a:rPr lang="en-US" altLang="zh-TW" sz="2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</m:t>
                            </m:r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altLang="zh-TW" sz="2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altLang="zh-TW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TW" sz="2000" i="1" dirty="0">
                  <a:latin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98" y="1352961"/>
                <a:ext cx="7715393" cy="51597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683568" y="66075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</a:rPr>
              <a:t>Concluding </a:t>
            </a:r>
            <a:r>
              <a:rPr lang="en-US" altLang="zh-TW" sz="2800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zh-TW" alt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：</a:t>
            </a:r>
            <a:endParaRPr lang="zh-TW" altLang="en-US" sz="2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" name="甜甜圈 11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27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5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Two-stage for CGT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83568" y="660758"/>
                <a:ext cx="770485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600" b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Construction of </a:t>
                </a:r>
                <a14:m>
                  <m:oMath xmlns:m="http://schemas.openxmlformats.org/officeDocument/2006/math">
                    <m:r>
                      <a:rPr lang="en-US" altLang="zh-TW" sz="2600" b="1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d>
                      <m:dPr>
                        <m:ctrlPr>
                          <a:rPr lang="en-US" altLang="zh-TW" sz="26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6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TW" sz="26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TW" sz="26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6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TW" sz="26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zh-TW" sz="2600" b="1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altLang="zh-TW" sz="2600" b="1" i="1" smtClean="0">
                        <a:solidFill>
                          <a:schemeClr val="tx2"/>
                        </a:solidFill>
                        <a:latin typeface="Cambria Math"/>
                      </a:rPr>
                      <m:t>𝒎</m:t>
                    </m:r>
                    <m:r>
                      <a:rPr lang="en-US" altLang="zh-TW" sz="2600" b="1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altLang="zh-TW" sz="2600" b="1" i="1" smtClean="0">
                        <a:solidFill>
                          <a:schemeClr val="tx2"/>
                        </a:solidFill>
                        <a:latin typeface="Cambria Math"/>
                      </a:rPr>
                      <m:t>𝒏</m:t>
                    </m:r>
                    <m:r>
                      <a:rPr lang="en-US" altLang="zh-TW" sz="2600" b="1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600" b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-selector</a:t>
                </a:r>
                <a:r>
                  <a:rPr lang="zh-TW" altLang="en-US" sz="2600" b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：</a:t>
                </a:r>
                <a:endParaRPr lang="zh-TW" altLang="en-US" sz="2600" b="1" dirty="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660758"/>
                <a:ext cx="7704856" cy="492443"/>
              </a:xfrm>
              <a:prstGeom prst="rect">
                <a:avLst/>
              </a:prstGeom>
              <a:blipFill rotWithShape="1">
                <a:blip r:embed="rId2"/>
                <a:stretch>
                  <a:fillRect l="-1345" t="-11111" b="-296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2"/>
              <p:cNvSpPr txBox="1">
                <a:spLocks/>
              </p:cNvSpPr>
              <p:nvPr/>
            </p:nvSpPr>
            <p:spPr>
              <a:xfrm>
                <a:off x="1043492" y="1243532"/>
                <a:ext cx="7560956" cy="528181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TW" sz="2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ℋ</m:t>
                    </m:r>
                    <m:d>
                      <m:dPr>
                        <m:ctrlPr>
                          <a:rPr lang="en-US" altLang="zh-TW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ℱ</m:t>
                        </m:r>
                      </m:e>
                    </m:d>
                  </m:oMath>
                </a14:m>
                <a:r>
                  <a:rPr lang="zh-TW" altLang="en-US" sz="2200" dirty="0" smtClean="0">
                    <a:latin typeface="Times New Roman" pitchFamily="18" charset="0"/>
                    <a:cs typeface="Times New Roman" pitchFamily="18" charset="0"/>
                  </a:rPr>
                  <a:t>：</a:t>
                </a: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altLang="zh-TW" sz="2200" dirty="0" err="1" smtClean="0">
                    <a:latin typeface="Times New Roman" pitchFamily="18" charset="0"/>
                    <a:cs typeface="Times New Roman" pitchFamily="18" charset="0"/>
                  </a:rPr>
                  <a:t>hypergraph</a:t>
                </a: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zh-TW" altLang="en-US" sz="2200" dirty="0" smtClean="0">
                    <a:latin typeface="Times New Roman" pitchFamily="18" charset="0"/>
                    <a:cs typeface="Times New Roman" pitchFamily="18" charset="0"/>
                  </a:rPr>
                  <a:t>：</a:t>
                </a: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a set of</a:t>
                </a:r>
                <a:r>
                  <a:rPr lang="zh-TW" alt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vertices  </a:t>
                </a:r>
                <a:r>
                  <a:rPr lang="zh-TW" alt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sz="2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ℱ</m:t>
                    </m:r>
                  </m:oMath>
                </a14:m>
                <a:r>
                  <a:rPr lang="zh-TW" altLang="en-US" sz="2200" dirty="0" smtClean="0">
                    <a:latin typeface="Times New Roman" pitchFamily="18" charset="0"/>
                    <a:cs typeface="Times New Roman" pitchFamily="18" charset="0"/>
                  </a:rPr>
                  <a:t>：</a:t>
                </a: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a set of </a:t>
                </a:r>
                <a:r>
                  <a:rPr lang="en-US" altLang="zh-TW" sz="2200" dirty="0" err="1" smtClean="0">
                    <a:latin typeface="Times New Roman" pitchFamily="18" charset="0"/>
                    <a:cs typeface="Times New Roman" pitchFamily="18" charset="0"/>
                  </a:rPr>
                  <a:t>hyperedges</a:t>
                </a: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TW" sz="2200" b="0" i="1" dirty="0" smtClean="0">
                        <a:latin typeface="Cambria Math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zh-TW" altLang="en-US" sz="2200" dirty="0" smtClean="0">
                    <a:latin typeface="Times New Roman" pitchFamily="18" charset="0"/>
                    <a:cs typeface="Times New Roman" pitchFamily="18" charset="0"/>
                  </a:rPr>
                  <a:t>：</a:t>
                </a: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 a subset of 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latin typeface="Cambria Math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cover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ℋ</m:t>
                    </m:r>
                  </m:oMath>
                </a14:m>
                <a:r>
                  <a:rPr lang="zh-TW" altLang="en-US" sz="2200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altLang="zh-TW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⊆</m:t>
                    </m:r>
                    <m:r>
                      <a:rPr lang="en-US" altLang="zh-TW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altLang="zh-TW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∩</m:t>
                    </m:r>
                    <m:r>
                      <a:rPr lang="en-US" altLang="zh-TW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𝐸</m:t>
                    </m:r>
                    <m:r>
                      <a:rPr lang="en-US" altLang="zh-TW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≠∅</m:t>
                    </m:r>
                  </m:oMath>
                </a14:m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, for all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  <a:cs typeface="Times New Roman" pitchFamily="18" charset="0"/>
                      </a:rPr>
                      <m:t>𝐸</m:t>
                    </m:r>
                    <m:r>
                      <a:rPr lang="en-US" altLang="zh-TW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altLang="zh-TW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ℱ</m:t>
                    </m:r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A cover of a properly defined </a:t>
                </a:r>
                <a:r>
                  <a:rPr lang="en-US" altLang="zh-TW" sz="2200" dirty="0" err="1" smtClean="0">
                    <a:latin typeface="Times New Roman" pitchFamily="18" charset="0"/>
                    <a:cs typeface="Times New Roman" pitchFamily="18" charset="0"/>
                  </a:rPr>
                  <a:t>hypergraph</a:t>
                </a: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 can produce a </a:t>
                </a:r>
                <a14:m>
                  <m:oMath xmlns:m="http://schemas.openxmlformats.org/officeDocument/2006/math">
                    <m:r>
                      <a:rPr lang="en-US" altLang="zh-TW" sz="2200" b="0" i="1">
                        <a:latin typeface="Cambria Math"/>
                      </a:rPr>
                      <m:t>(</m:t>
                    </m:r>
                    <m:d>
                      <m:dPr>
                        <m:ctrlPr>
                          <a:rPr lang="en-US" altLang="zh-TW" sz="2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2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200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2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200" b="0" i="1">
                        <a:latin typeface="Cambria Math"/>
                      </a:rPr>
                      <m:t>,</m:t>
                    </m:r>
                    <m:r>
                      <a:rPr lang="en-US" altLang="zh-TW" sz="2200" b="0" i="1">
                        <a:latin typeface="Cambria Math"/>
                      </a:rPr>
                      <m:t>𝑚</m:t>
                    </m:r>
                    <m:r>
                      <a:rPr lang="en-US" altLang="zh-TW" sz="2200" b="0" i="1">
                        <a:latin typeface="Cambria Math"/>
                      </a:rPr>
                      <m:t>,</m:t>
                    </m:r>
                    <m:r>
                      <a:rPr lang="en-US" altLang="zh-TW" sz="2200" b="0" i="1">
                        <a:latin typeface="Cambria Math"/>
                      </a:rPr>
                      <m:t>𝑛</m:t>
                    </m:r>
                    <m:r>
                      <a:rPr lang="en-US" altLang="zh-TW" sz="2200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-selector</a:t>
                </a:r>
              </a:p>
            </p:txBody>
          </p:sp>
        </mc:Choice>
        <mc:Fallback xmlns="">
          <p:sp>
            <p:nvSpPr>
              <p:cNvPr id="5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92" y="1243532"/>
                <a:ext cx="7560956" cy="5281812"/>
              </a:xfrm>
              <a:prstGeom prst="rect">
                <a:avLst/>
              </a:prstGeom>
              <a:blipFill rotWithShape="1">
                <a:blip r:embed="rId3"/>
                <a:stretch>
                  <a:fillRect t="-6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1187624" y="2780928"/>
            <a:ext cx="6768752" cy="962855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187624" y="3933056"/>
            <a:ext cx="6768752" cy="2304254"/>
            <a:chOff x="1043608" y="980728"/>
            <a:chExt cx="6768752" cy="19202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圓角化同側角落矩形 7"/>
                <p:cNvSpPr/>
                <p:nvPr/>
              </p:nvSpPr>
              <p:spPr>
                <a:xfrm>
                  <a:off x="1043608" y="980728"/>
                  <a:ext cx="6768752" cy="432048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222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zh-TW" sz="2400" b="1" dirty="0" err="1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Lov</a:t>
                  </a:r>
                  <a14:m>
                    <m:oMath xmlns:m="http://schemas.openxmlformats.org/officeDocument/2006/math">
                      <m:acc>
                        <m:accPr>
                          <m:chr m:val="́"/>
                          <m:ctrlPr>
                            <a:rPr lang="en-US" altLang="zh-TW" sz="2400" b="1" i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altLang="zh-TW" sz="2400" b="1">
                              <a:solidFill>
                                <a:schemeClr val="tx2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</m:acc>
                    </m:oMath>
                  </a14:m>
                  <a:r>
                    <a:rPr lang="en-US" altLang="zh-TW" sz="2400" b="1" dirty="0" err="1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sz</a:t>
                  </a:r>
                  <a:r>
                    <a:rPr lang="en-US" altLang="zh-TW" sz="2400" b="1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-Stein Theorem </a:t>
                  </a:r>
                  <a:r>
                    <a:rPr lang="en-US" altLang="zh-TW" sz="24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(75’) </a:t>
                  </a:r>
                  <a:endParaRPr lang="zh-TW" altLang="en-US" sz="22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圓角化同側角落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980728"/>
                  <a:ext cx="6768752" cy="432048"/>
                </a:xfrm>
                <a:prstGeom prst="round2SameRect">
                  <a:avLst/>
                </a:prstGeom>
                <a:blipFill rotWithShape="1">
                  <a:blip r:embed="rId4"/>
                  <a:stretch>
                    <a:fillRect l="-898" b="-20225"/>
                  </a:stretch>
                </a:blipFill>
                <a:ln w="22225"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1043608" y="1412776"/>
                  <a:ext cx="6768752" cy="1488164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spcBef>
                      <a:spcPts val="1200"/>
                    </a:spcBef>
                  </a:pPr>
                  <a:r>
                    <a:rPr lang="en-US" altLang="zh-TW" sz="2400" dirty="0" smtClean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a greedy strategy provides a cover </a:t>
                  </a:r>
                  <a14:m>
                    <m:oMath xmlns:m="http://schemas.openxmlformats.org/officeDocument/2006/math">
                      <m:r>
                        <a:rPr lang="en-US" altLang="zh-TW" sz="2400" i="1" dirty="0">
                          <a:solidFill>
                            <a:schemeClr val="tx2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𝐶</m:t>
                      </m:r>
                    </m:oMath>
                  </a14:m>
                  <a:r>
                    <a:rPr lang="en-US" altLang="zh-TW" sz="24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of </a:t>
                  </a:r>
                  <a14:m>
                    <m:oMath xmlns:m="http://schemas.openxmlformats.org/officeDocument/2006/math">
                      <m:r>
                        <a:rPr lang="en-US" altLang="zh-TW" sz="2400" i="1" dirty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ℋ</m:t>
                      </m:r>
                    </m:oMath>
                  </a14:m>
                  <a:r>
                    <a:rPr lang="en-US" altLang="zh-TW" sz="24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with</a:t>
                  </a:r>
                  <a:br>
                    <a:rPr lang="en-US" altLang="zh-TW" sz="24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altLang="zh-TW" sz="2400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altLang="zh-TW" sz="2400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</m:d>
                          </m:num>
                          <m:den>
                            <m:func>
                              <m:funcPr>
                                <m:ctrlPr>
                                  <a:rPr lang="en-US" altLang="zh-TW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altLang="zh-TW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sz="240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altLang="zh-TW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  <m:r>
                                      <a:rPr lang="en-US" altLang="zh-TW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TW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𝐹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</m:e>
                            </m:func>
                          </m:den>
                        </m:f>
                        <m:d>
                          <m:dPr>
                            <m:ctrlPr>
                              <a:rPr lang="en-US" altLang="zh-TW" sz="2400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US" altLang="zh-TW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sz="240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TW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Δ</m:t>
                                </m:r>
                              </m:e>
                            </m:func>
                          </m:e>
                        </m:d>
                      </m:oMath>
                    </m:oMathPara>
                  </a14:m>
                  <a:r>
                    <a:rPr lang="en-US" altLang="zh-TW" sz="24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/>
                  </a:r>
                  <a:br>
                    <a:rPr lang="en-US" altLang="zh-TW" sz="24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</a:br>
                  <a:r>
                    <a:rPr lang="en-US" altLang="zh-TW" sz="24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where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2400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Δ</m:t>
                      </m:r>
                    </m:oMath>
                  </a14:m>
                  <a:r>
                    <a:rPr lang="en-US" altLang="zh-TW" sz="24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 is the maximum vertex-degree</a:t>
                  </a:r>
                  <a:endParaRPr lang="en-US" altLang="zh-TW" sz="2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412776"/>
                  <a:ext cx="6768752" cy="148816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348" t="-2365" b="-304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054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Two-stage for CGT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83568" y="660758"/>
                <a:ext cx="770485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600" b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Construction of </a:t>
                </a:r>
                <a14:m>
                  <m:oMath xmlns:m="http://schemas.openxmlformats.org/officeDocument/2006/math">
                    <m:r>
                      <a:rPr lang="en-US" altLang="zh-TW" sz="2600" b="1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d>
                      <m:dPr>
                        <m:ctrlPr>
                          <a:rPr lang="en-US" altLang="zh-TW" sz="26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6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TW" sz="26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TW" sz="26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6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TW" sz="26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zh-TW" sz="2600" b="1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altLang="zh-TW" sz="2600" b="1" i="1" smtClean="0">
                        <a:solidFill>
                          <a:schemeClr val="tx2"/>
                        </a:solidFill>
                        <a:latin typeface="Cambria Math"/>
                      </a:rPr>
                      <m:t>𝒎</m:t>
                    </m:r>
                    <m:r>
                      <a:rPr lang="en-US" altLang="zh-TW" sz="2600" b="1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altLang="zh-TW" sz="2600" b="1" i="1" smtClean="0">
                        <a:solidFill>
                          <a:schemeClr val="tx2"/>
                        </a:solidFill>
                        <a:latin typeface="Cambria Math"/>
                      </a:rPr>
                      <m:t>𝒏</m:t>
                    </m:r>
                    <m:r>
                      <a:rPr lang="en-US" altLang="zh-TW" sz="2600" b="1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600" b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-selector</a:t>
                </a:r>
                <a:r>
                  <a:rPr lang="zh-TW" altLang="en-US" sz="2600" b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：</a:t>
                </a:r>
                <a:endParaRPr lang="zh-TW" altLang="en-US" sz="2600" b="1" dirty="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660758"/>
                <a:ext cx="7704856" cy="492443"/>
              </a:xfrm>
              <a:prstGeom prst="rect">
                <a:avLst/>
              </a:prstGeom>
              <a:blipFill rotWithShape="1">
                <a:blip r:embed="rId2"/>
                <a:stretch>
                  <a:fillRect l="-1345" t="-11111" b="-296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2"/>
              <p:cNvSpPr txBox="1">
                <a:spLocks/>
              </p:cNvSpPr>
              <p:nvPr/>
            </p:nvSpPr>
            <p:spPr>
              <a:xfrm>
                <a:off x="1043492" y="1243532"/>
                <a:ext cx="7560956" cy="528181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200"/>
                  </a:lnSpc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𝑋</m:t>
                    </m:r>
                    <m:r>
                      <a:rPr lang="en-US" altLang="zh-TW" sz="2200" i="1">
                        <a:latin typeface="Cambria Math"/>
                        <a:cs typeface="Times New Roman" pitchFamily="18" charset="0"/>
                      </a:rPr>
                      <m:t>≔{</m:t>
                    </m:r>
                    <m:r>
                      <a:rPr lang="en-US" altLang="zh-TW" sz="22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altLang="zh-TW" sz="2200" i="1">
                        <a:latin typeface="Cambria Math"/>
                        <a:cs typeface="Times New Roman" pitchFamily="18" charset="0"/>
                      </a:rPr>
                      <m:t>:</m:t>
                    </m:r>
                  </m:oMath>
                </a14:m>
                <a:r>
                  <a:rPr lang="zh-TW" alt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binary vectors of length </a:t>
                </a:r>
                <a14:m>
                  <m:oMath xmlns:m="http://schemas.openxmlformats.org/officeDocument/2006/math">
                    <m:r>
                      <a:rPr lang="zh-TW" altLang="en-US" sz="2200" i="1" dirty="0">
                        <a:latin typeface="Cambria Math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 containing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  <a:cs typeface="Times New Roman" pitchFamily="18" charset="0"/>
                      </a:rPr>
                      <m:t>𝑤</m:t>
                    </m:r>
                  </m:oMath>
                </a14:m>
                <a:r>
                  <a:rPr lang="zh-TW" alt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200" i="1" dirty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’s.</a:t>
                </a:r>
                <a14:m>
                  <m:oMath xmlns:m="http://schemas.openxmlformats.org/officeDocument/2006/math">
                    <m:r>
                      <a:rPr lang="en-US" altLang="zh-TW" sz="2200" i="1" dirty="0">
                        <a:latin typeface="Cambria Math"/>
                        <a:cs typeface="Times New Roman" pitchFamily="18" charset="0"/>
                      </a:rPr>
                      <m:t>}</m:t>
                    </m:r>
                  </m:oMath>
                </a14:m>
                <a:endParaRPr lang="en-US" altLang="zh-TW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ts val="3200"/>
                  </a:lnSpc>
                  <a:spcBef>
                    <a:spcPts val="1200"/>
                  </a:spcBef>
                </a:pP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TW" sz="22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ℬ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sz="22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TW" sz="2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2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2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sz="2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}</m:t>
                    </m:r>
                    <m:r>
                      <a:rPr lang="en-US" altLang="zh-TW" sz="22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 is 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row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satisfy only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zh-TW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entry 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equal to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ts val="3200"/>
                  </a:lnSpc>
                  <a:spcBef>
                    <a:spcPts val="1200"/>
                  </a:spcBef>
                </a:pP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zh-TW" altLang="en-US" sz="2200" i="1" smtClean="0">
                        <a:latin typeface="Cambria Math"/>
                        <a:cs typeface="Times New Roman" pitchFamily="18" charset="0"/>
                      </a:rPr>
                      <m:t>𝛼</m:t>
                    </m:r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ℬ</m:t>
                    </m:r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zh-TW" altLang="en-US" sz="2200" i="1" smtClean="0">
                            <a:latin typeface="Cambria Math"/>
                            <a:cs typeface="Times New Roman" pitchFamily="18" charset="0"/>
                          </a:rPr>
                          <m:t>𝛼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,(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sub>
                    </m:sSub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≔{</m:t>
                    </m:r>
                    <m:r>
                      <a:rPr lang="en-US" altLang="zh-TW" sz="2200" i="1" dirty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200" i="1" dirty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200" i="1" dirty="0">
                        <a:latin typeface="Cambria Math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sz="2200" i="1" dirty="0">
                        <a:latin typeface="Cambria Math"/>
                        <a:cs typeface="Times New Roman" panose="02020603050405020304" pitchFamily="18" charset="0"/>
                      </a:rPr>
                      <m:t>)∈</m:t>
                    </m:r>
                    <m:r>
                      <a:rPr lang="en-US" altLang="zh-TW" sz="2200" i="1" dirty="0">
                        <a:latin typeface="Cambria Math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TW" sz="2200" i="1" dirty="0">
                        <a:latin typeface="Cambria Math"/>
                        <a:cs typeface="Times New Roman" panose="02020603050405020304" pitchFamily="18" charset="0"/>
                      </a:rPr>
                      <m:t> :</m:t>
                    </m:r>
                    <m:sSub>
                      <m:sSubPr>
                        <m:ctrlP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altLang="zh-TW" sz="22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TW" sz="22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TW" sz="2200" i="1" dirty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200" i="1" dirty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altLang="zh-TW" sz="22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TW" sz="22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TW" sz="2200" i="1" dirty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200" i="1" dirty="0">
                        <a:latin typeface="Cambria Math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altLang="zh-TW" sz="22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TW" sz="22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altLang="zh-TW" sz="2200" i="1" dirty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2200" b="0" i="1" dirty="0" smtClean="0">
                        <a:latin typeface="Cambria Math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200" i="1" dirty="0">
                        <a:latin typeface="Cambria Math"/>
                        <a:cs typeface="Times New Roman" panose="02020603050405020304" pitchFamily="18" charset="0"/>
                      </a:rPr>
                      <m:t>∪</m:t>
                    </m:r>
                    <m:sSub>
                      <m:sSubPr>
                        <m:ctrlP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200" i="1" dirty="0">
                        <a:latin typeface="Cambria Math"/>
                        <a:cs typeface="Times New Roman" panose="020206030504050203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sub>
                        <m: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200" i="1" dirty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sub>
                        <m: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200" i="1" dirty="0">
                        <a:latin typeface="Cambria Math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sub>
                        <m: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2200" i="1" dirty="0">
                        <a:latin typeface="Cambria Math"/>
                        <a:cs typeface="Times New Roman" panose="02020603050405020304" pitchFamily="18" charset="0"/>
                      </a:rPr>
                      <m:t>} </m:t>
                    </m:r>
                  </m:oMath>
                </a14:m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TW" sz="22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TW" sz="2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2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TW" sz="2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2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&lt;…&lt;</m:t>
                    </m:r>
                    <m:sSub>
                      <m:sSubPr>
                        <m:ctrlPr>
                          <a:rPr lang="en-US" altLang="zh-TW" sz="2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22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altLang="zh-TW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200"/>
                  </a:lnSpc>
                  <a:spcBef>
                    <a:spcPts val="1200"/>
                  </a:spcBef>
                </a:pPr>
                <a:r>
                  <a:rPr lang="en-US" altLang="zh-TW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:r>
                  <a:rPr lang="en-US" altLang="zh-TW" sz="22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hyperedge</a:t>
                </a:r>
                <a:r>
                  <a:rPr lang="en-US" altLang="zh-TW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,(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zh-TW" alt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zh-TW" altLang="en-US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zh-TW" altLang="en-US" sz="2200" i="1">
                                <a:latin typeface="Cambria Math"/>
                                <a:cs typeface="Times New Roman" pitchFamily="18" charset="0"/>
                              </a:rPr>
                              <m:t>𝛼</m:t>
                            </m:r>
                            <m: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  <m:t>,(</m:t>
                            </m:r>
                            <m:sSub>
                              <m:sSubPr>
                                <m:ctrlPr>
                                  <a:rPr lang="en-US" altLang="zh-TW" sz="22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latin typeface="Cambria Math"/>
                                    <a:cs typeface="Times New Roman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2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latin typeface="Cambria Math"/>
                                    <a:cs typeface="Times New Roman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⊆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ℬ</m:t>
                    </m:r>
                  </m:oMath>
                </a14:m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TW" sz="2200" i="1">
                        <a:latin typeface="Cambria Math"/>
                        <a:cs typeface="Times New Roman" panose="02020603050405020304" pitchFamily="18" charset="0"/>
                      </a:rPr>
                      <m:t>=6,</m:t>
                    </m:r>
                    <m:r>
                      <a:rPr lang="en-US" altLang="zh-TW" sz="2200" i="1">
                        <a:latin typeface="Cambria Math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altLang="zh-TW" sz="2200" i="1">
                        <a:latin typeface="Cambria Math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2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200" i="1">
                        <a:latin typeface="Cambria Math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TW" sz="22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sz="2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200" i="1">
                                <a:latin typeface="Cambria Math"/>
                                <a:cs typeface="Times New Roman" panose="02020603050405020304" pitchFamily="18" charset="0"/>
                              </a:rPr>
                              <m:t>1, 1, 1, 0, 0, 0</m:t>
                            </m:r>
                          </m:e>
                        </m:d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altLang="zh-TW" sz="2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200" i="1">
                                <a:latin typeface="Cambria Math"/>
                                <a:cs typeface="Times New Roman" panose="02020603050405020304" pitchFamily="18" charset="0"/>
                              </a:rPr>
                              <m:t>1, 1, 0, 1, 0, 0</m:t>
                            </m:r>
                          </m:e>
                        </m:d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, · · ·</m:t>
                        </m:r>
                      </m:e>
                    </m:d>
                    <m:r>
                      <a:rPr lang="en-US" altLang="zh-TW" sz="2200" i="1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altLang="zh-TW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TW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altLang="zh-TW" sz="22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sz="22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2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TW" sz="22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sz="22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},({3,4},{1,6})</m:t>
                        </m:r>
                      </m:sub>
                    </m:sSub>
                    <m:r>
                      <a:rPr lang="en-US" altLang="zh-TW" sz="2200" i="1" dirty="0">
                        <a:latin typeface="Cambria Math"/>
                        <a:cs typeface="Times New Roman" panose="02020603050405020304" pitchFamily="18" charset="0"/>
                      </a:rPr>
                      <m:t>={</m:t>
                    </m:r>
                    <m:d>
                      <m:dPr>
                        <m:ctrlP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200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,1,</m:t>
                        </m:r>
                        <m:r>
                          <a:rPr lang="en-US" altLang="zh-TW" sz="2200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TW" sz="2200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altLang="zh-TW" sz="2200" i="1" dirty="0">
                            <a:latin typeface="Cambria Math"/>
                            <a:cs typeface="Times New Roman" panose="02020603050405020304" pitchFamily="18" charset="0"/>
                          </a:rPr>
                          <m:t>,1,</m:t>
                        </m:r>
                        <m:r>
                          <a:rPr lang="en-US" altLang="zh-TW" sz="2200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altLang="zh-TW" sz="2200" i="1" dirty="0">
                        <a:latin typeface="Cambria Math"/>
                        <a:cs typeface="Times New Roman" panose="02020603050405020304" pitchFamily="18" charset="0"/>
                      </a:rPr>
                      <m:t>, (</m:t>
                    </m:r>
                    <m:r>
                      <a:rPr lang="en-US" altLang="zh-TW" sz="2200" i="1" dirty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TW" sz="2200" i="1" dirty="0">
                        <a:latin typeface="Cambria Math"/>
                        <a:cs typeface="Times New Roman" panose="02020603050405020304" pitchFamily="18" charset="0"/>
                      </a:rPr>
                      <m:t>,1,</m:t>
                    </m:r>
                    <m:r>
                      <a:rPr lang="en-US" altLang="zh-TW" sz="2200" i="1" dirty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TW" sz="2200" i="1" dirty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TW" sz="2200" i="1" dirty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TW" sz="2200" i="1" dirty="0">
                        <a:latin typeface="Cambria Math"/>
                        <a:cs typeface="Times New Roman" panose="02020603050405020304" pitchFamily="18" charset="0"/>
                      </a:rPr>
                      <m:t>,1,</m:t>
                    </m:r>
                    <m:r>
                      <a:rPr lang="en-US" altLang="zh-TW" sz="2200" i="1" dirty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TW" sz="2200" i="1" dirty="0">
                        <a:latin typeface="Cambria Math"/>
                        <a:cs typeface="Times New Roman" panose="02020603050405020304" pitchFamily="18" charset="0"/>
                      </a:rPr>
                      <m:t>)}</m:t>
                    </m:r>
                  </m:oMath>
                </a14:m>
                <a:endParaRPr lang="en-US" altLang="zh-TW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92" y="1243532"/>
                <a:ext cx="7560956" cy="52818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25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Two-stage for CGT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83568" y="660758"/>
                <a:ext cx="770485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600" b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Construction of </a:t>
                </a:r>
                <a14:m>
                  <m:oMath xmlns:m="http://schemas.openxmlformats.org/officeDocument/2006/math">
                    <m:r>
                      <a:rPr lang="en-US" altLang="zh-TW" sz="2600" b="1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d>
                      <m:dPr>
                        <m:ctrlPr>
                          <a:rPr lang="en-US" altLang="zh-TW" sz="26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6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TW" sz="26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TW" sz="26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6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TW" sz="26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zh-TW" sz="2600" b="1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altLang="zh-TW" sz="2600" b="1" i="1" smtClean="0">
                        <a:solidFill>
                          <a:schemeClr val="tx2"/>
                        </a:solidFill>
                        <a:latin typeface="Cambria Math"/>
                      </a:rPr>
                      <m:t>𝒎</m:t>
                    </m:r>
                    <m:r>
                      <a:rPr lang="en-US" altLang="zh-TW" sz="2600" b="1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altLang="zh-TW" sz="2600" b="1" i="1" smtClean="0">
                        <a:solidFill>
                          <a:schemeClr val="tx2"/>
                        </a:solidFill>
                        <a:latin typeface="Cambria Math"/>
                      </a:rPr>
                      <m:t>𝒏</m:t>
                    </m:r>
                    <m:r>
                      <a:rPr lang="en-US" altLang="zh-TW" sz="2600" b="1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600" b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-selector</a:t>
                </a:r>
                <a:r>
                  <a:rPr lang="zh-TW" altLang="en-US" sz="2600" b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：</a:t>
                </a:r>
                <a:endParaRPr lang="zh-TW" altLang="en-US" sz="2600" b="1" dirty="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660758"/>
                <a:ext cx="7704856" cy="492443"/>
              </a:xfrm>
              <a:prstGeom prst="rect">
                <a:avLst/>
              </a:prstGeom>
              <a:blipFill rotWithShape="1">
                <a:blip r:embed="rId2"/>
                <a:stretch>
                  <a:fillRect l="-1345" t="-11111" b="-296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2"/>
              <p:cNvSpPr txBox="1">
                <a:spLocks/>
              </p:cNvSpPr>
              <p:nvPr/>
            </p:nvSpPr>
            <p:spPr>
              <a:xfrm>
                <a:off x="1043492" y="1243532"/>
                <a:ext cx="7560956" cy="528181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000"/>
                  </a:lnSpc>
                  <a:spcBef>
                    <a:spcPts val="1200"/>
                  </a:spcBef>
                </a:pP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2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ℋ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ℱ</m:t>
                        </m:r>
                      </m:e>
                    </m:d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altLang="zh-TW" sz="2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ℱ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≔{</m:t>
                    </m:r>
                    <m:sSub>
                      <m:sSubPr>
                        <m:ctrlP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altLang="zh-TW" sz="2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2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200" i="1">
                                <a:latin typeface="Cambria Math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2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:</m:t>
                    </m:r>
                    <m:r>
                      <a:rPr lang="en-US" altLang="zh-TW" sz="2200" i="1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zh-TW" sz="22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⊆</m:t>
                    </m:r>
                    <m:r>
                      <a:rPr lang="en-US" altLang="zh-TW" sz="22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ℬ</m:t>
                    </m:r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altLang="zh-TW" sz="22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𝑟</m:t>
                    </m:r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∩</m:t>
                    </m:r>
                    <m:sSub>
                      <m:sSubPr>
                        <m:ctrlPr>
                          <a:rPr lang="en-US" altLang="zh-TW" sz="2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∅</m:t>
                    </m:r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consists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consecutive numbers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2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200" i="1">
                        <a:latin typeface="Cambria Math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TW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ts val="3000"/>
                  </a:lnSpc>
                  <a:spcBef>
                    <a:spcPts val="600"/>
                  </a:spcBef>
                </a:pP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A cover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2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ℋ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𝑚</m:t>
                        </m:r>
                        <m: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𝑋</m:t>
                    </m:r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ℱ</m:t>
                    </m:r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TW" altLang="en-US" sz="2200" dirty="0" smtClean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US" altLang="zh-TW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36575" indent="-276225">
                  <a:lnSpc>
                    <a:spcPts val="3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All elements in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2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ℋ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𝑚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⟹</m:t>
                    </m:r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 rows of a binary matrix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altLang="zh-TW" sz="2200" b="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ts val="3000"/>
                  </a:lnSpc>
                  <a:spcBef>
                    <a:spcPts val="1200"/>
                  </a:spcBef>
                </a:pP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Example</a:t>
                </a:r>
                <a:r>
                  <a:rPr lang="zh-TW" altLang="en-US" sz="2200" dirty="0" smtClean="0">
                    <a:latin typeface="Times New Roman" pitchFamily="18" charset="0"/>
                    <a:cs typeface="Times New Roman" pitchFamily="18" charset="0"/>
                  </a:rPr>
                  <a:t>：</a:t>
                </a: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1,1,1,0,0,0</m:t>
                            </m:r>
                          </m:e>
                        </m:d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altLang="zh-TW" sz="22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200" b="0" i="1" smtClean="0">
                                <a:latin typeface="Cambria Math"/>
                                <a:cs typeface="Times New Roman" pitchFamily="18" charset="0"/>
                              </a:rPr>
                              <m:t>1,0,0,1,1,0</m:t>
                            </m:r>
                          </m:e>
                        </m:d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altLang="zh-TW" sz="22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200" b="0" i="1" smtClean="0">
                                <a:latin typeface="Cambria Math"/>
                                <a:cs typeface="Times New Roman" pitchFamily="18" charset="0"/>
                              </a:rPr>
                              <m:t>1,0,1,0,0,1</m:t>
                            </m:r>
                          </m:e>
                        </m:d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en-US" altLang="zh-TW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ts val="3000"/>
                  </a:lnSpc>
                  <a:spcBef>
                    <a:spcPts val="1200"/>
                  </a:spcBef>
                </a:pPr>
                <a:endParaRPr lang="en-US" altLang="zh-TW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ts val="3000"/>
                  </a:lnSpc>
                  <a:spcBef>
                    <a:spcPts val="1200"/>
                  </a:spcBef>
                </a:pPr>
                <a:endParaRPr lang="en-US" altLang="zh-TW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ts val="3000"/>
                  </a:lnSpc>
                  <a:spcBef>
                    <a:spcPts val="1200"/>
                  </a:spcBef>
                </a:pPr>
                <a:endParaRPr lang="en-US" altLang="zh-TW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ts val="3000"/>
                  </a:lnSpc>
                  <a:spcBef>
                    <a:spcPts val="1200"/>
                  </a:spcBef>
                </a:pPr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Such a matrix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</a:rPr>
                      <m:t>(</m:t>
                    </m:r>
                    <m:d>
                      <m:dPr>
                        <m:ctrlPr>
                          <a:rPr lang="en-US" altLang="zh-TW" sz="2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2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200" i="1">
                        <a:latin typeface="Cambria Math"/>
                      </a:rPr>
                      <m:t>,</m:t>
                    </m:r>
                    <m:r>
                      <a:rPr lang="en-US" altLang="zh-TW" sz="2200" i="1">
                        <a:latin typeface="Cambria Math"/>
                      </a:rPr>
                      <m:t>𝑚</m:t>
                    </m:r>
                    <m:r>
                      <a:rPr lang="en-US" altLang="zh-TW" sz="2200" i="1">
                        <a:latin typeface="Cambria Math"/>
                      </a:rPr>
                      <m:t>,</m:t>
                    </m:r>
                    <m:r>
                      <a:rPr lang="en-US" altLang="zh-TW" sz="2200" i="1">
                        <a:latin typeface="Cambria Math"/>
                      </a:rPr>
                      <m:t>𝑛</m:t>
                    </m:r>
                    <m:r>
                      <a:rPr lang="en-US" altLang="zh-TW" sz="22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-selector. </a:t>
                </a:r>
                <a:endParaRPr lang="en-US" altLang="zh-TW" sz="22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92" y="1243532"/>
                <a:ext cx="7560956" cy="5281812"/>
              </a:xfrm>
              <a:prstGeom prst="rect">
                <a:avLst/>
              </a:prstGeom>
              <a:blipFill rotWithShape="1">
                <a:blip r:embed="rId3"/>
                <a:stretch>
                  <a:fillRect t="-346" r="-484" b="-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/>
          <p:cNvGrpSpPr/>
          <p:nvPr/>
        </p:nvGrpSpPr>
        <p:grpSpPr>
          <a:xfrm>
            <a:off x="2483767" y="4379293"/>
            <a:ext cx="3163136" cy="1569987"/>
            <a:chOff x="2483767" y="4827107"/>
            <a:chExt cx="3163136" cy="15699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2483767" y="5363924"/>
                  <a:ext cx="6888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altLang="zh-TW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zh-TW" altLang="en-US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767" y="5363924"/>
                  <a:ext cx="68884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左右括弧 6"/>
            <p:cNvSpPr/>
            <p:nvPr/>
          </p:nvSpPr>
          <p:spPr>
            <a:xfrm>
              <a:off x="3235380" y="4828756"/>
              <a:ext cx="2376265" cy="1568338"/>
            </a:xfrm>
            <a:prstGeom prst="bracketPair">
              <a:avLst>
                <a:gd name="adj" fmla="val 3565"/>
              </a:avLst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3269329" y="4827107"/>
              <a:ext cx="2377574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800100" indent="-342900" eaLnBrk="0" hangingPunct="0"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257300" indent="-342900" eaLnBrk="0" hangingPunct="0"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714500" indent="-342900" eaLnBrk="0" hangingPunct="0"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171700" indent="-342900" eaLnBrk="0" hangingPunct="0"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marL="0" indent="0" eaLnBrk="1" hangingPunct="1"/>
              <a:r>
                <a:rPr lang="en-US" altLang="zh-TW" dirty="0" smtClean="0">
                  <a:solidFill>
                    <a:srgbClr val="FF0000"/>
                  </a:solidFill>
                </a:rPr>
                <a:t>1  </a:t>
              </a:r>
              <a:r>
                <a:rPr lang="zh-TW" altLang="en-US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  </a:t>
              </a:r>
              <a:r>
                <a:rPr lang="en-US" altLang="zh-TW" dirty="0">
                  <a:solidFill>
                    <a:srgbClr val="FF0000"/>
                  </a:solidFill>
                </a:rPr>
                <a:t>1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     1     0     0     0 </a:t>
              </a:r>
              <a:endParaRPr lang="en-US" altLang="zh-TW" dirty="0">
                <a:solidFill>
                  <a:srgbClr val="FF0000"/>
                </a:solidFill>
              </a:endParaRPr>
            </a:p>
            <a:p>
              <a:pPr eaLnBrk="1" hangingPunct="1"/>
              <a:r>
                <a:rPr lang="en-US" altLang="zh-TW" dirty="0">
                  <a:solidFill>
                    <a:schemeClr val="tx2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2"/>
                  </a:solidFill>
                </a:rPr>
                <a:t>   </a:t>
              </a:r>
              <a:r>
                <a:rPr lang="zh-TW" altLang="en-US" dirty="0" smtClean="0">
                  <a:solidFill>
                    <a:schemeClr val="tx2"/>
                  </a:solidFill>
                </a:rPr>
                <a:t> </a:t>
              </a:r>
              <a:r>
                <a:rPr lang="en-US" altLang="zh-TW" dirty="0" smtClean="0">
                  <a:solidFill>
                    <a:schemeClr val="tx2"/>
                  </a:solidFill>
                </a:rPr>
                <a:t> 0     0     1     1     0</a:t>
              </a:r>
              <a:endParaRPr lang="en-US" altLang="zh-TW" dirty="0">
                <a:solidFill>
                  <a:schemeClr val="tx2"/>
                </a:solidFill>
              </a:endParaRPr>
            </a:p>
            <a:p>
              <a:pPr eaLnBrk="1" hangingPunct="1"/>
              <a:r>
                <a:rPr lang="en-US" altLang="zh-TW" dirty="0">
                  <a:solidFill>
                    <a:schemeClr val="tx2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2"/>
                  </a:solidFill>
                </a:rPr>
                <a:t>   </a:t>
              </a:r>
              <a:r>
                <a:rPr lang="zh-TW" altLang="en-US" dirty="0" smtClean="0">
                  <a:solidFill>
                    <a:schemeClr val="tx2"/>
                  </a:solidFill>
                </a:rPr>
                <a:t> </a:t>
              </a:r>
              <a:r>
                <a:rPr lang="en-US" altLang="zh-TW" dirty="0" smtClean="0">
                  <a:solidFill>
                    <a:schemeClr val="tx2"/>
                  </a:solidFill>
                </a:rPr>
                <a:t> </a:t>
              </a:r>
              <a:r>
                <a:rPr lang="en-US" altLang="zh-TW" dirty="0">
                  <a:solidFill>
                    <a:schemeClr val="tx2"/>
                  </a:solidFill>
                </a:rPr>
                <a:t>0     1     </a:t>
              </a:r>
              <a:r>
                <a:rPr lang="en-US" altLang="zh-TW" dirty="0" smtClean="0">
                  <a:solidFill>
                    <a:schemeClr val="tx2"/>
                  </a:solidFill>
                </a:rPr>
                <a:t>0</a:t>
              </a:r>
              <a:r>
                <a:rPr lang="zh-TW" altLang="en-US" dirty="0" smtClean="0">
                  <a:solidFill>
                    <a:schemeClr val="tx2"/>
                  </a:solidFill>
                </a:rPr>
                <a:t> </a:t>
              </a:r>
              <a:r>
                <a:rPr lang="en-US" altLang="zh-TW" dirty="0" smtClean="0">
                  <a:solidFill>
                    <a:schemeClr val="tx2"/>
                  </a:solidFill>
                </a:rPr>
                <a:t>    0     1</a:t>
              </a:r>
              <a:endParaRPr lang="en-US" altLang="zh-TW" dirty="0">
                <a:solidFill>
                  <a:schemeClr val="tx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4263051" y="5750437"/>
                  <a:ext cx="32092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dirty="0" smtClean="0">
                    <a:solidFill>
                      <a:schemeClr val="tx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zh-TW" altLang="en-US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3051" y="5750437"/>
                  <a:ext cx="320922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2416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grpSp>
        <p:nvGrpSpPr>
          <p:cNvPr id="46" name="群組 45"/>
          <p:cNvGrpSpPr/>
          <p:nvPr/>
        </p:nvGrpSpPr>
        <p:grpSpPr>
          <a:xfrm>
            <a:off x="925212" y="2654571"/>
            <a:ext cx="7323551" cy="1739686"/>
            <a:chOff x="395536" y="2420888"/>
            <a:chExt cx="7323551" cy="1739686"/>
          </a:xfrm>
        </p:grpSpPr>
        <p:sp>
          <p:nvSpPr>
            <p:cNvPr id="4" name="左右括弧 3"/>
            <p:cNvSpPr/>
            <p:nvPr/>
          </p:nvSpPr>
          <p:spPr>
            <a:xfrm>
              <a:off x="908049" y="3200436"/>
              <a:ext cx="2962403" cy="960138"/>
            </a:xfrm>
            <a:prstGeom prst="bracketPair">
              <a:avLst>
                <a:gd name="adj" fmla="val 3565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" name="Text Box 18"/>
            <p:cNvSpPr txBox="1">
              <a:spLocks noChangeArrowheads="1"/>
            </p:cNvSpPr>
            <p:nvPr/>
          </p:nvSpPr>
          <p:spPr bwMode="auto">
            <a:xfrm>
              <a:off x="925212" y="3207142"/>
              <a:ext cx="3647152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800100" indent="-342900" eaLnBrk="0" hangingPunct="0"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257300" indent="-342900" eaLnBrk="0" hangingPunct="0"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714500" indent="-342900" eaLnBrk="0" hangingPunct="0"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171700" indent="-342900" eaLnBrk="0" hangingPunct="0"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marL="0" indent="0" eaLnBrk="1" hangingPunct="1"/>
              <a:r>
                <a:rPr lang="en-US" altLang="zh-TW" dirty="0" smtClean="0"/>
                <a:t>1    0    1    0     </a:t>
              </a:r>
              <a:r>
                <a:rPr lang="en-US" altLang="zh-TW" dirty="0"/>
                <a:t>0     1     </a:t>
              </a:r>
              <a:r>
                <a:rPr lang="en-US" altLang="zh-TW" dirty="0" smtClean="0"/>
                <a:t>1     0         1</a:t>
              </a:r>
              <a:endParaRPr lang="en-US" altLang="zh-TW" dirty="0"/>
            </a:p>
            <a:p>
              <a:pPr eaLnBrk="1" hangingPunct="1"/>
              <a:r>
                <a:rPr lang="en-US" altLang="zh-TW" dirty="0" smtClean="0">
                  <a:solidFill>
                    <a:srgbClr val="FF0000"/>
                  </a:solidFill>
                </a:rPr>
                <a:t>1    1    </a:t>
              </a:r>
              <a:r>
                <a:rPr lang="en-US" altLang="zh-TW" dirty="0" smtClean="0"/>
                <a:t>0    </a:t>
              </a:r>
              <a:r>
                <a:rPr lang="en-US" altLang="zh-TW" dirty="0">
                  <a:solidFill>
                    <a:srgbClr val="FF0000"/>
                  </a:solidFill>
                </a:rPr>
                <a:t>1</a:t>
              </a:r>
              <a:r>
                <a:rPr lang="en-US" altLang="zh-TW" dirty="0"/>
                <a:t>     </a:t>
              </a:r>
              <a:r>
                <a:rPr lang="en-US" altLang="zh-TW" dirty="0" smtClean="0"/>
                <a:t>0     0     </a:t>
              </a:r>
              <a:r>
                <a:rPr lang="en-US" altLang="zh-TW" dirty="0">
                  <a:solidFill>
                    <a:srgbClr val="FF0000"/>
                  </a:solidFill>
                </a:rPr>
                <a:t>1</a:t>
              </a:r>
              <a:r>
                <a:rPr lang="en-US" altLang="zh-TW" dirty="0"/>
                <a:t>     </a:t>
              </a:r>
              <a:r>
                <a:rPr lang="en-US" altLang="zh-TW" dirty="0">
                  <a:solidFill>
                    <a:srgbClr val="FF0000"/>
                  </a:solidFill>
                </a:rPr>
                <a:t>1       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TW" dirty="0">
                  <a:solidFill>
                    <a:srgbClr val="FF0000"/>
                  </a:solidFill>
                </a:rPr>
                <a:t>0</a:t>
              </a:r>
            </a:p>
            <a:p>
              <a:pPr eaLnBrk="1" hangingPunct="1"/>
              <a:r>
                <a:rPr lang="en-US" altLang="zh-TW" dirty="0" smtClean="0"/>
                <a:t>0    1    0    </a:t>
              </a:r>
              <a:r>
                <a:rPr lang="en-US" altLang="zh-TW" dirty="0"/>
                <a:t>0     1     </a:t>
              </a:r>
              <a:r>
                <a:rPr lang="en-US" altLang="zh-TW" dirty="0" smtClean="0"/>
                <a:t>1     </a:t>
              </a:r>
              <a:r>
                <a:rPr lang="en-US" altLang="zh-TW" dirty="0"/>
                <a:t>1     0        </a:t>
              </a:r>
              <a:r>
                <a:rPr lang="en-US" altLang="zh-TW" dirty="0" smtClean="0"/>
                <a:t> 1</a:t>
              </a:r>
              <a:endParaRPr lang="en-US" altLang="zh-TW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3637218" y="2780928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dirty="0" smtClean="0"/>
                <a:t>Testing </a:t>
              </a:r>
            </a:p>
            <a:p>
              <a:pPr algn="ctr"/>
              <a:r>
                <a:rPr lang="en-US" altLang="zh-TW" sz="1200" dirty="0" smtClean="0"/>
                <a:t>outcome</a:t>
              </a:r>
              <a:endParaRPr lang="zh-TW" altLang="en-US" sz="1200" dirty="0"/>
            </a:p>
          </p:txBody>
        </p:sp>
        <p:grpSp>
          <p:nvGrpSpPr>
            <p:cNvPr id="13" name="群組 12"/>
            <p:cNvGrpSpPr/>
            <p:nvPr/>
          </p:nvGrpSpPr>
          <p:grpSpPr>
            <a:xfrm>
              <a:off x="395536" y="3155082"/>
              <a:ext cx="576064" cy="940974"/>
              <a:chOff x="2323986" y="4767572"/>
              <a:chExt cx="576064" cy="94097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2323986" y="4767572"/>
                    <a:ext cx="57606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6" name="文字方塊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3986" y="4767572"/>
                    <a:ext cx="576064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文字方塊 14"/>
                  <p:cNvSpPr txBox="1"/>
                  <p:nvPr/>
                </p:nvSpPr>
                <p:spPr>
                  <a:xfrm>
                    <a:off x="2323986" y="5053652"/>
                    <a:ext cx="57606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18" name="文字方塊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3986" y="5053652"/>
                    <a:ext cx="576064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文字方塊 15"/>
                  <p:cNvSpPr txBox="1"/>
                  <p:nvPr/>
                </p:nvSpPr>
                <p:spPr>
                  <a:xfrm>
                    <a:off x="2323986" y="5339214"/>
                    <a:ext cx="57606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19" name="文字方塊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3986" y="5339214"/>
                    <a:ext cx="576064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3333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/>
                <p:cNvSpPr txBox="1"/>
                <p:nvPr/>
              </p:nvSpPr>
              <p:spPr>
                <a:xfrm>
                  <a:off x="918802" y="2894915"/>
                  <a:ext cx="325173" cy="3052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8" name="文字方塊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802" y="2894915"/>
                  <a:ext cx="325173" cy="30523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/>
                <p:cNvSpPr txBox="1"/>
                <p:nvPr/>
              </p:nvSpPr>
              <p:spPr>
                <a:xfrm>
                  <a:off x="1262167" y="2898319"/>
                  <a:ext cx="3251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9" name="文字方塊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2167" y="2898319"/>
                  <a:ext cx="32517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1599619" y="2898319"/>
                  <a:ext cx="3251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9619" y="2898319"/>
                  <a:ext cx="32517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>
                  <a:off x="1943893" y="2898319"/>
                  <a:ext cx="3251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3893" y="2898319"/>
                  <a:ext cx="32517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/>
                <p:cNvSpPr txBox="1"/>
                <p:nvPr/>
              </p:nvSpPr>
              <p:spPr>
                <a:xfrm>
                  <a:off x="2335465" y="2891497"/>
                  <a:ext cx="3251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𝑒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2" name="文字方塊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5465" y="2891497"/>
                  <a:ext cx="32517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>
                  <a:off x="2746614" y="2903819"/>
                  <a:ext cx="3251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6614" y="2903819"/>
                  <a:ext cx="325173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852" r="-3704"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/>
                <p:cNvSpPr txBox="1"/>
                <p:nvPr/>
              </p:nvSpPr>
              <p:spPr>
                <a:xfrm>
                  <a:off x="3146763" y="2903819"/>
                  <a:ext cx="3251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𝑔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6763" y="2903819"/>
                  <a:ext cx="325173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字方塊 24"/>
                <p:cNvSpPr txBox="1"/>
                <p:nvPr/>
              </p:nvSpPr>
              <p:spPr>
                <a:xfrm>
                  <a:off x="3549335" y="2903819"/>
                  <a:ext cx="3251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5" name="文字方塊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9335" y="2903819"/>
                  <a:ext cx="325173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左右括弧 25"/>
            <p:cNvSpPr/>
            <p:nvPr/>
          </p:nvSpPr>
          <p:spPr>
            <a:xfrm>
              <a:off x="5508104" y="3228004"/>
              <a:ext cx="1142136" cy="872853"/>
            </a:xfrm>
            <a:prstGeom prst="bracketPair">
              <a:avLst>
                <a:gd name="adj" fmla="val 3565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5583145" y="3207142"/>
              <a:ext cx="1627369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800100" indent="-342900" eaLnBrk="0" hangingPunct="0"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257300" indent="-342900" eaLnBrk="0" hangingPunct="0"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714500" indent="-342900" eaLnBrk="0" hangingPunct="0"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171700" indent="-342900" eaLnBrk="0" hangingPunct="0"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marL="0" indent="0" eaLnBrk="1" hangingPunct="1"/>
              <a:r>
                <a:rPr lang="en-US" altLang="zh-TW" dirty="0" smtClean="0"/>
                <a:t>1    0    0         1</a:t>
              </a:r>
              <a:endParaRPr lang="en-US" altLang="zh-TW" dirty="0"/>
            </a:p>
            <a:p>
              <a:pPr eaLnBrk="1" hangingPunct="1"/>
              <a:r>
                <a:rPr lang="en-US" altLang="zh-TW" dirty="0">
                  <a:solidFill>
                    <a:srgbClr val="FF0000"/>
                  </a:solidFill>
                </a:rPr>
                <a:t>0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    1    </a:t>
              </a:r>
              <a:r>
                <a:rPr lang="en-US" altLang="zh-TW" dirty="0" smtClean="0"/>
                <a:t>0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         </a:t>
              </a:r>
              <a:r>
                <a:rPr lang="en-US" altLang="zh-TW" dirty="0">
                  <a:solidFill>
                    <a:srgbClr val="FF0000"/>
                  </a:solidFill>
                </a:rPr>
                <a:t>0</a:t>
              </a:r>
            </a:p>
            <a:p>
              <a:pPr eaLnBrk="1" hangingPunct="1"/>
              <a:r>
                <a:rPr lang="en-US" altLang="zh-TW" dirty="0" smtClean="0"/>
                <a:t>0    0    1         1</a:t>
              </a:r>
              <a:endParaRPr lang="en-US" altLang="zh-TW" dirty="0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6422943" y="2780928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dirty="0" smtClean="0"/>
                <a:t>Testing </a:t>
              </a:r>
            </a:p>
            <a:p>
              <a:pPr algn="ctr"/>
              <a:r>
                <a:rPr lang="en-US" altLang="zh-TW" sz="1200" dirty="0" smtClean="0"/>
                <a:t>outcome</a:t>
              </a:r>
              <a:endParaRPr lang="zh-TW" alt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字方塊 32"/>
                <p:cNvSpPr txBox="1"/>
                <p:nvPr/>
              </p:nvSpPr>
              <p:spPr>
                <a:xfrm>
                  <a:off x="5576735" y="2894915"/>
                  <a:ext cx="3251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3" name="文字方塊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6735" y="2894915"/>
                  <a:ext cx="325173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字方塊 33"/>
                <p:cNvSpPr txBox="1"/>
                <p:nvPr/>
              </p:nvSpPr>
              <p:spPr>
                <a:xfrm>
                  <a:off x="5920100" y="2898319"/>
                  <a:ext cx="3251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𝑒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4" name="文字方塊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0100" y="2898319"/>
                  <a:ext cx="325173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字方塊 34"/>
                <p:cNvSpPr txBox="1"/>
                <p:nvPr/>
              </p:nvSpPr>
              <p:spPr>
                <a:xfrm>
                  <a:off x="6257552" y="2898319"/>
                  <a:ext cx="3251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5" name="文字方塊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7552" y="2898319"/>
                  <a:ext cx="325173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1852" r="-3704"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文字方塊 40"/>
            <p:cNvSpPr txBox="1"/>
            <p:nvPr/>
          </p:nvSpPr>
          <p:spPr>
            <a:xfrm>
              <a:off x="1775262" y="2420888"/>
              <a:ext cx="1116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Stage 1</a:t>
              </a:r>
              <a:endPara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5522102" y="2420888"/>
              <a:ext cx="1116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Stage 2</a:t>
              </a:r>
              <a:endPara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直線單箭頭接點 43"/>
            <p:cNvCxnSpPr/>
            <p:nvPr/>
          </p:nvCxnSpPr>
          <p:spPr>
            <a:xfrm>
              <a:off x="4716016" y="3645024"/>
              <a:ext cx="54623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圖片 4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130" y="4731266"/>
            <a:ext cx="5219337" cy="1728192"/>
          </a:xfrm>
          <a:prstGeom prst="rect">
            <a:avLst/>
          </a:prstGeom>
        </p:spPr>
      </p:pic>
      <p:pic>
        <p:nvPicPr>
          <p:cNvPr id="47" name="圖片 4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6655174" cy="166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Nonadaptive</a:t>
            </a:r>
            <a:r>
              <a:rPr lang="en-US" altLang="zh-TW" dirty="0" smtClean="0"/>
              <a:t> algorithm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A binary matrix 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latin typeface="Cambria Math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TW" sz="2200" b="1" i="1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𝒔</m:t>
                    </m:r>
                  </m:oMath>
                </a14:m>
                <a:r>
                  <a:rPr lang="en-US" altLang="zh-TW" sz="2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zh-TW" sz="2200" b="1" i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disjunct</a:t>
                </a: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 if </a:t>
                </a:r>
                <a:r>
                  <a:rPr lang="en-US" altLang="zh-TW" sz="2200" b="1" dirty="0">
                    <a:latin typeface="Times New Roman" pitchFamily="18" charset="0"/>
                    <a:cs typeface="Times New Roman" pitchFamily="18" charset="0"/>
                  </a:rPr>
                  <a:t>any</a:t>
                </a:r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𝑠</m:t>
                    </m:r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+1</m:t>
                    </m:r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 columns of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 with one designated, there </a:t>
                </a:r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is </a:t>
                </a: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a row intersecting the designated column and none of the other </a:t>
                </a:r>
                <a14:m>
                  <m:oMath xmlns:m="http://schemas.openxmlformats.org/officeDocument/2006/math">
                    <m:r>
                      <a:rPr lang="en-US" altLang="zh-TW" sz="2200" b="0" i="1" dirty="0" smtClean="0">
                        <a:latin typeface="Cambria Math"/>
                        <a:cs typeface="Times New Roman" pitchFamily="18" charset="0"/>
                      </a:rPr>
                      <m:t>𝑠</m:t>
                    </m:r>
                  </m:oMath>
                </a14:m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columns</a:t>
                </a:r>
                <a:r>
                  <a:rPr lang="en-US" altLang="zh-TW" sz="2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042" r="-8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4217648" y="4709065"/>
            <a:ext cx="2048636" cy="4208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左右括弧 14"/>
          <p:cNvSpPr/>
          <p:nvPr/>
        </p:nvSpPr>
        <p:spPr>
          <a:xfrm>
            <a:off x="2822169" y="3988199"/>
            <a:ext cx="4357015" cy="2379341"/>
          </a:xfrm>
          <a:prstGeom prst="bracketPair">
            <a:avLst>
              <a:gd name="adj" fmla="val 439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184293" y="4693705"/>
                <a:ext cx="21667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1 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0 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⋯ 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 0 </m:t>
                            </m:r>
                          </m:e>
                        </m:mr>
                      </m:m>
                    </m:oMath>
                  </m:oMathPara>
                </a14:m>
                <a:endParaRPr lang="zh-TW" alt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293" y="4693705"/>
                <a:ext cx="2166786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左中括弧 16"/>
          <p:cNvSpPr/>
          <p:nvPr/>
        </p:nvSpPr>
        <p:spPr>
          <a:xfrm rot="5400000">
            <a:off x="4346462" y="3774132"/>
            <a:ext cx="82092" cy="288032"/>
          </a:xfrm>
          <a:prstGeom prst="lef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6164122" y="3461960"/>
                <a:ext cx="15042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zh-TW" alt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columns</a:t>
                </a:r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122" y="3461960"/>
                <a:ext cx="150422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左中括弧 18"/>
          <p:cNvSpPr/>
          <p:nvPr/>
        </p:nvSpPr>
        <p:spPr>
          <a:xfrm rot="5400000">
            <a:off x="5496466" y="3250009"/>
            <a:ext cx="84641" cy="1331769"/>
          </a:xfrm>
          <a:prstGeom prst="lef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肘形接點 19"/>
          <p:cNvCxnSpPr>
            <a:stCxn id="19" idx="1"/>
            <a:endCxn id="18" idx="1"/>
          </p:cNvCxnSpPr>
          <p:nvPr/>
        </p:nvCxnSpPr>
        <p:spPr>
          <a:xfrm rot="5400000" flipH="1" flipV="1">
            <a:off x="5737981" y="3447432"/>
            <a:ext cx="226947" cy="625336"/>
          </a:xfrm>
          <a:prstGeom prst="bentConnector4">
            <a:avLst>
              <a:gd name="adj1" fmla="val 100728"/>
              <a:gd name="adj2" fmla="val 5338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左中括弧 21"/>
          <p:cNvSpPr/>
          <p:nvPr/>
        </p:nvSpPr>
        <p:spPr>
          <a:xfrm>
            <a:off x="2687159" y="4713227"/>
            <a:ext cx="84641" cy="318814"/>
          </a:xfrm>
          <a:prstGeom prst="lef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肘形接點 22"/>
          <p:cNvCxnSpPr/>
          <p:nvPr/>
        </p:nvCxnSpPr>
        <p:spPr>
          <a:xfrm rot="10800000" flipV="1">
            <a:off x="2410159" y="4836683"/>
            <a:ext cx="265759" cy="325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914340" y="4643584"/>
                <a:ext cx="1728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least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zh-TW" alt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row</a:t>
                </a:r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40" y="4643584"/>
                <a:ext cx="1728192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3180" t="-833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156842" y="3461960"/>
                <a:ext cx="5276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842" y="3461960"/>
                <a:ext cx="527642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033148" y="4711470"/>
                <a:ext cx="938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⋯</m:t>
                      </m:r>
                      <m:r>
                        <a:rPr lang="en-US" altLang="zh-TW" b="0" i="1" smtClean="0">
                          <a:latin typeface="Cambria Math"/>
                        </a:rPr>
                        <m:t>     </m:t>
                      </m:r>
                      <m:r>
                        <a:rPr lang="zh-TW" altLang="en-US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148" y="4711470"/>
                <a:ext cx="938077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6523021" y="4782814"/>
                <a:ext cx="4972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⋯</m:t>
                      </m:r>
                      <m:r>
                        <a:rPr lang="en-US" altLang="zh-TW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021" y="4782814"/>
                <a:ext cx="497251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4788024" y="5413379"/>
                <a:ext cx="3209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413379"/>
                <a:ext cx="320922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4788024" y="4179951"/>
                <a:ext cx="3209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179951"/>
                <a:ext cx="320921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97388" y="44624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Pooling designs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甜甜圈 28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61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Nonadaptive</a:t>
            </a:r>
            <a:r>
              <a:rPr lang="en-US" altLang="zh-TW" dirty="0" smtClean="0"/>
              <a:t> algorithm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2323652"/>
                <a:ext cx="6912884" cy="3913660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2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A binary matrix 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altLang="zh-TW" sz="22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2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22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𝒔</m:t>
                        </m:r>
                      </m:e>
                      <m:sup>
                        <m:r>
                          <a:rPr lang="en-US" altLang="zh-TW" sz="22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sup>
                    </m:sSup>
                  </m:oMath>
                </a14:m>
                <a:r>
                  <a:rPr lang="en-US" altLang="zh-TW" sz="22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zh-TW" sz="2200" b="1" i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disjunct</a:t>
                </a:r>
                <a:r>
                  <a:rPr lang="en-US" altLang="zh-TW" sz="2200" dirty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 if </a:t>
                </a:r>
                <a:r>
                  <a:rPr lang="en-US" altLang="zh-TW" sz="2200" b="1" dirty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any</a:t>
                </a:r>
                <a:r>
                  <a:rPr lang="en-US" altLang="zh-TW" sz="2200" dirty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𝑠</m:t>
                    </m:r>
                    <m:r>
                      <a:rPr lang="en-US" altLang="zh-TW" sz="2200" i="1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+1</m:t>
                    </m:r>
                  </m:oMath>
                </a14:m>
                <a:r>
                  <a:rPr lang="en-US" altLang="zh-TW" sz="2200" dirty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 columns of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altLang="zh-TW" sz="2200" dirty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 with one designated, there </a:t>
                </a:r>
                <a:r>
                  <a:rPr lang="en-US" altLang="zh-TW" sz="22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are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𝑒</m:t>
                    </m:r>
                    <m:r>
                      <a:rPr lang="en-US" altLang="zh-TW" sz="2200" b="0" i="1" smtClean="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+1</m:t>
                    </m:r>
                  </m:oMath>
                </a14:m>
                <a:r>
                  <a:rPr lang="en-US" altLang="zh-TW" sz="2200" dirty="0" smtClean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 rows </a:t>
                </a:r>
                <a:r>
                  <a:rPr lang="en-US" altLang="zh-TW" sz="2200" dirty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intersecting the designated column and none of the other </a:t>
                </a:r>
                <a14:m>
                  <m:oMath xmlns:m="http://schemas.openxmlformats.org/officeDocument/2006/math">
                    <m:r>
                      <a:rPr lang="en-US" altLang="zh-TW" sz="2200" b="0" i="1" dirty="0">
                        <a:solidFill>
                          <a:srgbClr val="073E87"/>
                        </a:solidFill>
                        <a:latin typeface="Cambria Math"/>
                        <a:cs typeface="Times New Roman" pitchFamily="18" charset="0"/>
                      </a:rPr>
                      <m:t>𝑠</m:t>
                    </m:r>
                  </m:oMath>
                </a14:m>
                <a:r>
                  <a:rPr lang="en-US" altLang="zh-TW" sz="2200" dirty="0">
                    <a:solidFill>
                      <a:srgbClr val="073E87"/>
                    </a:solidFill>
                    <a:latin typeface="Times New Roman" pitchFamily="18" charset="0"/>
                    <a:cs typeface="Times New Roman" pitchFamily="18" charset="0"/>
                  </a:rPr>
                  <a:t> columns</a:t>
                </a:r>
                <a:endParaRPr lang="en-US" altLang="zh-TW" sz="25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2323652"/>
                <a:ext cx="6912884" cy="3913660"/>
              </a:xfrm>
              <a:blipFill rotWithShape="1">
                <a:blip r:embed="rId2"/>
                <a:stretch>
                  <a:fillRect t="-935" r="-14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97388" y="39539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179548" y="4056160"/>
            <a:ext cx="2048636" cy="175804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左右括弧 7"/>
          <p:cNvSpPr/>
          <p:nvPr/>
        </p:nvSpPr>
        <p:spPr>
          <a:xfrm>
            <a:off x="2822169" y="4027247"/>
            <a:ext cx="4357015" cy="2379341"/>
          </a:xfrm>
          <a:prstGeom prst="bracketPair">
            <a:avLst>
              <a:gd name="adj" fmla="val 439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139952" y="4012130"/>
                <a:ext cx="2166786" cy="1727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altLang="zh-TW" sz="2000" i="1">
                                <a:latin typeface="Cambria Math"/>
                              </a:rPr>
                              <m:t>1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0 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⋯ 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 0 </m:t>
                            </m:r>
                          </m:e>
                        </m:mr>
                        <m:m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1 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0 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⋯ 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 0 </m:t>
                            </m:r>
                          </m:e>
                        </m:mr>
                        <m:m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1 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0 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⋯ 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 0 </m:t>
                            </m:r>
                          </m:e>
                        </m:mr>
                      </m:m>
                    </m:oMath>
                  </m:oMathPara>
                </a14:m>
                <a:endParaRPr lang="en-US" altLang="zh-TW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latin typeface="Cambria Math"/>
                          <a:cs typeface="Times New Roman" pitchFamily="18" charset="0"/>
                        </a:rPr>
                        <m:t>⋮</m:t>
                      </m:r>
                    </m:oMath>
                  </m:oMathPara>
                </a14:m>
                <a:endParaRPr lang="en-US" altLang="zh-TW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altLang="zh-TW" sz="2000" i="1">
                                <a:latin typeface="Cambria Math"/>
                              </a:rPr>
                              <m:t>1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0 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⋯ 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 0 </m:t>
                            </m:r>
                          </m:e>
                        </m:mr>
                        <m:m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1 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0 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⋯ 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 0 </m:t>
                            </m:r>
                          </m:e>
                        </m:mr>
                      </m:m>
                    </m:oMath>
                  </m:oMathPara>
                </a14:m>
                <a:endParaRPr lang="zh-TW" alt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012130"/>
                <a:ext cx="2166786" cy="172720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左中括弧 9"/>
          <p:cNvSpPr/>
          <p:nvPr/>
        </p:nvSpPr>
        <p:spPr>
          <a:xfrm rot="5400000">
            <a:off x="4346462" y="3813180"/>
            <a:ext cx="82092" cy="288032"/>
          </a:xfrm>
          <a:prstGeom prst="lef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164122" y="3501008"/>
                <a:ext cx="15042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zh-TW" alt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columns</a:t>
                </a:r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122" y="3501008"/>
                <a:ext cx="1504222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中括弧 11"/>
          <p:cNvSpPr/>
          <p:nvPr/>
        </p:nvSpPr>
        <p:spPr>
          <a:xfrm rot="5400000">
            <a:off x="5496466" y="3289057"/>
            <a:ext cx="84641" cy="1331769"/>
          </a:xfrm>
          <a:prstGeom prst="lef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肘形接點 12"/>
          <p:cNvCxnSpPr>
            <a:stCxn id="12" idx="1"/>
            <a:endCxn id="11" idx="1"/>
          </p:cNvCxnSpPr>
          <p:nvPr/>
        </p:nvCxnSpPr>
        <p:spPr>
          <a:xfrm rot="5400000" flipH="1" flipV="1">
            <a:off x="5737981" y="3486480"/>
            <a:ext cx="226947" cy="625336"/>
          </a:xfrm>
          <a:prstGeom prst="bentConnector4">
            <a:avLst>
              <a:gd name="adj1" fmla="val 100728"/>
              <a:gd name="adj2" fmla="val 5338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左中括弧 13"/>
          <p:cNvSpPr/>
          <p:nvPr/>
        </p:nvSpPr>
        <p:spPr>
          <a:xfrm>
            <a:off x="2687159" y="4179209"/>
            <a:ext cx="84641" cy="1464946"/>
          </a:xfrm>
          <a:prstGeom prst="lef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肘形接點 14"/>
          <p:cNvCxnSpPr/>
          <p:nvPr/>
        </p:nvCxnSpPr>
        <p:spPr>
          <a:xfrm rot="10800000" flipV="1">
            <a:off x="2410159" y="4875731"/>
            <a:ext cx="265759" cy="325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39552" y="4677846"/>
                <a:ext cx="21363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least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𝑒</m:t>
                    </m:r>
                    <m:r>
                      <a:rPr lang="en-US" altLang="zh-TW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zh-TW" alt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rows</a:t>
                </a:r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677846"/>
                <a:ext cx="2136366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2571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156842" y="3501008"/>
                <a:ext cx="5276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842" y="3501008"/>
                <a:ext cx="527642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3033148" y="4750518"/>
                <a:ext cx="938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⋯</m:t>
                      </m:r>
                      <m:r>
                        <a:rPr lang="en-US" altLang="zh-TW" b="0" i="1" smtClean="0">
                          <a:latin typeface="Cambria Math"/>
                        </a:rPr>
                        <m:t>     </m:t>
                      </m:r>
                      <m:r>
                        <a:rPr lang="zh-TW" altLang="en-US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148" y="4750518"/>
                <a:ext cx="938077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523021" y="4821862"/>
                <a:ext cx="4972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⋯</m:t>
                      </m:r>
                      <m:r>
                        <a:rPr lang="en-US" altLang="zh-TW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021" y="4821862"/>
                <a:ext cx="497251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467102" y="5814208"/>
                <a:ext cx="3209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102" y="5814208"/>
                <a:ext cx="320922" cy="64633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Pooling designs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甜甜圈 23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Nonadaptive</a:t>
            </a:r>
            <a:r>
              <a:rPr lang="en-US" altLang="zh-TW" dirty="0" smtClean="0"/>
              <a:t> algorithm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2323652"/>
                <a:ext cx="7056900" cy="3913660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600" dirty="0" smtClean="0">
                    <a:latin typeface="Times New Roman" pitchFamily="18" charset="0"/>
                    <a:cs typeface="Times New Roman" pitchFamily="18" charset="0"/>
                  </a:rPr>
                  <a:t>Note</a:t>
                </a:r>
                <a:r>
                  <a:rPr lang="zh-TW" altLang="en-US" sz="2600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US" altLang="zh-TW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39750" indent="-273050">
                  <a:lnSpc>
                    <a:spcPts val="3300"/>
                  </a:lnSpc>
                  <a:buSzPct val="50000"/>
                  <a:buFont typeface="Wingdings" pitchFamily="2" charset="2"/>
                  <a:buChar char="l"/>
                </a:pPr>
                <a:r>
                  <a:rPr lang="en-US" altLang="zh-TW" sz="2600" dirty="0" smtClean="0">
                    <a:latin typeface="Times New Roman" pitchFamily="18" charset="0"/>
                    <a:cs typeface="Times New Roman" pitchFamily="18" charset="0"/>
                  </a:rPr>
                  <a:t>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6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26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zh-TW" sz="2600" dirty="0" err="1">
                    <a:latin typeface="Times New Roman" pitchFamily="18" charset="0"/>
                    <a:cs typeface="Times New Roman" pitchFamily="18" charset="0"/>
                  </a:rPr>
                  <a:t>disjunct</a:t>
                </a:r>
                <a:r>
                  <a:rPr lang="en-US" altLang="zh-TW" sz="2600" dirty="0">
                    <a:latin typeface="Times New Roman" pitchFamily="18" charset="0"/>
                    <a:cs typeface="Times New Roman" pitchFamily="18" charset="0"/>
                  </a:rPr>
                  <a:t> matrix is also called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/>
                        <a:cs typeface="Times New Roman" pitchFamily="18" charset="0"/>
                      </a:rPr>
                      <m:t>𝑠</m:t>
                    </m:r>
                  </m:oMath>
                </a14:m>
                <a:r>
                  <a:rPr lang="en-US" altLang="zh-TW" sz="26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zh-TW" sz="2600" dirty="0" err="1" smtClean="0">
                    <a:latin typeface="Times New Roman" pitchFamily="18" charset="0"/>
                    <a:cs typeface="Times New Roman" pitchFamily="18" charset="0"/>
                  </a:rPr>
                  <a:t>disjunct</a:t>
                </a:r>
                <a:r>
                  <a:rPr lang="en-US" altLang="zh-TW" sz="2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altLang="zh-TW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39750" indent="-273050">
                  <a:lnSpc>
                    <a:spcPts val="3300"/>
                  </a:lnSpc>
                  <a:buSzPct val="50000"/>
                  <a:buFont typeface="Wingdings" pitchFamily="2" charset="2"/>
                  <a:buChar char="l"/>
                </a:pPr>
                <a:r>
                  <a:rPr lang="en-US" altLang="zh-TW" sz="2600" dirty="0" smtClean="0">
                    <a:latin typeface="Times New Roman" pitchFamily="18" charset="0"/>
                    <a:cs typeface="Times New Roman" pitchFamily="18" charset="0"/>
                  </a:rPr>
                  <a:t>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6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altLang="zh-TW" sz="26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zh-TW" sz="2600" dirty="0" err="1">
                    <a:latin typeface="Times New Roman" pitchFamily="18" charset="0"/>
                    <a:cs typeface="Times New Roman" pitchFamily="18" charset="0"/>
                  </a:rPr>
                  <a:t>disjunct</a:t>
                </a:r>
                <a:r>
                  <a:rPr lang="en-US" altLang="zh-TW" sz="2600" dirty="0">
                    <a:latin typeface="Times New Roman" pitchFamily="18" charset="0"/>
                    <a:cs typeface="Times New Roman" pitchFamily="18" charset="0"/>
                  </a:rPr>
                  <a:t> matrix is </a:t>
                </a:r>
                <a:r>
                  <a:rPr lang="en-US" altLang="zh-TW" sz="2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fully</a:t>
                </a:r>
                <a:r>
                  <a:rPr lang="en-US" altLang="zh-TW" sz="26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2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𝒔</m:t>
                        </m:r>
                      </m:e>
                      <m:sup>
                        <m:r>
                          <a:rPr lang="en-US" altLang="zh-TW" sz="2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sup>
                    </m:sSup>
                  </m:oMath>
                </a14:m>
                <a:r>
                  <a:rPr lang="en-US" altLang="zh-TW" sz="26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zh-TW" sz="2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disjunct</a:t>
                </a:r>
                <a:r>
                  <a:rPr lang="en-US" altLang="zh-TW" sz="26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6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sz="26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sz="2600" dirty="0">
                    <a:latin typeface="Times New Roman" pitchFamily="18" charset="0"/>
                    <a:cs typeface="Times New Roman" pitchFamily="18" charset="0"/>
                  </a:rPr>
                  <a:t>if it is not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6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b="0" i="1" smtClean="0"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TW" sz="26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zh-TW" sz="2600" dirty="0" err="1">
                    <a:latin typeface="Times New Roman" pitchFamily="18" charset="0"/>
                    <a:cs typeface="Times New Roman" pitchFamily="18" charset="0"/>
                  </a:rPr>
                  <a:t>disjunct</a:t>
                </a:r>
                <a:r>
                  <a:rPr lang="en-US" altLang="zh-TW" sz="2600" dirty="0">
                    <a:latin typeface="Times New Roman" pitchFamily="18" charset="0"/>
                    <a:cs typeface="Times New Roman" pitchFamily="18" charset="0"/>
                  </a:rPr>
                  <a:t> whenever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600" i="1">
                        <a:latin typeface="Cambria Math"/>
                        <a:ea typeface="Cambria Math"/>
                        <a:cs typeface="Times New Roman" pitchFamily="18" charset="0"/>
                      </a:rPr>
                      <m:t>&gt;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𝑠</m:t>
                    </m:r>
                  </m:oMath>
                </a14:m>
                <a:r>
                  <a:rPr lang="en-US" altLang="zh-TW" sz="2600" dirty="0">
                    <a:latin typeface="Times New Roman" pitchFamily="18" charset="0"/>
                    <a:cs typeface="Times New Roman" pitchFamily="18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600" i="1">
                        <a:latin typeface="Cambria Math"/>
                        <a:ea typeface="Cambria Math"/>
                        <a:cs typeface="Times New Roman" pitchFamily="18" charset="0"/>
                      </a:rPr>
                      <m:t>&gt;</m:t>
                    </m:r>
                    <m:r>
                      <a:rPr lang="en-US" altLang="zh-TW" sz="2600" i="1">
                        <a:latin typeface="Cambria Math"/>
                        <a:ea typeface="Cambria Math"/>
                        <a:cs typeface="Times New Roman" pitchFamily="18" charset="0"/>
                      </a:rPr>
                      <m:t>𝑒</m:t>
                    </m:r>
                  </m:oMath>
                </a14:m>
                <a:r>
                  <a:rPr lang="en-US" altLang="zh-TW" sz="2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539750" indent="-273050">
                  <a:lnSpc>
                    <a:spcPts val="3300"/>
                  </a:lnSpc>
                  <a:buSzPct val="50000"/>
                  <a:buFont typeface="Wingdings" pitchFamily="2" charset="2"/>
                  <a:buChar char="l"/>
                </a:pPr>
                <a:r>
                  <a:rPr lang="en-US" altLang="zh-TW" sz="2600" dirty="0" smtClean="0">
                    <a:latin typeface="Times New Roman" pitchFamily="18" charset="0"/>
                    <a:cs typeface="Times New Roman" pitchFamily="18" charset="0"/>
                  </a:rPr>
                  <a:t>Application</a:t>
                </a:r>
                <a:r>
                  <a:rPr lang="zh-TW" altLang="en-US" sz="2600" dirty="0" smtClean="0">
                    <a:latin typeface="Times New Roman" pitchFamily="18" charset="0"/>
                    <a:cs typeface="Times New Roman" pitchFamily="18" charset="0"/>
                  </a:rPr>
                  <a:t>：</a:t>
                </a:r>
                <a:r>
                  <a:rPr lang="en-US" altLang="zh-TW" sz="26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sz="26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sz="2600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6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altLang="zh-TW" sz="26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zh-TW" sz="2600" dirty="0" err="1">
                    <a:latin typeface="Times New Roman" pitchFamily="18" charset="0"/>
                    <a:cs typeface="Times New Roman" pitchFamily="18" charset="0"/>
                  </a:rPr>
                  <a:t>disjunct</a:t>
                </a:r>
                <a:r>
                  <a:rPr lang="en-US" altLang="zh-TW" sz="2600" dirty="0">
                    <a:latin typeface="Times New Roman" pitchFamily="18" charset="0"/>
                    <a:cs typeface="Times New Roman" pitchFamily="18" charset="0"/>
                  </a:rPr>
                  <a:t> matrix is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altLang="zh-TW" sz="26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altLang="zh-TW" sz="26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600">
                                <a:latin typeface="Cambria Math"/>
                                <a:cs typeface="Times New Roman" pitchFamily="18" charset="0"/>
                              </a:rPr>
                              <m:t>𝑒</m:t>
                            </m:r>
                          </m:num>
                          <m:den>
                            <m:r>
                              <a:rPr lang="en-US" altLang="zh-TW" sz="260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sz="2600" dirty="0">
                    <a:latin typeface="Times New Roman" pitchFamily="18" charset="0"/>
                    <a:cs typeface="Times New Roman" pitchFamily="18" charset="0"/>
                  </a:rPr>
                  <a:t>-error-correcting.</a:t>
                </a:r>
              </a:p>
              <a:p>
                <a:pPr marL="539750" indent="-273050">
                  <a:lnSpc>
                    <a:spcPts val="3300"/>
                  </a:lnSpc>
                  <a:buFont typeface="Wingdings" pitchFamily="2" charset="2"/>
                  <a:buChar char="l"/>
                </a:pPr>
                <a:endParaRPr lang="en-US" altLang="zh-TW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2323652"/>
                <a:ext cx="7056900" cy="3913660"/>
              </a:xfrm>
              <a:blipFill rotWithShape="1">
                <a:blip r:embed="rId3"/>
                <a:stretch>
                  <a:fillRect t="-14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97388" y="39539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Pooling designs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甜甜圈 9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0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8645" y="2132856"/>
            <a:ext cx="6637468" cy="1362075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Error-correcting pooling designs</a:t>
            </a:r>
            <a:endParaRPr lang="zh-TW" alt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15616" y="3852803"/>
            <a:ext cx="6637467" cy="1520413"/>
          </a:xfrm>
        </p:spPr>
        <p:txBody>
          <a:bodyPr>
            <a:normAutofit/>
          </a:bodyPr>
          <a:lstStyle/>
          <a:p>
            <a:pPr marL="363538" lvl="0" indent="-239713">
              <a:buClr>
                <a:srgbClr val="31B6FD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Constructed from </a:t>
            </a:r>
            <a:r>
              <a:rPr lang="en-US" altLang="zh-TW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vectors</a:t>
            </a:r>
          </a:p>
          <a:p>
            <a:pPr marL="363538" lvl="0" indent="-239713">
              <a:buClr>
                <a:srgbClr val="31B6FD"/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Constructed </a:t>
            </a:r>
            <a:r>
              <a:rPr lang="en-US" altLang="zh-TW" sz="24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altLang="zh-TW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distance-regular graph</a:t>
            </a:r>
          </a:p>
        </p:txBody>
      </p:sp>
      <p:pic>
        <p:nvPicPr>
          <p:cNvPr id="1027" name="Picture 3" descr="C:\Program Files\Microsoft Office\MEDIA\OFFICE14\Lines\BD2132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80" y="3564919"/>
            <a:ext cx="6548438" cy="17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860032" y="26064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Construction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97388" y="39539"/>
            <a:ext cx="2133600" cy="365125"/>
          </a:xfrm>
        </p:spPr>
        <p:txBody>
          <a:bodyPr/>
          <a:lstStyle/>
          <a:p>
            <a:r>
              <a:rPr lang="en-US" altLang="zh-TW" smtClean="0"/>
              <a:t>2014/08/02</a:t>
            </a:r>
            <a:endParaRPr lang="zh-TW" altLang="en-US" dirty="0"/>
          </a:p>
        </p:txBody>
      </p:sp>
      <p:sp>
        <p:nvSpPr>
          <p:cNvPr id="11" name="甜甜圈 10"/>
          <p:cNvSpPr/>
          <p:nvPr/>
        </p:nvSpPr>
        <p:spPr>
          <a:xfrm>
            <a:off x="8182303" y="6017371"/>
            <a:ext cx="495321" cy="495321"/>
          </a:xfrm>
          <a:prstGeom prst="donut">
            <a:avLst>
              <a:gd name="adj" fmla="val 1373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endParaRPr lang="zh-TW" altLang="en-US" sz="1200" b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64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奧斯丁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奧斯丁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奧斯丁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8665</TotalTime>
  <Words>6058</Words>
  <Application>Microsoft Office PowerPoint</Application>
  <PresentationFormat>如螢幕大小 (4:3)</PresentationFormat>
  <Paragraphs>838</Paragraphs>
  <Slides>55</Slides>
  <Notes>20</Notes>
  <HiddenSlides>2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56" baseType="lpstr">
      <vt:lpstr>奧斯丁</vt:lpstr>
      <vt:lpstr>Error-correcting Pooling Designs and Group Testing for Consecutive Positives</vt:lpstr>
      <vt:lpstr>Outline</vt:lpstr>
      <vt:lpstr>Classical group testing</vt:lpstr>
      <vt:lpstr>PowerPoint 簡報</vt:lpstr>
      <vt:lpstr>Nonadaptive algorithm</vt:lpstr>
      <vt:lpstr>Nonadaptive algorithm</vt:lpstr>
      <vt:lpstr>Nonadaptive algorithm</vt:lpstr>
      <vt:lpstr>Nonadaptive algorithm</vt:lpstr>
      <vt:lpstr>Error-correcting pooling designs</vt:lpstr>
      <vt:lpstr>Error-correcting pooling designs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Error-correcting pooling designs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Two-stage algorithm for  group testing of consecutive positives</vt:lpstr>
      <vt:lpstr>PowerPoint 簡報</vt:lpstr>
      <vt:lpstr>PowerPoint 簡報</vt:lpstr>
      <vt:lpstr>PowerPoint 簡報</vt:lpstr>
      <vt:lpstr>Multi-stage algorithm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Nonadaptive algorithm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asus</cp:lastModifiedBy>
  <cp:revision>628</cp:revision>
  <cp:lastPrinted>2014-06-24T07:26:28Z</cp:lastPrinted>
  <dcterms:created xsi:type="dcterms:W3CDTF">2013-05-27T05:29:08Z</dcterms:created>
  <dcterms:modified xsi:type="dcterms:W3CDTF">2014-08-02T07:05:58Z</dcterms:modified>
</cp:coreProperties>
</file>