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112"/>
  </p:notesMasterIdLst>
  <p:handoutMasterIdLst>
    <p:handoutMasterId r:id="rId113"/>
  </p:handoutMasterIdLst>
  <p:sldIdLst>
    <p:sldId id="256" r:id="rId2"/>
    <p:sldId id="433" r:id="rId3"/>
    <p:sldId id="563" r:id="rId4"/>
    <p:sldId id="439" r:id="rId5"/>
    <p:sldId id="441" r:id="rId6"/>
    <p:sldId id="443" r:id="rId7"/>
    <p:sldId id="453" r:id="rId8"/>
    <p:sldId id="455" r:id="rId9"/>
    <p:sldId id="559" r:id="rId10"/>
    <p:sldId id="456" r:id="rId11"/>
    <p:sldId id="457" r:id="rId12"/>
    <p:sldId id="458" r:id="rId13"/>
    <p:sldId id="459" r:id="rId14"/>
    <p:sldId id="460" r:id="rId15"/>
    <p:sldId id="462" r:id="rId16"/>
    <p:sldId id="565" r:id="rId17"/>
    <p:sldId id="463" r:id="rId18"/>
    <p:sldId id="606" r:id="rId19"/>
    <p:sldId id="464" r:id="rId20"/>
    <p:sldId id="608" r:id="rId21"/>
    <p:sldId id="467" r:id="rId22"/>
    <p:sldId id="474" r:id="rId23"/>
    <p:sldId id="478" r:id="rId24"/>
    <p:sldId id="567" r:id="rId25"/>
    <p:sldId id="481" r:id="rId26"/>
    <p:sldId id="568" r:id="rId27"/>
    <p:sldId id="482" r:id="rId28"/>
    <p:sldId id="483" r:id="rId29"/>
    <p:sldId id="569" r:id="rId30"/>
    <p:sldId id="570" r:id="rId31"/>
    <p:sldId id="486" r:id="rId32"/>
    <p:sldId id="571" r:id="rId33"/>
    <p:sldId id="488" r:id="rId34"/>
    <p:sldId id="487" r:id="rId35"/>
    <p:sldId id="572" r:id="rId36"/>
    <p:sldId id="490" r:id="rId37"/>
    <p:sldId id="578" r:id="rId38"/>
    <p:sldId id="574" r:id="rId39"/>
    <p:sldId id="579" r:id="rId40"/>
    <p:sldId id="494" r:id="rId41"/>
    <p:sldId id="575" r:id="rId42"/>
    <p:sldId id="495" r:id="rId43"/>
    <p:sldId id="496" r:id="rId44"/>
    <p:sldId id="576" r:id="rId45"/>
    <p:sldId id="499" r:id="rId46"/>
    <p:sldId id="554" r:id="rId47"/>
    <p:sldId id="577" r:id="rId48"/>
    <p:sldId id="506" r:id="rId49"/>
    <p:sldId id="580" r:id="rId50"/>
    <p:sldId id="597" r:id="rId51"/>
    <p:sldId id="476" r:id="rId52"/>
    <p:sldId id="582" r:id="rId53"/>
    <p:sldId id="507" r:id="rId54"/>
    <p:sldId id="583" r:id="rId55"/>
    <p:sldId id="509" r:id="rId56"/>
    <p:sldId id="510" r:id="rId57"/>
    <p:sldId id="511" r:id="rId58"/>
    <p:sldId id="512" r:id="rId59"/>
    <p:sldId id="584" r:id="rId60"/>
    <p:sldId id="585" r:id="rId61"/>
    <p:sldId id="587" r:id="rId62"/>
    <p:sldId id="516" r:id="rId63"/>
    <p:sldId id="588" r:id="rId64"/>
    <p:sldId id="517" r:id="rId65"/>
    <p:sldId id="613" r:id="rId66"/>
    <p:sldId id="520" r:id="rId67"/>
    <p:sldId id="521" r:id="rId68"/>
    <p:sldId id="522" r:id="rId69"/>
    <p:sldId id="523" r:id="rId70"/>
    <p:sldId id="593" r:id="rId71"/>
    <p:sldId id="524" r:id="rId72"/>
    <p:sldId id="525" r:id="rId73"/>
    <p:sldId id="594" r:id="rId74"/>
    <p:sldId id="477" r:id="rId75"/>
    <p:sldId id="595" r:id="rId76"/>
    <p:sldId id="529" r:id="rId77"/>
    <p:sldId id="598" r:id="rId78"/>
    <p:sldId id="530" r:id="rId79"/>
    <p:sldId id="605" r:id="rId80"/>
    <p:sldId id="531" r:id="rId81"/>
    <p:sldId id="532" r:id="rId82"/>
    <p:sldId id="599" r:id="rId83"/>
    <p:sldId id="535" r:id="rId84"/>
    <p:sldId id="600" r:id="rId85"/>
    <p:sldId id="536" r:id="rId86"/>
    <p:sldId id="601" r:id="rId87"/>
    <p:sldId id="537" r:id="rId88"/>
    <p:sldId id="538" r:id="rId89"/>
    <p:sldId id="539" r:id="rId90"/>
    <p:sldId id="602" r:id="rId91"/>
    <p:sldId id="541" r:id="rId92"/>
    <p:sldId id="542" r:id="rId93"/>
    <p:sldId id="614" r:id="rId94"/>
    <p:sldId id="543" r:id="rId95"/>
    <p:sldId id="544" r:id="rId96"/>
    <p:sldId id="545" r:id="rId97"/>
    <p:sldId id="546" r:id="rId98"/>
    <p:sldId id="547" r:id="rId99"/>
    <p:sldId id="549" r:id="rId100"/>
    <p:sldId id="603" r:id="rId101"/>
    <p:sldId id="551" r:id="rId102"/>
    <p:sldId id="604" r:id="rId103"/>
    <p:sldId id="548" r:id="rId104"/>
    <p:sldId id="550" r:id="rId105"/>
    <p:sldId id="612" r:id="rId106"/>
    <p:sldId id="615" r:id="rId107"/>
    <p:sldId id="616" r:id="rId108"/>
    <p:sldId id="617" r:id="rId109"/>
    <p:sldId id="618" r:id="rId110"/>
    <p:sldId id="552" r:id="rId111"/>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a:srgbClr val="FF3300"/>
    <a:srgbClr val="FF00FF"/>
    <a:srgbClr val="0000CC"/>
    <a:srgbClr val="BC461A"/>
    <a:srgbClr val="FF9900"/>
    <a:srgbClr val="33CC33"/>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034E78-7F5D-4C2E-B375-FC64B27BC917}" styleName="深色樣式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59" autoAdjust="0"/>
    <p:restoredTop sz="92194" autoAdjust="0"/>
  </p:normalViewPr>
  <p:slideViewPr>
    <p:cSldViewPr>
      <p:cViewPr varScale="1">
        <p:scale>
          <a:sx n="86" d="100"/>
          <a:sy n="86" d="100"/>
        </p:scale>
        <p:origin x="-1332" y="-84"/>
      </p:cViewPr>
      <p:guideLst>
        <p:guide orient="horz" pos="2160"/>
        <p:guide pos="2880"/>
      </p:guideLst>
    </p:cSldViewPr>
  </p:slideViewPr>
  <p:notesTextViewPr>
    <p:cViewPr>
      <p:scale>
        <a:sx n="100" d="100"/>
        <a:sy n="100" d="100"/>
      </p:scale>
      <p:origin x="0" y="0"/>
    </p:cViewPr>
  </p:notesTextViewPr>
  <p:sorterViewPr>
    <p:cViewPr>
      <p:scale>
        <a:sx n="50" d="100"/>
        <a:sy n="50" d="100"/>
      </p:scale>
      <p:origin x="0" y="1266"/>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6.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078EC3-5FD9-46B0-9BA6-CE04A9388476}" type="datetimeFigureOut">
              <a:rPr lang="zh-TW" altLang="en-US" smtClean="0"/>
              <a:pPr/>
              <a:t>2014/8/2</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8B460C-70F2-4F9D-8E74-1B6F9C61619F}" type="slidenum">
              <a:rPr lang="zh-TW" altLang="en-US" smtClean="0"/>
              <a:pPr/>
              <a:t>‹#›</a:t>
            </a:fld>
            <a:endParaRPr lang="zh-TW" altLang="en-US"/>
          </a:p>
        </p:txBody>
      </p:sp>
    </p:spTree>
    <p:extLst>
      <p:ext uri="{BB962C8B-B14F-4D97-AF65-F5344CB8AC3E}">
        <p14:creationId xmlns:p14="http://schemas.microsoft.com/office/powerpoint/2010/main" xmlns="" val="2047314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zh-TW"/>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zh-TW"/>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zh-TW"/>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FF677D-12E0-4786-9A8E-96DD70667A82}" type="slidenum">
              <a:rPr lang="en-US" altLang="zh-TW"/>
              <a:pPr>
                <a:defRPr/>
              </a:pPr>
              <a:t>‹#›</a:t>
            </a:fld>
            <a:endParaRPr lang="en-US" altLang="zh-TW"/>
          </a:p>
        </p:txBody>
      </p:sp>
    </p:spTree>
    <p:extLst>
      <p:ext uri="{BB962C8B-B14F-4D97-AF65-F5344CB8AC3E}">
        <p14:creationId xmlns:p14="http://schemas.microsoft.com/office/powerpoint/2010/main" xmlns="" val="6323785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endParaRPr lang="en-US" altLang="zh-TW"/>
          </a:p>
        </p:txBody>
      </p:sp>
      <p:sp>
        <p:nvSpPr>
          <p:cNvPr id="6" name="投影片編號版面配置區 5"/>
          <p:cNvSpPr>
            <a:spLocks noGrp="1"/>
          </p:cNvSpPr>
          <p:nvPr>
            <p:ph type="sldNum" sz="quarter" idx="12"/>
          </p:nvPr>
        </p:nvSpPr>
        <p:spPr/>
        <p:txBody>
          <a:bodyPr/>
          <a:lstStyle/>
          <a:p>
            <a:pPr>
              <a:defRPr/>
            </a:pPr>
            <a:r>
              <a:rPr lang="en-US" altLang="zh-TW" smtClean="0"/>
              <a:t>-</a:t>
            </a:r>
            <a:fld id="{30DEC37F-C6C5-4DCC-A48C-AB21D7B13865}" type="slidenum">
              <a:rPr lang="en-US" altLang="zh-TW" smtClean="0"/>
              <a:pPr>
                <a:defRPr/>
              </a:pPr>
              <a:t>‹#›</a:t>
            </a:fld>
            <a:r>
              <a:rPr lang="en-US" altLang="zh-TW" smtClean="0"/>
              <a:t>-</a:t>
            </a:r>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endParaRPr lang="en-US" altLang="zh-TW"/>
          </a:p>
        </p:txBody>
      </p:sp>
      <p:sp>
        <p:nvSpPr>
          <p:cNvPr id="6" name="投影片編號版面配置區 5"/>
          <p:cNvSpPr>
            <a:spLocks noGrp="1"/>
          </p:cNvSpPr>
          <p:nvPr>
            <p:ph type="sldNum" sz="quarter" idx="12"/>
          </p:nvPr>
        </p:nvSpPr>
        <p:spPr/>
        <p:txBody>
          <a:bodyPr/>
          <a:lstStyle/>
          <a:p>
            <a:pPr>
              <a:defRPr/>
            </a:pPr>
            <a:r>
              <a:rPr lang="en-US" altLang="zh-TW" smtClean="0"/>
              <a:t>-</a:t>
            </a:r>
            <a:fld id="{37BCC72F-2538-4303-8C27-E5BD2075957F}" type="slidenum">
              <a:rPr lang="en-US" altLang="zh-TW" smtClean="0"/>
              <a:pPr>
                <a:defRPr/>
              </a:pPr>
              <a:t>‹#›</a:t>
            </a:fld>
            <a:r>
              <a:rPr lang="en-US" altLang="zh-TW" smtClean="0"/>
              <a:t>-</a:t>
            </a:r>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endParaRPr lang="en-US" altLang="zh-TW"/>
          </a:p>
        </p:txBody>
      </p:sp>
      <p:sp>
        <p:nvSpPr>
          <p:cNvPr id="6" name="投影片編號版面配置區 5"/>
          <p:cNvSpPr>
            <a:spLocks noGrp="1"/>
          </p:cNvSpPr>
          <p:nvPr>
            <p:ph type="sldNum" sz="quarter" idx="12"/>
          </p:nvPr>
        </p:nvSpPr>
        <p:spPr/>
        <p:txBody>
          <a:bodyPr/>
          <a:lstStyle/>
          <a:p>
            <a:pPr>
              <a:defRPr/>
            </a:pPr>
            <a:r>
              <a:rPr lang="en-US" altLang="zh-TW" smtClean="0"/>
              <a:t>-</a:t>
            </a:r>
            <a:fld id="{5B4F39EE-708A-4147-8C39-543A6BBBFAFC}" type="slidenum">
              <a:rPr lang="en-US" altLang="zh-TW" smtClean="0"/>
              <a:pPr>
                <a:defRPr/>
              </a:pPr>
              <a:t>‹#›</a:t>
            </a:fld>
            <a:r>
              <a:rPr lang="en-US" altLang="zh-TW" smtClean="0"/>
              <a:t>-</a:t>
            </a: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endParaRPr lang="en-US" altLang="zh-TW"/>
          </a:p>
        </p:txBody>
      </p:sp>
      <p:sp>
        <p:nvSpPr>
          <p:cNvPr id="6" name="投影片編號版面配置區 5"/>
          <p:cNvSpPr>
            <a:spLocks noGrp="1"/>
          </p:cNvSpPr>
          <p:nvPr>
            <p:ph type="sldNum" sz="quarter" idx="12"/>
          </p:nvPr>
        </p:nvSpPr>
        <p:spPr/>
        <p:txBody>
          <a:bodyPr/>
          <a:lstStyle/>
          <a:p>
            <a:pPr>
              <a:defRPr/>
            </a:pPr>
            <a:r>
              <a:rPr lang="en-US" altLang="zh-TW" smtClean="0"/>
              <a:t>-</a:t>
            </a:r>
            <a:fld id="{0CAA1A51-14D8-44B6-B072-730A447518F3}" type="slidenum">
              <a:rPr lang="en-US" altLang="zh-TW" smtClean="0"/>
              <a:pPr>
                <a:defRPr/>
              </a:pPr>
              <a:t>‹#›</a:t>
            </a:fld>
            <a:r>
              <a:rPr lang="en-US" altLang="zh-TW" smtClean="0"/>
              <a:t>-</a:t>
            </a:r>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endParaRPr lang="en-US" altLang="zh-TW"/>
          </a:p>
        </p:txBody>
      </p:sp>
      <p:sp>
        <p:nvSpPr>
          <p:cNvPr id="6" name="投影片編號版面配置區 5"/>
          <p:cNvSpPr>
            <a:spLocks noGrp="1"/>
          </p:cNvSpPr>
          <p:nvPr>
            <p:ph type="sldNum" sz="quarter" idx="12"/>
          </p:nvPr>
        </p:nvSpPr>
        <p:spPr/>
        <p:txBody>
          <a:bodyPr/>
          <a:lstStyle/>
          <a:p>
            <a:pPr>
              <a:defRPr/>
            </a:pPr>
            <a:r>
              <a:rPr lang="en-US" altLang="zh-TW" smtClean="0"/>
              <a:t>-</a:t>
            </a:r>
            <a:fld id="{436E2CB3-E55D-43AA-BE3F-709EC4363897}" type="slidenum">
              <a:rPr lang="en-US" altLang="zh-TW" smtClean="0"/>
              <a:pPr>
                <a:defRPr/>
              </a:pPr>
              <a:t>‹#›</a:t>
            </a:fld>
            <a:r>
              <a:rPr lang="en-US" altLang="zh-TW" smtClean="0"/>
              <a:t>-</a:t>
            </a:r>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pPr>
              <a:defRPr/>
            </a:pPr>
            <a:endParaRPr lang="en-US" altLang="zh-TW"/>
          </a:p>
        </p:txBody>
      </p:sp>
      <p:sp>
        <p:nvSpPr>
          <p:cNvPr id="6" name="頁尾版面配置區 5"/>
          <p:cNvSpPr>
            <a:spLocks noGrp="1"/>
          </p:cNvSpPr>
          <p:nvPr>
            <p:ph type="ftr" sz="quarter" idx="11"/>
          </p:nvPr>
        </p:nvSpPr>
        <p:spPr/>
        <p:txBody>
          <a:bodyPr/>
          <a:lstStyle/>
          <a:p>
            <a:pPr>
              <a:defRPr/>
            </a:pPr>
            <a:endParaRPr lang="en-US" altLang="zh-TW"/>
          </a:p>
        </p:txBody>
      </p:sp>
      <p:sp>
        <p:nvSpPr>
          <p:cNvPr id="7" name="投影片編號版面配置區 6"/>
          <p:cNvSpPr>
            <a:spLocks noGrp="1"/>
          </p:cNvSpPr>
          <p:nvPr>
            <p:ph type="sldNum" sz="quarter" idx="12"/>
          </p:nvPr>
        </p:nvSpPr>
        <p:spPr/>
        <p:txBody>
          <a:bodyPr/>
          <a:lstStyle/>
          <a:p>
            <a:pPr>
              <a:defRPr/>
            </a:pPr>
            <a:r>
              <a:rPr lang="en-US" altLang="zh-TW" smtClean="0"/>
              <a:t>-</a:t>
            </a:r>
            <a:fld id="{E1DD5E10-6C2D-41A1-925B-7BAB0FE69E5A}" type="slidenum">
              <a:rPr lang="en-US" altLang="zh-TW" smtClean="0"/>
              <a:pPr>
                <a:defRPr/>
              </a:pPr>
              <a:t>‹#›</a:t>
            </a:fld>
            <a:r>
              <a:rPr lang="en-US" altLang="zh-TW" smtClean="0"/>
              <a:t>-</a:t>
            </a:r>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pPr>
              <a:defRPr/>
            </a:pPr>
            <a:endParaRPr lang="en-US" altLang="zh-TW"/>
          </a:p>
        </p:txBody>
      </p:sp>
      <p:sp>
        <p:nvSpPr>
          <p:cNvPr id="8" name="頁尾版面配置區 7"/>
          <p:cNvSpPr>
            <a:spLocks noGrp="1"/>
          </p:cNvSpPr>
          <p:nvPr>
            <p:ph type="ftr" sz="quarter" idx="11"/>
          </p:nvPr>
        </p:nvSpPr>
        <p:spPr/>
        <p:txBody>
          <a:bodyPr/>
          <a:lstStyle/>
          <a:p>
            <a:pPr>
              <a:defRPr/>
            </a:pPr>
            <a:endParaRPr lang="en-US" altLang="zh-TW"/>
          </a:p>
        </p:txBody>
      </p:sp>
      <p:sp>
        <p:nvSpPr>
          <p:cNvPr id="9" name="投影片編號版面配置區 8"/>
          <p:cNvSpPr>
            <a:spLocks noGrp="1"/>
          </p:cNvSpPr>
          <p:nvPr>
            <p:ph type="sldNum" sz="quarter" idx="12"/>
          </p:nvPr>
        </p:nvSpPr>
        <p:spPr/>
        <p:txBody>
          <a:bodyPr/>
          <a:lstStyle/>
          <a:p>
            <a:pPr>
              <a:defRPr/>
            </a:pPr>
            <a:r>
              <a:rPr lang="en-US" altLang="zh-TW" smtClean="0"/>
              <a:t>-</a:t>
            </a:r>
            <a:fld id="{90F50E59-694C-49D9-ADC6-5CFE7C202660}" type="slidenum">
              <a:rPr lang="en-US" altLang="zh-TW" smtClean="0"/>
              <a:pPr>
                <a:defRPr/>
              </a:pPr>
              <a:t>‹#›</a:t>
            </a:fld>
            <a:r>
              <a:rPr lang="en-US" altLang="zh-TW" smtClean="0"/>
              <a:t>-</a:t>
            </a:r>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pPr>
              <a:defRPr/>
            </a:pPr>
            <a:endParaRPr lang="en-US" altLang="zh-TW"/>
          </a:p>
        </p:txBody>
      </p:sp>
      <p:sp>
        <p:nvSpPr>
          <p:cNvPr id="4" name="頁尾版面配置區 3"/>
          <p:cNvSpPr>
            <a:spLocks noGrp="1"/>
          </p:cNvSpPr>
          <p:nvPr>
            <p:ph type="ftr" sz="quarter" idx="11"/>
          </p:nvPr>
        </p:nvSpPr>
        <p:spPr/>
        <p:txBody>
          <a:bodyPr/>
          <a:lstStyle/>
          <a:p>
            <a:pPr>
              <a:defRPr/>
            </a:pPr>
            <a:endParaRPr lang="en-US" altLang="zh-TW"/>
          </a:p>
        </p:txBody>
      </p:sp>
      <p:sp>
        <p:nvSpPr>
          <p:cNvPr id="5" name="投影片編號版面配置區 4"/>
          <p:cNvSpPr>
            <a:spLocks noGrp="1"/>
          </p:cNvSpPr>
          <p:nvPr>
            <p:ph type="sldNum" sz="quarter" idx="12"/>
          </p:nvPr>
        </p:nvSpPr>
        <p:spPr/>
        <p:txBody>
          <a:bodyPr/>
          <a:lstStyle/>
          <a:p>
            <a:pPr>
              <a:defRPr/>
            </a:pPr>
            <a:r>
              <a:rPr lang="en-US" altLang="zh-TW" smtClean="0"/>
              <a:t>-</a:t>
            </a:r>
            <a:fld id="{C487B468-9AC4-4C14-863E-C49FE65B6CD6}" type="slidenum">
              <a:rPr lang="en-US" altLang="zh-TW" smtClean="0"/>
              <a:pPr>
                <a:defRPr/>
              </a:pPr>
              <a:t>‹#›</a:t>
            </a:fld>
            <a:r>
              <a:rPr lang="en-US" altLang="zh-TW" smtClean="0"/>
              <a:t>-</a:t>
            </a:r>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a:p>
        </p:txBody>
      </p:sp>
      <p:sp>
        <p:nvSpPr>
          <p:cNvPr id="3" name="頁尾版面配置區 2"/>
          <p:cNvSpPr>
            <a:spLocks noGrp="1"/>
          </p:cNvSpPr>
          <p:nvPr>
            <p:ph type="ftr" sz="quarter" idx="11"/>
          </p:nvPr>
        </p:nvSpPr>
        <p:spPr/>
        <p:txBody>
          <a:bodyPr/>
          <a:lstStyle/>
          <a:p>
            <a:pPr>
              <a:defRPr/>
            </a:pPr>
            <a:endParaRPr lang="en-US" altLang="zh-TW"/>
          </a:p>
        </p:txBody>
      </p:sp>
      <p:sp>
        <p:nvSpPr>
          <p:cNvPr id="4" name="投影片編號版面配置區 3"/>
          <p:cNvSpPr>
            <a:spLocks noGrp="1"/>
          </p:cNvSpPr>
          <p:nvPr>
            <p:ph type="sldNum" sz="quarter" idx="12"/>
          </p:nvPr>
        </p:nvSpPr>
        <p:spPr>
          <a:xfrm>
            <a:off x="8460432" y="6520259"/>
            <a:ext cx="658416" cy="365125"/>
          </a:xfrm>
        </p:spPr>
        <p:txBody>
          <a:bodyPr/>
          <a:lstStyle/>
          <a:p>
            <a:pPr>
              <a:defRPr/>
            </a:pPr>
            <a:r>
              <a:rPr lang="en-US" altLang="zh-TW" smtClean="0"/>
              <a:t>-</a:t>
            </a:r>
            <a:fld id="{D45959B6-B481-4E88-9433-090E52DEE8D4}" type="slidenum">
              <a:rPr lang="en-US" altLang="zh-TW" smtClean="0"/>
              <a:pPr>
                <a:defRPr/>
              </a:pPr>
              <a:t>‹#›</a:t>
            </a:fld>
            <a:r>
              <a:rPr lang="en-US" altLang="zh-TW" smtClean="0"/>
              <a:t>-</a:t>
            </a: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a:defRPr/>
            </a:pPr>
            <a:endParaRPr lang="en-US" altLang="zh-TW"/>
          </a:p>
        </p:txBody>
      </p:sp>
      <p:sp>
        <p:nvSpPr>
          <p:cNvPr id="6" name="頁尾版面配置區 5"/>
          <p:cNvSpPr>
            <a:spLocks noGrp="1"/>
          </p:cNvSpPr>
          <p:nvPr>
            <p:ph type="ftr" sz="quarter" idx="11"/>
          </p:nvPr>
        </p:nvSpPr>
        <p:spPr/>
        <p:txBody>
          <a:bodyPr/>
          <a:lstStyle/>
          <a:p>
            <a:pPr>
              <a:defRPr/>
            </a:pPr>
            <a:endParaRPr lang="en-US" altLang="zh-TW"/>
          </a:p>
        </p:txBody>
      </p:sp>
      <p:sp>
        <p:nvSpPr>
          <p:cNvPr id="7" name="投影片編號版面配置區 6"/>
          <p:cNvSpPr>
            <a:spLocks noGrp="1"/>
          </p:cNvSpPr>
          <p:nvPr>
            <p:ph type="sldNum" sz="quarter" idx="12"/>
          </p:nvPr>
        </p:nvSpPr>
        <p:spPr/>
        <p:txBody>
          <a:bodyPr/>
          <a:lstStyle/>
          <a:p>
            <a:pPr>
              <a:defRPr/>
            </a:pPr>
            <a:r>
              <a:rPr lang="en-US" altLang="zh-TW" smtClean="0"/>
              <a:t>-</a:t>
            </a:r>
            <a:fld id="{221F24FC-E0DC-4E72-81B7-2893E761EDBE}" type="slidenum">
              <a:rPr lang="en-US" altLang="zh-TW" smtClean="0"/>
              <a:pPr>
                <a:defRPr/>
              </a:pPr>
              <a:t>‹#›</a:t>
            </a:fld>
            <a:r>
              <a:rPr lang="en-US" altLang="zh-TW" smtClean="0"/>
              <a:t>-</a:t>
            </a:r>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a:defRPr/>
            </a:pPr>
            <a:endParaRPr lang="en-US" altLang="zh-TW"/>
          </a:p>
        </p:txBody>
      </p:sp>
      <p:sp>
        <p:nvSpPr>
          <p:cNvPr id="6" name="頁尾版面配置區 5"/>
          <p:cNvSpPr>
            <a:spLocks noGrp="1"/>
          </p:cNvSpPr>
          <p:nvPr>
            <p:ph type="ftr" sz="quarter" idx="11"/>
          </p:nvPr>
        </p:nvSpPr>
        <p:spPr/>
        <p:txBody>
          <a:bodyPr/>
          <a:lstStyle/>
          <a:p>
            <a:pPr>
              <a:defRPr/>
            </a:pPr>
            <a:endParaRPr lang="en-US" altLang="zh-TW"/>
          </a:p>
        </p:txBody>
      </p:sp>
      <p:sp>
        <p:nvSpPr>
          <p:cNvPr id="7" name="投影片編號版面配置區 6"/>
          <p:cNvSpPr>
            <a:spLocks noGrp="1"/>
          </p:cNvSpPr>
          <p:nvPr>
            <p:ph type="sldNum" sz="quarter" idx="12"/>
          </p:nvPr>
        </p:nvSpPr>
        <p:spPr/>
        <p:txBody>
          <a:bodyPr/>
          <a:lstStyle/>
          <a:p>
            <a:pPr>
              <a:defRPr/>
            </a:pPr>
            <a:r>
              <a:rPr lang="en-US" altLang="zh-TW" smtClean="0"/>
              <a:t>-</a:t>
            </a:r>
            <a:fld id="{06704FD7-9B63-4795-8BBA-E8E62F125FB6}" type="slidenum">
              <a:rPr lang="en-US" altLang="zh-TW" smtClean="0"/>
              <a:pPr>
                <a:defRPr/>
              </a:pPr>
              <a:t>‹#›</a:t>
            </a:fld>
            <a:r>
              <a:rPr lang="en-US" altLang="zh-TW" smtClean="0"/>
              <a:t>-</a:t>
            </a:r>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zh-TW"/>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zh-TW"/>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en-US" altLang="zh-TW" smtClean="0"/>
              <a:t>-</a:t>
            </a:r>
            <a:fld id="{02C6409A-8E08-442E-B8E9-CBD7B684D4D6}" type="slidenum">
              <a:rPr lang="en-US" altLang="zh-TW" smtClean="0"/>
              <a:pPr>
                <a:defRPr/>
              </a:pPr>
              <a:t>‹#›</a:t>
            </a:fld>
            <a:r>
              <a:rPr lang="en-US" altLang="zh-TW" smtClean="0"/>
              <a:t>-</a:t>
            </a:r>
            <a:endParaRPr lang="en-US" altLang="zh-TW"/>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0.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5.vml"/></Relationships>
</file>

<file path=ppt/slides/_rels/slide101.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oleObject" Target="../embeddings/oleObject35.bin"/></Relationships>
</file>

<file path=ppt/slides/_rels/slide102.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7.vml"/></Relationships>
</file>

<file path=ppt/slides/_rels/slide103.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8.vml"/></Relationships>
</file>

<file path=ppt/slides/_rels/slide10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7.xml"/><Relationship Id="rId1" Type="http://schemas.openxmlformats.org/officeDocument/2006/relationships/vmlDrawing" Target="../drawings/vmlDrawing19.vml"/></Relationships>
</file>

<file path=ppt/slides/_rels/slide105.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20.v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64.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65.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oleObject" Target="../embeddings/oleObject14.bin"/><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 Id="rId9" Type="http://schemas.openxmlformats.org/officeDocument/2006/relationships/oleObject" Target="../embeddings/oleObject20.bin"/></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26.bin"/></Relationships>
</file>

<file path=ppt/slides/_rels/slide7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oleObject28.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oleObject30.bin"/></Relationships>
</file>

<file path=ppt/slides/_rels/slide98.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99.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1" name="矩形 23"/>
          <p:cNvSpPr>
            <a:spLocks noChangeArrowheads="1"/>
          </p:cNvSpPr>
          <p:nvPr/>
        </p:nvSpPr>
        <p:spPr bwMode="auto">
          <a:xfrm>
            <a:off x="970607" y="1157843"/>
            <a:ext cx="7489825" cy="1646605"/>
          </a:xfrm>
          <a:prstGeom prst="rect">
            <a:avLst/>
          </a:prstGeom>
          <a:noFill/>
          <a:ln w="9525">
            <a:noFill/>
            <a:miter lim="800000"/>
            <a:headEnd/>
            <a:tailEnd/>
          </a:ln>
        </p:spPr>
        <p:txBody>
          <a:bodyPr>
            <a:spAutoFit/>
          </a:bodyPr>
          <a:lstStyle/>
          <a:p>
            <a:pPr algn="ctr"/>
            <a:r>
              <a:rPr lang="en-US" altLang="zh-TW" sz="4800" b="1" dirty="0" smtClean="0">
                <a:latin typeface="Times New Roman" pitchFamily="18" charset="0"/>
                <a:cs typeface="Times New Roman" pitchFamily="18" charset="0"/>
              </a:rPr>
              <a:t>A study of Bull-design</a:t>
            </a:r>
            <a:endParaRPr lang="zh-TW" altLang="zh-TW" sz="4800" b="1" dirty="0" smtClean="0">
              <a:latin typeface="Times New Roman" pitchFamily="18" charset="0"/>
              <a:cs typeface="Times New Roman" pitchFamily="18" charset="0"/>
            </a:endParaRPr>
          </a:p>
          <a:p>
            <a:pPr algn="ctr">
              <a:spcBef>
                <a:spcPts val="600"/>
              </a:spcBef>
            </a:pPr>
            <a:r>
              <a:rPr lang="zh-TW" altLang="en-US" sz="4800" b="1" dirty="0" smtClean="0">
                <a:latin typeface="Times New Roman" pitchFamily="18" charset="0"/>
                <a:ea typeface="標楷體" pitchFamily="65" charset="-120"/>
                <a:cs typeface="Times New Roman" pitchFamily="18" charset="0"/>
              </a:rPr>
              <a:t>牛型</a:t>
            </a:r>
            <a:r>
              <a:rPr lang="zh-TW" altLang="zh-TW" sz="4800" b="1" dirty="0" smtClean="0">
                <a:latin typeface="Times New Roman" pitchFamily="18" charset="0"/>
                <a:ea typeface="標楷體" pitchFamily="65" charset="-120"/>
                <a:cs typeface="Times New Roman" pitchFamily="18" charset="0"/>
              </a:rPr>
              <a:t>圖設計的探討</a:t>
            </a:r>
            <a:endParaRPr lang="zh-TW" altLang="en-US" sz="4800" b="1" dirty="0">
              <a:latin typeface="Times New Roman" pitchFamily="18" charset="0"/>
              <a:ea typeface="標楷體" pitchFamily="65" charset="-120"/>
              <a:cs typeface="Times New Roman" pitchFamily="18" charset="0"/>
            </a:endParaRPr>
          </a:p>
        </p:txBody>
      </p:sp>
      <p:graphicFrame>
        <p:nvGraphicFramePr>
          <p:cNvPr id="6" name="表格 5"/>
          <p:cNvGraphicFramePr>
            <a:graphicFrameLocks noGrp="1"/>
          </p:cNvGraphicFramePr>
          <p:nvPr/>
        </p:nvGraphicFramePr>
        <p:xfrm>
          <a:off x="2483768" y="4221088"/>
          <a:ext cx="4536504" cy="1554480"/>
        </p:xfrm>
        <a:graphic>
          <a:graphicData uri="http://schemas.openxmlformats.org/drawingml/2006/table">
            <a:tbl>
              <a:tblPr firstRow="1" bandRow="1">
                <a:tableStyleId>{E8034E78-7F5D-4C2E-B375-FC64B27BC917}</a:tableStyleId>
              </a:tblPr>
              <a:tblGrid>
                <a:gridCol w="1800200"/>
                <a:gridCol w="2736304"/>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zh-TW" altLang="zh-TW" sz="2800" b="1" kern="1200" dirty="0" smtClean="0">
                          <a:solidFill>
                            <a:schemeClr val="tx1"/>
                          </a:solidFill>
                          <a:latin typeface="標楷體" pitchFamily="65" charset="-120"/>
                          <a:ea typeface="標楷體" pitchFamily="65" charset="-120"/>
                          <a:cs typeface="+mn-cs"/>
                        </a:rPr>
                        <a:t>指導教授</a:t>
                      </a:r>
                      <a:endParaRPr lang="zh-TW" altLang="en-US" sz="2800" b="1" kern="1200" dirty="0" smtClean="0">
                        <a:solidFill>
                          <a:schemeClr val="tx1"/>
                        </a:solidFill>
                        <a:latin typeface="標楷體" pitchFamily="65" charset="-120"/>
                        <a:ea typeface="標楷體"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800" b="1" kern="1200" dirty="0" smtClean="0">
                          <a:solidFill>
                            <a:schemeClr val="tx1"/>
                          </a:solidFill>
                          <a:latin typeface="標楷體" pitchFamily="65" charset="-120"/>
                          <a:ea typeface="標楷體" pitchFamily="65" charset="-120"/>
                          <a:cs typeface="+mn-cs"/>
                        </a:rPr>
                        <a:t> </a:t>
                      </a:r>
                      <a:r>
                        <a:rPr lang="zh-TW" altLang="zh-TW" sz="2800" b="1" kern="1200" dirty="0" smtClean="0">
                          <a:solidFill>
                            <a:schemeClr val="tx1"/>
                          </a:solidFill>
                          <a:latin typeface="標楷體" pitchFamily="65" charset="-120"/>
                          <a:ea typeface="標楷體" pitchFamily="65" charset="-120"/>
                          <a:cs typeface="+mn-cs"/>
                        </a:rPr>
                        <a:t>高金美 博士</a:t>
                      </a:r>
                      <a:endParaRPr lang="zh-TW" altLang="en-US" sz="2800" b="1" kern="1200" dirty="0" smtClean="0">
                        <a:solidFill>
                          <a:schemeClr val="tx1"/>
                        </a:solidFill>
                        <a:latin typeface="標楷體" pitchFamily="65" charset="-120"/>
                        <a:ea typeface="標楷體"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algn="just" defTabSz="914400" rtl="0" eaLnBrk="1" latinLnBrk="0" hangingPunct="1"/>
                      <a:r>
                        <a:rPr lang="zh-TW" altLang="zh-TW" sz="2800" b="1" kern="1200" dirty="0" smtClean="0">
                          <a:solidFill>
                            <a:schemeClr val="tx1"/>
                          </a:solidFill>
                          <a:latin typeface="標楷體" pitchFamily="65" charset="-120"/>
                          <a:ea typeface="標楷體" pitchFamily="65" charset="-120"/>
                          <a:cs typeface="+mn-cs"/>
                        </a:rPr>
                        <a:t>研</a:t>
                      </a:r>
                      <a:r>
                        <a:rPr lang="en-US" altLang="zh-TW" sz="2800" b="1" kern="1200" dirty="0" smtClean="0">
                          <a:solidFill>
                            <a:schemeClr val="tx1"/>
                          </a:solidFill>
                          <a:latin typeface="標楷體" pitchFamily="65" charset="-120"/>
                          <a:ea typeface="標楷體" pitchFamily="65" charset="-120"/>
                          <a:cs typeface="+mn-cs"/>
                        </a:rPr>
                        <a:t> </a:t>
                      </a:r>
                      <a:r>
                        <a:rPr lang="zh-TW" altLang="zh-TW" sz="2800" b="1" kern="1200" dirty="0" smtClean="0">
                          <a:solidFill>
                            <a:schemeClr val="tx1"/>
                          </a:solidFill>
                          <a:latin typeface="標楷體" pitchFamily="65" charset="-120"/>
                          <a:ea typeface="標楷體" pitchFamily="65" charset="-120"/>
                          <a:cs typeface="+mn-cs"/>
                        </a:rPr>
                        <a:t>究</a:t>
                      </a:r>
                      <a:r>
                        <a:rPr lang="en-US" altLang="zh-TW" sz="2800" b="1" kern="1200" dirty="0" smtClean="0">
                          <a:solidFill>
                            <a:schemeClr val="tx1"/>
                          </a:solidFill>
                          <a:latin typeface="標楷體" pitchFamily="65" charset="-120"/>
                          <a:ea typeface="標楷體" pitchFamily="65" charset="-120"/>
                          <a:cs typeface="+mn-cs"/>
                        </a:rPr>
                        <a:t> </a:t>
                      </a:r>
                      <a:r>
                        <a:rPr lang="zh-TW" altLang="zh-TW" sz="2800" b="1" kern="1200" dirty="0" smtClean="0">
                          <a:solidFill>
                            <a:schemeClr val="tx1"/>
                          </a:solidFill>
                          <a:latin typeface="標楷體" pitchFamily="65" charset="-120"/>
                          <a:ea typeface="標楷體" pitchFamily="65" charset="-120"/>
                          <a:cs typeface="+mn-cs"/>
                        </a:rPr>
                        <a:t>生</a:t>
                      </a:r>
                      <a:endParaRPr lang="zh-TW" altLang="en-US" sz="2800" b="1" kern="1200" dirty="0" smtClean="0">
                        <a:solidFill>
                          <a:schemeClr val="tx1"/>
                        </a:solidFill>
                        <a:latin typeface="標楷體" pitchFamily="65" charset="-120"/>
                        <a:ea typeface="標楷體"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800" b="1" kern="1200" dirty="0" smtClean="0">
                          <a:solidFill>
                            <a:schemeClr val="tx1"/>
                          </a:solidFill>
                          <a:latin typeface="標楷體" pitchFamily="65" charset="-120"/>
                          <a:ea typeface="標楷體" pitchFamily="65" charset="-120"/>
                          <a:cs typeface="+mn-cs"/>
                        </a:rPr>
                        <a:t> 羅淑玟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just"/>
                      <a:r>
                        <a:rPr lang="zh-TW" altLang="en-US" sz="2800" b="1" kern="1200" dirty="0" smtClean="0">
                          <a:solidFill>
                            <a:schemeClr val="tx1"/>
                          </a:solidFill>
                          <a:latin typeface="標楷體" pitchFamily="65" charset="-120"/>
                          <a:ea typeface="標楷體" pitchFamily="65" charset="-120"/>
                          <a:cs typeface="+mn-cs"/>
                        </a:rPr>
                        <a:t>日    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TW" sz="2800" b="1" kern="1200" dirty="0" smtClean="0">
                          <a:solidFill>
                            <a:schemeClr val="tx1"/>
                          </a:solidFill>
                          <a:latin typeface="標楷體" pitchFamily="65" charset="-120"/>
                          <a:ea typeface="標楷體" pitchFamily="65" charset="-120"/>
                          <a:cs typeface="+mn-cs"/>
                        </a:rPr>
                        <a:t> 103</a:t>
                      </a:r>
                      <a:r>
                        <a:rPr lang="zh-TW" altLang="en-US" sz="2800" b="1" kern="1200" dirty="0" smtClean="0">
                          <a:solidFill>
                            <a:schemeClr val="tx1"/>
                          </a:solidFill>
                          <a:latin typeface="標楷體" pitchFamily="65" charset="-120"/>
                          <a:ea typeface="標楷體" pitchFamily="65" charset="-120"/>
                          <a:cs typeface="+mn-cs"/>
                        </a:rPr>
                        <a:t>年</a:t>
                      </a:r>
                      <a:r>
                        <a:rPr lang="en-US" altLang="zh-TW" sz="2800" b="1" kern="1200" dirty="0" smtClean="0">
                          <a:solidFill>
                            <a:schemeClr val="tx1"/>
                          </a:solidFill>
                          <a:latin typeface="標楷體" pitchFamily="65" charset="-120"/>
                          <a:ea typeface="標楷體" pitchFamily="65" charset="-120"/>
                          <a:cs typeface="+mn-cs"/>
                        </a:rPr>
                        <a:t>8</a:t>
                      </a:r>
                      <a:r>
                        <a:rPr lang="zh-TW" altLang="en-US" sz="2800" b="1" kern="1200" dirty="0" smtClean="0">
                          <a:solidFill>
                            <a:schemeClr val="tx1"/>
                          </a:solidFill>
                          <a:latin typeface="標楷體" pitchFamily="65" charset="-120"/>
                          <a:ea typeface="標楷體" pitchFamily="65" charset="-120"/>
                          <a:cs typeface="+mn-cs"/>
                        </a:rPr>
                        <a:t>月</a:t>
                      </a:r>
                      <a:r>
                        <a:rPr lang="en-US" altLang="zh-TW" sz="2800" b="1" kern="1200" smtClean="0">
                          <a:solidFill>
                            <a:schemeClr val="tx1"/>
                          </a:solidFill>
                          <a:latin typeface="標楷體" pitchFamily="65" charset="-120"/>
                          <a:ea typeface="標楷體" pitchFamily="65" charset="-120"/>
                          <a:cs typeface="+mn-cs"/>
                        </a:rPr>
                        <a:t>3</a:t>
                      </a:r>
                      <a:r>
                        <a:rPr lang="zh-TW" altLang="en-US" sz="2800" b="1" kern="1200" smtClean="0">
                          <a:solidFill>
                            <a:schemeClr val="tx1"/>
                          </a:solidFill>
                          <a:latin typeface="標楷體" pitchFamily="65" charset="-120"/>
                          <a:ea typeface="標楷體" pitchFamily="65" charset="-120"/>
                          <a:cs typeface="+mn-cs"/>
                        </a:rPr>
                        <a:t>日</a:t>
                      </a:r>
                      <a:endParaRPr lang="zh-TW" altLang="en-US" sz="2800" b="1" kern="1200" dirty="0" smtClean="0">
                        <a:solidFill>
                          <a:schemeClr val="tx1"/>
                        </a:solidFill>
                        <a:latin typeface="標楷體" pitchFamily="65" charset="-120"/>
                        <a:ea typeface="標楷體" pitchFamily="65"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10</a:t>
            </a:fld>
            <a:r>
              <a:rPr lang="en-US" altLang="zh-TW" smtClean="0"/>
              <a:t>-</a:t>
            </a:r>
            <a:endParaRPr lang="en-US" altLang="zh-TW"/>
          </a:p>
        </p:txBody>
      </p:sp>
      <p:sp>
        <p:nvSpPr>
          <p:cNvPr id="58" name="矩形 34"/>
          <p:cNvSpPr>
            <a:spLocks noChangeArrowheads="1"/>
          </p:cNvSpPr>
          <p:nvPr/>
        </p:nvSpPr>
        <p:spPr bwMode="auto">
          <a:xfrm>
            <a:off x="611560" y="1311151"/>
            <a:ext cx="7848227" cy="461665"/>
          </a:xfrm>
          <a:prstGeom prst="rect">
            <a:avLst/>
          </a:prstGeom>
          <a:noFill/>
          <a:ln w="9525">
            <a:noFill/>
            <a:miter lim="800000"/>
            <a:headEnd/>
            <a:tailEnd/>
          </a:ln>
        </p:spPr>
        <p:txBody>
          <a:bodyPr wrap="square">
            <a:spAutoFit/>
          </a:bodyPr>
          <a:lstStyle/>
          <a:p>
            <a:pPr algn="just"/>
            <a:r>
              <a:rPr lang="en-US" altLang="zh-TW" sz="2400" b="1" dirty="0" smtClean="0">
                <a:latin typeface="Times New Roman" pitchFamily="18" charset="0"/>
                <a:cs typeface="Times New Roman" pitchFamily="18" charset="0"/>
              </a:rPr>
              <a:t>1.2  Construction of bull-designs</a:t>
            </a:r>
            <a:endParaRPr lang="zh-TW" altLang="zh-TW" sz="2400" b="1" dirty="0">
              <a:latin typeface="Times New Roman" pitchFamily="18" charset="0"/>
              <a:cs typeface="Times New Roman" pitchFamily="18" charset="0"/>
            </a:endParaRPr>
          </a:p>
        </p:txBody>
      </p:sp>
      <p:sp>
        <p:nvSpPr>
          <p:cNvPr id="59" name="矩形 34"/>
          <p:cNvSpPr>
            <a:spLocks noChangeArrowheads="1"/>
          </p:cNvSpPr>
          <p:nvPr/>
        </p:nvSpPr>
        <p:spPr bwMode="auto">
          <a:xfrm>
            <a:off x="611560" y="2132856"/>
            <a:ext cx="7848227" cy="1118255"/>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If a bull-design of order n exists, then 5|</a:t>
            </a:r>
            <a:r>
              <a:rPr lang="zh-TW" altLang="en-US"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|E(</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that is, 5|</a:t>
            </a:r>
            <a:r>
              <a:rPr lang="en-US" altLang="zh-TW" sz="2400" dirty="0" smtClean="0"/>
              <a:t>           </a:t>
            </a:r>
            <a:r>
              <a:rPr lang="en-US" altLang="zh-TW" sz="2400" dirty="0" smtClean="0">
                <a:latin typeface="Times New Roman" pitchFamily="18" charset="0"/>
                <a:cs typeface="Times New Roman" pitchFamily="18" charset="0"/>
              </a:rPr>
              <a:t>, then we get n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0 or 1 (mod 5).</a:t>
            </a:r>
            <a:endParaRPr lang="zh-TW" altLang="zh-TW" sz="2400" dirty="0" smtClean="0">
              <a:latin typeface="Times New Roman" pitchFamily="18" charset="0"/>
              <a:cs typeface="Times New Roman" pitchFamily="18" charset="0"/>
            </a:endParaRPr>
          </a:p>
        </p:txBody>
      </p:sp>
      <p:sp>
        <p:nvSpPr>
          <p:cNvPr id="60" name="矩形 34"/>
          <p:cNvSpPr>
            <a:spLocks noChangeArrowheads="1"/>
          </p:cNvSpPr>
          <p:nvPr/>
        </p:nvSpPr>
        <p:spPr bwMode="auto">
          <a:xfrm>
            <a:off x="611560" y="3789040"/>
            <a:ext cx="7848227" cy="2144177"/>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The first proof that the necessary condition above is also sufficient for the existence of bull-designs was provided by [25].  For the completeness</a:t>
            </a:r>
            <a:r>
              <a:rPr lang="zh-TW" altLang="en-US"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and the purpose of this study, we will give the direct proof of this fact next.</a:t>
            </a:r>
            <a:endParaRPr lang="zh-TW" altLang="zh-TW" sz="2400" dirty="0">
              <a:latin typeface="Times New Roman" pitchFamily="18" charset="0"/>
              <a:cs typeface="Times New Roman" pitchFamily="18" charset="0"/>
            </a:endParaRPr>
          </a:p>
        </p:txBody>
      </p:sp>
      <p:sp>
        <p:nvSpPr>
          <p:cNvPr id="237570" name="Rectangle 2"/>
          <p:cNvSpPr>
            <a:spLocks noChangeArrowheads="1"/>
          </p:cNvSpPr>
          <p:nvPr/>
        </p:nvSpPr>
        <p:spPr bwMode="auto">
          <a:xfrm>
            <a:off x="0" y="112474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9" name="直線接點 8"/>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0" name="物件 9"/>
          <p:cNvGraphicFramePr>
            <a:graphicFrameLocks noChangeAspect="1"/>
          </p:cNvGraphicFramePr>
          <p:nvPr/>
        </p:nvGraphicFramePr>
        <p:xfrm>
          <a:off x="971600" y="2708920"/>
          <a:ext cx="780474" cy="576064"/>
        </p:xfrm>
        <a:graphic>
          <a:graphicData uri="http://schemas.openxmlformats.org/presentationml/2006/ole">
            <p:oleObj spid="_x0000_s232449" name="方程式" r:id="rId3" imgW="533160" imgH="393480" progId="Equation.3">
              <p:embed/>
            </p:oleObj>
          </a:graphicData>
        </a:graphic>
      </p:graphicFrame>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100</a:t>
            </a:fld>
            <a:r>
              <a:rPr lang="en-US" altLang="zh-TW" smtClean="0"/>
              <a:t>-</a:t>
            </a:r>
            <a:endParaRPr lang="en-US" altLang="zh-TW"/>
          </a:p>
        </p:txBody>
      </p:sp>
      <p:sp>
        <p:nvSpPr>
          <p:cNvPr id="11" name="矩形 34"/>
          <p:cNvSpPr>
            <a:spLocks noChangeArrowheads="1"/>
          </p:cNvSpPr>
          <p:nvPr/>
        </p:nvSpPr>
        <p:spPr bwMode="auto">
          <a:xfrm>
            <a:off x="611560" y="1851982"/>
            <a:ext cx="7848227" cy="2657138"/>
          </a:xfrm>
          <a:prstGeom prst="rect">
            <a:avLst/>
          </a:prstGeom>
          <a:noFill/>
          <a:ln w="9525">
            <a:noFill/>
            <a:miter lim="800000"/>
            <a:headEnd/>
            <a:tailEnd/>
          </a:ln>
        </p:spPr>
        <p:txBody>
          <a:bodyPr wrap="square">
            <a:spAutoFit/>
          </a:bodyPr>
          <a:lstStyle/>
          <a:p>
            <a:pPr algn="just">
              <a:lnSpc>
                <a:spcPts val="4000"/>
              </a:lnSpc>
            </a:pP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1, 5;</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9, 4;</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8, 3;</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7, 2;</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5, 9;</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4, 8;</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3, 7;</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2, 6;</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 </a:t>
            </a:r>
            <a:r>
              <a:rPr lang="en-US" altLang="zh-TW" sz="2400" dirty="0" smtClean="0">
                <a:latin typeface="Times New Roman" pitchFamily="18" charset="0"/>
                <a:cs typeface="Times New Roman" pitchFamily="18" charset="0"/>
              </a:rPr>
              <a:t>) and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6, 1;</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 </a:t>
            </a:r>
            <a:r>
              <a:rPr lang="en-US" altLang="zh-TW" sz="2400" dirty="0" smtClean="0">
                <a:latin typeface="Times New Roman" pitchFamily="18" charset="0"/>
                <a:cs typeface="Times New Roman" pitchFamily="18" charset="0"/>
              </a:rPr>
              <a:t>). </a:t>
            </a:r>
            <a:r>
              <a:rPr lang="en-US" altLang="zh-TW" sz="2400" u="wavyHeavy" dirty="0" smtClean="0">
                <a:uFill>
                  <a:solidFill>
                    <a:srgbClr val="0000FF"/>
                  </a:solidFill>
                </a:uFill>
                <a:latin typeface="Times New Roman" pitchFamily="18" charset="0"/>
                <a:cs typeface="Times New Roman" pitchFamily="18" charset="0"/>
              </a:rPr>
              <a:t>Therefore,    ∨ K</a:t>
            </a:r>
            <a:r>
              <a:rPr lang="en-US" altLang="zh-TW" sz="2400" u="wavyHeavy" baseline="-25000" dirty="0" smtClean="0">
                <a:uFill>
                  <a:solidFill>
                    <a:srgbClr val="0000FF"/>
                  </a:solidFill>
                </a:uFill>
                <a:latin typeface="Times New Roman" pitchFamily="18" charset="0"/>
                <a:cs typeface="Times New Roman" pitchFamily="18" charset="0"/>
              </a:rPr>
              <a:t>9</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or K</a:t>
            </a:r>
            <a:r>
              <a:rPr lang="en-US" altLang="zh-TW" sz="2400" baseline="-25000" dirty="0" smtClean="0">
                <a:latin typeface="Times New Roman" pitchFamily="18" charset="0"/>
                <a:cs typeface="Times New Roman" pitchFamily="18" charset="0"/>
              </a:rPr>
              <a:t>15</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6 </a:t>
            </a:r>
            <a:r>
              <a:rPr lang="en-US" altLang="zh-TW" sz="2400" dirty="0" smtClean="0">
                <a:latin typeface="Times New Roman" pitchFamily="18" charset="0"/>
                <a:cs typeface="Times New Roman" pitchFamily="18" charset="0"/>
              </a:rPr>
              <a:t>can be decomposed into bulls, </a:t>
            </a:r>
            <a:r>
              <a:rPr lang="en-US" altLang="zh-TW" sz="2400" u="wavyHeavy" dirty="0" smtClean="0">
                <a:uFill>
                  <a:solidFill>
                    <a:srgbClr val="0000FF"/>
                  </a:solidFill>
                </a:uFill>
                <a:latin typeface="Times New Roman" pitchFamily="18" charset="0"/>
                <a:cs typeface="Times New Roman" pitchFamily="18" charset="0"/>
              </a:rPr>
              <a:t>i.e., K</a:t>
            </a:r>
            <a:r>
              <a:rPr lang="en-US" altLang="zh-TW" sz="2400" u="wavyHeavy" baseline="-25000" dirty="0" smtClean="0">
                <a:uFill>
                  <a:solidFill>
                    <a:srgbClr val="0000FF"/>
                  </a:solidFill>
                </a:uFill>
                <a:latin typeface="Times New Roman" pitchFamily="18" charset="0"/>
                <a:cs typeface="Times New Roman" pitchFamily="18" charset="0"/>
              </a:rPr>
              <a:t>6</a:t>
            </a:r>
            <a:r>
              <a:rPr lang="en-US" altLang="zh-TW" sz="2400" u="wavyHeavy" dirty="0" smtClean="0">
                <a:uFill>
                  <a:solidFill>
                    <a:srgbClr val="0000FF"/>
                  </a:solidFill>
                </a:uFill>
                <a:latin typeface="Times New Roman" pitchFamily="18" charset="0"/>
                <a:cs typeface="Times New Roman" pitchFamily="18" charset="0"/>
              </a:rPr>
              <a:t> can be embedded in K</a:t>
            </a:r>
            <a:r>
              <a:rPr lang="en-US" altLang="zh-TW" sz="2400" u="wavyHeavy" baseline="-25000" dirty="0" smtClean="0">
                <a:uFill>
                  <a:solidFill>
                    <a:srgbClr val="0000FF"/>
                  </a:solidFill>
                </a:uFill>
                <a:latin typeface="Times New Roman" pitchFamily="18" charset="0"/>
                <a:cs typeface="Times New Roman" pitchFamily="18" charset="0"/>
              </a:rPr>
              <a:t>15</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graphicFrame>
        <p:nvGraphicFramePr>
          <p:cNvPr id="10" name="物件 9"/>
          <p:cNvGraphicFramePr>
            <a:graphicFrameLocks noChangeAspect="1"/>
          </p:cNvGraphicFramePr>
          <p:nvPr/>
        </p:nvGraphicFramePr>
        <p:xfrm>
          <a:off x="7812360" y="3026602"/>
          <a:ext cx="360040" cy="402398"/>
        </p:xfrm>
        <a:graphic>
          <a:graphicData uri="http://schemas.openxmlformats.org/presentationml/2006/ole">
            <p:oleObj spid="_x0000_s507906" name="方程式" r:id="rId3" imgW="215640" imgH="241200" progId="Equation.3">
              <p:embed/>
            </p:oleObj>
          </a:graphicData>
        </a:graphic>
      </p:graphicFrame>
      <p:sp>
        <p:nvSpPr>
          <p:cNvPr id="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7"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9"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4"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35" name="直線接點 34"/>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101</a:t>
            </a:fld>
            <a:r>
              <a:rPr lang="en-US" altLang="zh-TW" smtClean="0"/>
              <a:t>-</a:t>
            </a:r>
            <a:endParaRPr lang="en-US" altLang="zh-TW"/>
          </a:p>
        </p:txBody>
      </p:sp>
      <p:sp>
        <p:nvSpPr>
          <p:cNvPr id="4" name="矩形 34"/>
          <p:cNvSpPr>
            <a:spLocks noChangeArrowheads="1"/>
          </p:cNvSpPr>
          <p:nvPr/>
        </p:nvSpPr>
        <p:spPr bwMode="auto">
          <a:xfrm>
            <a:off x="611560" y="1801143"/>
            <a:ext cx="7848227" cy="461665"/>
          </a:xfrm>
          <a:prstGeom prst="rect">
            <a:avLst/>
          </a:prstGeom>
          <a:noFill/>
          <a:ln w="9525">
            <a:noFill/>
            <a:miter lim="800000"/>
            <a:headEnd/>
            <a:tailEnd/>
          </a:ln>
        </p:spPr>
        <p:txBody>
          <a:bodyPr wrap="square">
            <a:spAutoFit/>
          </a:bodyPr>
          <a:lstStyle/>
          <a:p>
            <a:r>
              <a:rPr lang="en-US" altLang="zh-TW" sz="2400" b="1" u="sng" dirty="0" smtClean="0">
                <a:solidFill>
                  <a:srgbClr val="FF3300"/>
                </a:solidFill>
                <a:latin typeface="Times New Roman" pitchFamily="18" charset="0"/>
                <a:cs typeface="Times New Roman" pitchFamily="18" charset="0"/>
              </a:rPr>
              <a:t>Example 4.3.3</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11</a:t>
            </a:r>
            <a:r>
              <a:rPr lang="en-US" altLang="zh-TW" sz="2400" dirty="0" smtClean="0">
                <a:latin typeface="Times New Roman" pitchFamily="18" charset="0"/>
                <a:cs typeface="Times New Roman" pitchFamily="18" charset="0"/>
              </a:rPr>
              <a:t> can be embedded in K</a:t>
            </a:r>
            <a:r>
              <a:rPr lang="en-US" altLang="zh-TW" sz="2400" baseline="-25000" dirty="0" smtClean="0">
                <a:latin typeface="Times New Roman" pitchFamily="18" charset="0"/>
                <a:cs typeface="Times New Roman" pitchFamily="18" charset="0"/>
              </a:rPr>
              <a:t>21</a:t>
            </a:r>
            <a:endParaRPr lang="zh-TW" altLang="zh-TW" sz="2400" dirty="0">
              <a:latin typeface="Times New Roman" pitchFamily="18" charset="0"/>
              <a:cs typeface="Times New Roman" pitchFamily="18" charset="0"/>
            </a:endParaRPr>
          </a:p>
        </p:txBody>
      </p:sp>
      <p:sp>
        <p:nvSpPr>
          <p:cNvPr id="7" name="矩形 34"/>
          <p:cNvSpPr>
            <a:spLocks noChangeArrowheads="1"/>
          </p:cNvSpPr>
          <p:nvPr/>
        </p:nvSpPr>
        <p:spPr bwMode="auto">
          <a:xfrm>
            <a:off x="611560" y="2554252"/>
            <a:ext cx="7848227" cy="3683060"/>
          </a:xfrm>
          <a:prstGeom prst="rect">
            <a:avLst/>
          </a:prstGeom>
          <a:noFill/>
          <a:ln w="9525">
            <a:noFill/>
            <a:miter lim="800000"/>
            <a:headEnd/>
            <a:tailEnd/>
          </a:ln>
        </p:spPr>
        <p:txBody>
          <a:bodyPr wrap="square">
            <a:spAutoFit/>
          </a:bodyPr>
          <a:lstStyle/>
          <a:p>
            <a:pPr algn="just">
              <a:lnSpc>
                <a:spcPts val="4000"/>
              </a:lnSpc>
            </a:pPr>
            <a:r>
              <a:rPr lang="en-US" altLang="zh-TW" sz="2400" dirty="0" smtClean="0">
                <a:latin typeface="Times New Roman" pitchFamily="18" charset="0"/>
                <a:cs typeface="Times New Roman" pitchFamily="18" charset="0"/>
              </a:rPr>
              <a:t>Let </a:t>
            </a:r>
            <a:r>
              <a:rPr lang="en-US" altLang="zh-TW" sz="2400" u="wavyHeavy" dirty="0" smtClean="0">
                <a:uFill>
                  <a:solidFill>
                    <a:srgbClr val="0000FF"/>
                  </a:solidFill>
                </a:uFill>
                <a:latin typeface="Times New Roman" pitchFamily="18" charset="0"/>
                <a:cs typeface="Times New Roman" pitchFamily="18" charset="0"/>
              </a:rPr>
              <a:t>V(      ∨ K</a:t>
            </a:r>
            <a:r>
              <a:rPr lang="en-US" altLang="zh-TW" sz="2400" u="wavyHeavy" baseline="-25000" dirty="0" smtClean="0">
                <a:uFill>
                  <a:solidFill>
                    <a:srgbClr val="0000FF"/>
                  </a:solidFill>
                </a:uFill>
                <a:latin typeface="Times New Roman" pitchFamily="18" charset="0"/>
                <a:cs typeface="Times New Roman" pitchFamily="18" charset="0"/>
              </a:rPr>
              <a:t>10</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1</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2</a:t>
            </a:r>
            <a:r>
              <a:rPr lang="en-US" altLang="zh-TW" sz="2400" u="wavyHeavy" dirty="0" smtClean="0">
                <a:uFill>
                  <a:solidFill>
                    <a:srgbClr val="0000FF"/>
                  </a:solidFill>
                </a:uFill>
                <a:latin typeface="Times New Roman" pitchFamily="18" charset="0"/>
                <a:cs typeface="Times New Roman" pitchFamily="18" charset="0"/>
              </a:rPr>
              <a:t>,</a:t>
            </a:r>
            <a:r>
              <a:rPr lang="zh-TW" altLang="zh-TW" sz="2400" u="wavyHeavy" baseline="30000" dirty="0" smtClean="0">
                <a:uFill>
                  <a:solidFill>
                    <a:srgbClr val="0000FF"/>
                  </a:solidFill>
                </a:uFill>
                <a:latin typeface="Times New Roman" pitchFamily="18" charset="0"/>
                <a:cs typeface="Times New Roman" pitchFamily="18" charset="0"/>
              </a:rPr>
              <a:t>…</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11</a:t>
            </a:r>
            <a:r>
              <a:rPr lang="en-US" altLang="zh-TW" sz="2400" u="wavyHeavy" dirty="0" smtClean="0">
                <a:uFill>
                  <a:solidFill>
                    <a:srgbClr val="0000FF"/>
                  </a:solidFill>
                </a:uFill>
                <a:latin typeface="Times New Roman" pitchFamily="18" charset="0"/>
                <a:cs typeface="Times New Roman" pitchFamily="18" charset="0"/>
              </a:rPr>
              <a:t>}∪{1, 2,</a:t>
            </a:r>
            <a:r>
              <a:rPr lang="zh-TW" altLang="zh-TW" sz="2400" u="wavyHeavy" baseline="30000" dirty="0" smtClean="0">
                <a:uFill>
                  <a:solidFill>
                    <a:srgbClr val="0000FF"/>
                  </a:solidFill>
                </a:uFill>
                <a:latin typeface="Times New Roman" pitchFamily="18" charset="0"/>
                <a:cs typeface="Times New Roman" pitchFamily="18" charset="0"/>
              </a:rPr>
              <a:t>…</a:t>
            </a:r>
            <a:r>
              <a:rPr lang="en-US" altLang="zh-TW" sz="2400" u="wavyHeavy" dirty="0" smtClean="0">
                <a:uFill>
                  <a:solidFill>
                    <a:srgbClr val="0000FF"/>
                  </a:solidFill>
                </a:uFill>
                <a:latin typeface="Times New Roman" pitchFamily="18" charset="0"/>
                <a:cs typeface="Times New Roman" pitchFamily="18" charset="0"/>
              </a:rPr>
              <a:t>, 10}</a:t>
            </a:r>
            <a:r>
              <a:rPr lang="en-US" altLang="zh-TW" sz="2400" dirty="0" smtClean="0">
                <a:uFill>
                  <a:solidFill>
                    <a:srgbClr val="0000FF"/>
                  </a:solidFill>
                </a:u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Since u=21-11=10, </a:t>
            </a:r>
            <a:r>
              <a:rPr lang="en-US" altLang="zh-TW" sz="2400" u="wavyHeavy" dirty="0" smtClean="0">
                <a:uFill>
                  <a:solidFill>
                    <a:srgbClr val="0000FF"/>
                  </a:solidFill>
                </a:uFill>
                <a:latin typeface="Times New Roman" pitchFamily="18" charset="0"/>
                <a:cs typeface="Times New Roman" pitchFamily="18" charset="0"/>
              </a:rPr>
              <a:t>D</a:t>
            </a:r>
            <a:r>
              <a:rPr lang="en-US" altLang="zh-TW" sz="2400" u="wavyHeavy" baseline="-25000" dirty="0" smtClean="0">
                <a:uFill>
                  <a:solidFill>
                    <a:srgbClr val="0000FF"/>
                  </a:solidFill>
                </a:uFill>
                <a:latin typeface="Times New Roman" pitchFamily="18" charset="0"/>
                <a:cs typeface="Times New Roman" pitchFamily="18" charset="0"/>
              </a:rPr>
              <a:t>u</a:t>
            </a:r>
            <a:r>
              <a:rPr lang="en-US" altLang="zh-TW" sz="2400" u="wavyHeavy" dirty="0" smtClean="0">
                <a:uFill>
                  <a:solidFill>
                    <a:srgbClr val="0000FF"/>
                  </a:solidFill>
                </a:uFill>
                <a:latin typeface="Times New Roman" pitchFamily="18" charset="0"/>
                <a:cs typeface="Times New Roman" pitchFamily="18" charset="0"/>
              </a:rPr>
              <a:t>={1, 2, </a:t>
            </a:r>
            <a:r>
              <a:rPr lang="zh-TW" altLang="zh-TW" sz="2400" u="wavyHeavy" baseline="30000" dirty="0" smtClean="0">
                <a:uFill>
                  <a:solidFill>
                    <a:srgbClr val="0000FF"/>
                  </a:solidFill>
                </a:uFill>
                <a:latin typeface="Times New Roman" pitchFamily="18" charset="0"/>
                <a:cs typeface="Times New Roman" pitchFamily="18" charset="0"/>
              </a:rPr>
              <a:t>…</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dirty="0" smtClean="0">
                <a:uFill>
                  <a:solidFill>
                    <a:srgbClr val="0000FF"/>
                  </a:solidFill>
                </a:uFill>
                <a:latin typeface="Times New Roman" pitchFamily="18" charset="0"/>
                <a:cs typeface="Times New Roman" pitchFamily="18" charset="0"/>
              </a:rPr>
              <a:t>. </a:t>
            </a:r>
            <a:r>
              <a:rPr lang="en-US" altLang="zh-TW" sz="2400" u="wavyHeavy" dirty="0" smtClean="0">
                <a:uFill>
                  <a:solidFill>
                    <a:srgbClr val="0000FF"/>
                  </a:solidFill>
                </a:uFill>
                <a:latin typeface="Times New Roman" pitchFamily="18" charset="0"/>
                <a:cs typeface="Times New Roman" pitchFamily="18" charset="0"/>
              </a:rPr>
              <a:t>By Lemma 4.1.10 ⟨ Z</a:t>
            </a:r>
            <a:r>
              <a:rPr lang="en-US" altLang="zh-TW" sz="2400" u="wavyHeavy" baseline="-25000" dirty="0" smtClean="0">
                <a:uFill>
                  <a:solidFill>
                    <a:srgbClr val="0000FF"/>
                  </a:solidFill>
                </a:uFill>
                <a:latin typeface="Times New Roman" pitchFamily="18" charset="0"/>
                <a:cs typeface="Times New Roman" pitchFamily="18" charset="0"/>
              </a:rPr>
              <a:t>10</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1</a:t>
            </a:r>
            <a:r>
              <a:rPr lang="en-US" altLang="zh-TW" sz="2400" u="wavyHeavy" dirty="0" smtClean="0">
                <a:uFill>
                  <a:solidFill>
                    <a:srgbClr val="0000FF"/>
                  </a:solidFill>
                </a:uFill>
                <a:latin typeface="Times New Roman" pitchFamily="18" charset="0"/>
                <a:cs typeface="Times New Roman" pitchFamily="18" charset="0"/>
              </a:rPr>
              <a:t>}, { 1, 2}⟩ can be decomposed into bulls</a:t>
            </a:r>
            <a:r>
              <a:rPr lang="en-US" altLang="zh-TW" sz="2400" dirty="0" smtClean="0">
                <a:latin typeface="Times New Roman" pitchFamily="18" charset="0"/>
                <a:cs typeface="Times New Roman" pitchFamily="18" charset="0"/>
              </a:rPr>
              <a:t> as follow:</a:t>
            </a:r>
            <a:endParaRPr lang="zh-TW" altLang="zh-TW" sz="2400" dirty="0" smtClean="0">
              <a:latin typeface="Times New Roman" pitchFamily="18" charset="0"/>
              <a:cs typeface="Times New Roman" pitchFamily="18" charset="0"/>
            </a:endParaRPr>
          </a:p>
          <a:p>
            <a:pPr algn="just">
              <a:lnSpc>
                <a:spcPts val="4000"/>
              </a:lnSpc>
            </a:pPr>
            <a:r>
              <a:rPr lang="en-US" altLang="zh-TW" sz="2400" dirty="0" smtClean="0">
                <a:latin typeface="Times New Roman" pitchFamily="18" charset="0"/>
                <a:cs typeface="Times New Roman" pitchFamily="18" charset="0"/>
              </a:rPr>
              <a:t>(3, 1, 2;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5), (8, 6, 7;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10), (4, 3, 5;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6), (9, 8, 10;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1), (7,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9; 10, 1), (2,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4; 5, 6). </a:t>
            </a:r>
            <a:r>
              <a:rPr lang="en-US" altLang="zh-TW" sz="2400" u="wavyHeavy" dirty="0" smtClean="0">
                <a:uFill>
                  <a:solidFill>
                    <a:srgbClr val="0000FF"/>
                  </a:solidFill>
                </a:uFill>
                <a:latin typeface="Times New Roman" pitchFamily="18" charset="0"/>
                <a:cs typeface="Times New Roman" pitchFamily="18" charset="0"/>
              </a:rPr>
              <a:t>By Lemma 4.1.6 ⟨Z</a:t>
            </a:r>
            <a:r>
              <a:rPr lang="en-US" altLang="zh-TW" sz="2400" u="wavyHeavy" baseline="-25000" dirty="0" smtClean="0">
                <a:uFill>
                  <a:solidFill>
                    <a:srgbClr val="0000FF"/>
                  </a:solidFill>
                </a:uFill>
                <a:latin typeface="Times New Roman" pitchFamily="18" charset="0"/>
                <a:cs typeface="Times New Roman" pitchFamily="18" charset="0"/>
              </a:rPr>
              <a:t>10</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2</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3</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4</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5 </a:t>
            </a:r>
            <a:r>
              <a:rPr lang="en-US" altLang="zh-TW" sz="2400" u="wavyHeavy" dirty="0" smtClean="0">
                <a:uFill>
                  <a:solidFill>
                    <a:srgbClr val="0000FF"/>
                  </a:solidFill>
                </a:uFill>
                <a:latin typeface="Times New Roman" pitchFamily="18" charset="0"/>
                <a:cs typeface="Times New Roman" pitchFamily="18" charset="0"/>
              </a:rPr>
              <a:t>}, {3}⟩ can be decomposed into bulls</a:t>
            </a:r>
            <a:r>
              <a:rPr lang="en-US" altLang="zh-TW" sz="2400" dirty="0" smtClean="0">
                <a:latin typeface="Times New Roman" pitchFamily="18" charset="0"/>
                <a:cs typeface="Times New Roman" pitchFamily="18" charset="0"/>
              </a:rPr>
              <a:t> as follow:</a:t>
            </a:r>
            <a:endParaRPr lang="zh-TW" altLang="zh-TW" sz="2400" dirty="0">
              <a:latin typeface="Times New Roman" pitchFamily="18" charset="0"/>
              <a:cs typeface="Times New Roman" pitchFamily="18" charset="0"/>
            </a:endParaRPr>
          </a:p>
        </p:txBody>
      </p:sp>
      <p:graphicFrame>
        <p:nvGraphicFramePr>
          <p:cNvPr id="385027" name="Object 3"/>
          <p:cNvGraphicFramePr>
            <a:graphicFrameLocks noChangeAspect="1"/>
          </p:cNvGraphicFramePr>
          <p:nvPr/>
        </p:nvGraphicFramePr>
        <p:xfrm>
          <a:off x="3292995" y="3214909"/>
          <a:ext cx="342901" cy="432049"/>
        </p:xfrm>
        <a:graphic>
          <a:graphicData uri="http://schemas.openxmlformats.org/presentationml/2006/ole">
            <p:oleObj spid="_x0000_s385054" name="方程式" r:id="rId3" imgW="114151" imgH="215619" progId="Equation.3">
              <p:embed/>
            </p:oleObj>
          </a:graphicData>
        </a:graphic>
      </p:graphicFrame>
      <p:graphicFrame>
        <p:nvGraphicFramePr>
          <p:cNvPr id="385055" name="Object 1"/>
          <p:cNvGraphicFramePr>
            <a:graphicFrameLocks noChangeAspect="1"/>
          </p:cNvGraphicFramePr>
          <p:nvPr/>
        </p:nvGraphicFramePr>
        <p:xfrm>
          <a:off x="1500279" y="2638846"/>
          <a:ext cx="479433" cy="453008"/>
        </p:xfrm>
        <a:graphic>
          <a:graphicData uri="http://schemas.openxmlformats.org/presentationml/2006/ole">
            <p:oleObj spid="_x0000_s385055" name="方程式" r:id="rId4" imgW="241200" imgH="228600" progId="Equation.3">
              <p:embed/>
            </p:oleObj>
          </a:graphicData>
        </a:graphic>
      </p:graphicFrame>
      <p:sp>
        <p:nvSpPr>
          <p:cNvPr id="1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7"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8"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9"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0"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1"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2"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33" name="直線接點 32"/>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102</a:t>
            </a:fld>
            <a:r>
              <a:rPr lang="en-US" altLang="zh-TW" smtClean="0"/>
              <a:t>-</a:t>
            </a:r>
            <a:endParaRPr lang="en-US" altLang="zh-TW"/>
          </a:p>
        </p:txBody>
      </p:sp>
      <p:sp>
        <p:nvSpPr>
          <p:cNvPr id="7" name="矩形 34"/>
          <p:cNvSpPr>
            <a:spLocks noChangeArrowheads="1"/>
          </p:cNvSpPr>
          <p:nvPr/>
        </p:nvSpPr>
        <p:spPr bwMode="auto">
          <a:xfrm>
            <a:off x="611560" y="1995998"/>
            <a:ext cx="7848227" cy="2657138"/>
          </a:xfrm>
          <a:prstGeom prst="rect">
            <a:avLst/>
          </a:prstGeom>
          <a:noFill/>
          <a:ln w="9525">
            <a:noFill/>
            <a:miter lim="800000"/>
            <a:headEnd/>
            <a:tailEnd/>
          </a:ln>
        </p:spPr>
        <p:txBody>
          <a:bodyPr wrap="square">
            <a:spAutoFit/>
          </a:bodyPr>
          <a:lstStyle/>
          <a:p>
            <a:pPr algn="just">
              <a:lnSpc>
                <a:spcPts val="4000"/>
              </a:lnSpc>
            </a:pP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1, 4;</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5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7, 10;</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5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3, 6;</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5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9, 2;</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5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5, 8;</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5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4, 7;</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5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10, 3;</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5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6, 9;</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5 </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2, 5;</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5 </a:t>
            </a:r>
            <a:r>
              <a:rPr lang="en-US" altLang="zh-TW" sz="2400" dirty="0" smtClean="0">
                <a:latin typeface="Times New Roman" pitchFamily="18" charset="0"/>
                <a:cs typeface="Times New Roman" pitchFamily="18" charset="0"/>
              </a:rPr>
              <a:t>), and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8, 1;</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5 </a:t>
            </a:r>
            <a:r>
              <a:rPr lang="en-US" altLang="zh-TW" sz="2400" dirty="0" smtClean="0">
                <a:latin typeface="Times New Roman" pitchFamily="18" charset="0"/>
                <a:cs typeface="Times New Roman" pitchFamily="18" charset="0"/>
              </a:rPr>
              <a:t>). </a:t>
            </a:r>
            <a:r>
              <a:rPr lang="en-US" altLang="zh-TW" sz="2400" u="wavyHeavy" dirty="0" smtClean="0">
                <a:uFill>
                  <a:solidFill>
                    <a:srgbClr val="0000FF"/>
                  </a:solidFill>
                </a:uFill>
                <a:latin typeface="Times New Roman" pitchFamily="18" charset="0"/>
                <a:cs typeface="Times New Roman" pitchFamily="18" charset="0"/>
              </a:rPr>
              <a:t>By Lemma 4.1.15 ⟨Z</a:t>
            </a:r>
            <a:r>
              <a:rPr lang="en-US" altLang="zh-TW" sz="2400" u="wavyHeavy" baseline="-25000" dirty="0" smtClean="0">
                <a:uFill>
                  <a:solidFill>
                    <a:srgbClr val="0000FF"/>
                  </a:solidFill>
                </a:uFill>
                <a:latin typeface="Times New Roman" pitchFamily="18" charset="0"/>
                <a:cs typeface="Times New Roman" pitchFamily="18" charset="0"/>
              </a:rPr>
              <a:t>10</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6</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7</a:t>
            </a:r>
            <a:r>
              <a:rPr lang="en-US" altLang="zh-TW" sz="2400" u="wavyHeavy" dirty="0" smtClean="0">
                <a:uFill>
                  <a:solidFill>
                    <a:srgbClr val="0000FF"/>
                  </a:solidFill>
                </a:uFill>
                <a:latin typeface="Times New Roman" pitchFamily="18" charset="0"/>
                <a:cs typeface="Times New Roman" pitchFamily="18" charset="0"/>
              </a:rPr>
              <a:t>,</a:t>
            </a:r>
            <a:r>
              <a:rPr lang="zh-TW" altLang="zh-TW" sz="2400" u="wavyHeavy" baseline="30000" dirty="0" smtClean="0">
                <a:uFill>
                  <a:solidFill>
                    <a:srgbClr val="0000FF"/>
                  </a:solidFill>
                </a:uFill>
                <a:latin typeface="Times New Roman" pitchFamily="18" charset="0"/>
                <a:cs typeface="Times New Roman" pitchFamily="18" charset="0"/>
              </a:rPr>
              <a:t>…</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11</a:t>
            </a:r>
            <a:r>
              <a:rPr lang="en-US" altLang="zh-TW" sz="2400" u="wavyHeavy" dirty="0" smtClean="0">
                <a:uFill>
                  <a:solidFill>
                    <a:srgbClr val="0000FF"/>
                  </a:solidFill>
                </a:uFill>
                <a:latin typeface="Times New Roman" pitchFamily="18" charset="0"/>
                <a:cs typeface="Times New Roman" pitchFamily="18" charset="0"/>
              </a:rPr>
              <a:t>}, {4,   }⟩ can be decomposed into bulls</a:t>
            </a:r>
            <a:r>
              <a:rPr lang="en-US" altLang="zh-TW" sz="2400" dirty="0" smtClean="0">
                <a:latin typeface="Times New Roman" pitchFamily="18" charset="0"/>
                <a:cs typeface="Times New Roman" pitchFamily="18" charset="0"/>
              </a:rPr>
              <a:t> as follow:</a:t>
            </a:r>
            <a:endParaRPr lang="zh-TW" altLang="zh-TW" sz="2400" dirty="0">
              <a:latin typeface="Times New Roman" pitchFamily="18" charset="0"/>
              <a:cs typeface="Times New Roman" pitchFamily="18" charset="0"/>
            </a:endParaRPr>
          </a:p>
        </p:txBody>
      </p:sp>
      <p:graphicFrame>
        <p:nvGraphicFramePr>
          <p:cNvPr id="508931" name="Object 3"/>
          <p:cNvGraphicFramePr>
            <a:graphicFrameLocks noChangeAspect="1"/>
          </p:cNvGraphicFramePr>
          <p:nvPr/>
        </p:nvGraphicFramePr>
        <p:xfrm>
          <a:off x="6990020" y="3588919"/>
          <a:ext cx="342900" cy="431800"/>
        </p:xfrm>
        <a:graphic>
          <a:graphicData uri="http://schemas.openxmlformats.org/presentationml/2006/ole">
            <p:oleObj spid="_x0000_s508931" name="方程式" r:id="rId3" imgW="114151" imgH="215619" progId="Equation.3">
              <p:embed/>
            </p:oleObj>
          </a:graphicData>
        </a:graphic>
      </p:graphicFrame>
      <p:sp>
        <p:nvSpPr>
          <p:cNvPr id="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7"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9"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4"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36" name="直線接點 35"/>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103</a:t>
            </a:fld>
            <a:r>
              <a:rPr lang="en-US" altLang="zh-TW" smtClean="0"/>
              <a:t>-</a:t>
            </a:r>
            <a:endParaRPr lang="en-US" altLang="zh-TW"/>
          </a:p>
        </p:txBody>
      </p:sp>
      <p:sp>
        <p:nvSpPr>
          <p:cNvPr id="7" name="矩形 34"/>
          <p:cNvSpPr>
            <a:spLocks noChangeArrowheads="1"/>
          </p:cNvSpPr>
          <p:nvPr/>
        </p:nvSpPr>
        <p:spPr bwMode="auto">
          <a:xfrm>
            <a:off x="611560" y="1834172"/>
            <a:ext cx="7848227" cy="3683060"/>
          </a:xfrm>
          <a:prstGeom prst="rect">
            <a:avLst/>
          </a:prstGeom>
          <a:noFill/>
          <a:ln w="9525">
            <a:noFill/>
            <a:miter lim="800000"/>
            <a:headEnd/>
            <a:tailEnd/>
          </a:ln>
        </p:spPr>
        <p:txBody>
          <a:bodyPr wrap="square">
            <a:spAutoFit/>
          </a:bodyPr>
          <a:lstStyle/>
          <a:p>
            <a:pPr algn="just">
              <a:lnSpc>
                <a:spcPts val="4000"/>
              </a:lnSpc>
            </a:pP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 1, 6; ∞</a:t>
            </a:r>
            <a:r>
              <a:rPr lang="en-US" altLang="zh-TW" sz="2400" baseline="-25000" dirty="0" smtClean="0">
                <a:latin typeface="Times New Roman" pitchFamily="18" charset="0"/>
                <a:cs typeface="Times New Roman" pitchFamily="18" charset="0"/>
              </a:rPr>
              <a:t>7</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 5, 10; ∞</a:t>
            </a:r>
            <a:r>
              <a:rPr lang="en-US" altLang="zh-TW" sz="2400" baseline="-25000" dirty="0" smtClean="0">
                <a:latin typeface="Times New Roman" pitchFamily="18" charset="0"/>
                <a:cs typeface="Times New Roman" pitchFamily="18" charset="0"/>
              </a:rPr>
              <a:t>7</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 9, 4; ∞</a:t>
            </a:r>
            <a:r>
              <a:rPr lang="en-US" altLang="zh-TW" sz="2400" baseline="-25000" dirty="0" smtClean="0">
                <a:latin typeface="Times New Roman" pitchFamily="18" charset="0"/>
                <a:cs typeface="Times New Roman" pitchFamily="18" charset="0"/>
              </a:rPr>
              <a:t>7</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 3, 8; ∞</a:t>
            </a:r>
            <a:r>
              <a:rPr lang="en-US" altLang="zh-TW" sz="2400" baseline="-25000" dirty="0" smtClean="0">
                <a:latin typeface="Times New Roman" pitchFamily="18" charset="0"/>
                <a:cs typeface="Times New Roman" pitchFamily="18" charset="0"/>
              </a:rPr>
              <a:t>7</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 7, 2; ∞</a:t>
            </a:r>
            <a:r>
              <a:rPr lang="en-US" altLang="zh-TW" sz="2400" baseline="-25000" dirty="0" smtClean="0">
                <a:latin typeface="Times New Roman" pitchFamily="18" charset="0"/>
                <a:cs typeface="Times New Roman" pitchFamily="18" charset="0"/>
              </a:rPr>
              <a:t>7</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8</a:t>
            </a:r>
            <a:r>
              <a:rPr lang="en-US" altLang="zh-TW" sz="2400" dirty="0" smtClean="0">
                <a:latin typeface="Times New Roman" pitchFamily="18" charset="0"/>
                <a:cs typeface="Times New Roman" pitchFamily="18" charset="0"/>
              </a:rPr>
              <a:t>, 1, 5; ∞</a:t>
            </a:r>
            <a:r>
              <a:rPr lang="en-US" altLang="zh-TW" sz="2400" baseline="-25000" dirty="0" smtClean="0">
                <a:latin typeface="Times New Roman" pitchFamily="18" charset="0"/>
                <a:cs typeface="Times New Roman" pitchFamily="18" charset="0"/>
              </a:rPr>
              <a:t>11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8</a:t>
            </a:r>
            <a:r>
              <a:rPr lang="en-US" altLang="zh-TW" sz="2400" dirty="0" smtClean="0">
                <a:latin typeface="Times New Roman" pitchFamily="18" charset="0"/>
                <a:cs typeface="Times New Roman" pitchFamily="18" charset="0"/>
              </a:rPr>
              <a:t>, 9, 3; ∞</a:t>
            </a:r>
            <a:r>
              <a:rPr lang="en-US" altLang="zh-TW" sz="2400" baseline="-25000" dirty="0" smtClean="0">
                <a:latin typeface="Times New Roman" pitchFamily="18" charset="0"/>
                <a:cs typeface="Times New Roman" pitchFamily="18" charset="0"/>
              </a:rPr>
              <a:t>11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9</a:t>
            </a:r>
            <a:r>
              <a:rPr lang="en-US" altLang="zh-TW" sz="2400" dirty="0" smtClean="0">
                <a:latin typeface="Times New Roman" pitchFamily="18" charset="0"/>
                <a:cs typeface="Times New Roman" pitchFamily="18" charset="0"/>
              </a:rPr>
              <a:t>, 5, 9; ∞</a:t>
            </a:r>
            <a:r>
              <a:rPr lang="en-US" altLang="zh-TW" sz="2400" baseline="-25000" dirty="0" smtClean="0">
                <a:latin typeface="Times New Roman" pitchFamily="18" charset="0"/>
                <a:cs typeface="Times New Roman" pitchFamily="18" charset="0"/>
              </a:rPr>
              <a:t>11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9</a:t>
            </a:r>
            <a:r>
              <a:rPr lang="en-US" altLang="zh-TW" sz="2400" dirty="0" smtClean="0">
                <a:latin typeface="Times New Roman" pitchFamily="18" charset="0"/>
                <a:cs typeface="Times New Roman" pitchFamily="18" charset="0"/>
              </a:rPr>
              <a:t>, 3, 7; ∞</a:t>
            </a:r>
            <a:r>
              <a:rPr lang="en-US" altLang="zh-TW" sz="2400" baseline="-25000" dirty="0" smtClean="0">
                <a:latin typeface="Times New Roman" pitchFamily="18" charset="0"/>
                <a:cs typeface="Times New Roman" pitchFamily="18" charset="0"/>
              </a:rPr>
              <a:t>11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 7, 1; ∞</a:t>
            </a:r>
            <a:r>
              <a:rPr lang="en-US" altLang="zh-TW" sz="2400" baseline="-25000" dirty="0" smtClean="0">
                <a:latin typeface="Times New Roman" pitchFamily="18" charset="0"/>
                <a:cs typeface="Times New Roman" pitchFamily="18" charset="0"/>
              </a:rPr>
              <a:t>11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9</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8</a:t>
            </a:r>
            <a:r>
              <a:rPr lang="en-US" altLang="zh-TW" sz="2400" dirty="0" smtClean="0">
                <a:latin typeface="Times New Roman" pitchFamily="18" charset="0"/>
                <a:cs typeface="Times New Roman" pitchFamily="18" charset="0"/>
              </a:rPr>
              <a:t>, 6, 10; ∞</a:t>
            </a:r>
            <a:r>
              <a:rPr lang="en-US" altLang="zh-TW" sz="2400" baseline="-25000" dirty="0" smtClean="0">
                <a:latin typeface="Times New Roman" pitchFamily="18" charset="0"/>
                <a:cs typeface="Times New Roman" pitchFamily="18" charset="0"/>
              </a:rPr>
              <a:t>7</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8</a:t>
            </a:r>
            <a:r>
              <a:rPr lang="en-US" altLang="zh-TW" sz="2400" dirty="0" smtClean="0">
                <a:latin typeface="Times New Roman" pitchFamily="18" charset="0"/>
                <a:cs typeface="Times New Roman" pitchFamily="18" charset="0"/>
              </a:rPr>
              <a:t>, 4, 8; ∞</a:t>
            </a:r>
            <a:r>
              <a:rPr lang="en-US" altLang="zh-TW" sz="2400" baseline="-25000" dirty="0" smtClean="0">
                <a:latin typeface="Times New Roman" pitchFamily="18" charset="0"/>
                <a:cs typeface="Times New Roman" pitchFamily="18" charset="0"/>
              </a:rPr>
              <a:t>7</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9</a:t>
            </a:r>
            <a:r>
              <a:rPr lang="en-US" altLang="zh-TW" sz="2400" dirty="0" smtClean="0">
                <a:latin typeface="Times New Roman" pitchFamily="18" charset="0"/>
                <a:cs typeface="Times New Roman" pitchFamily="18" charset="0"/>
              </a:rPr>
              <a:t>, 10, 4; ∞</a:t>
            </a:r>
            <a:r>
              <a:rPr lang="en-US" altLang="zh-TW" sz="2400" baseline="-25000" dirty="0" smtClean="0">
                <a:latin typeface="Times New Roman" pitchFamily="18" charset="0"/>
                <a:cs typeface="Times New Roman" pitchFamily="18" charset="0"/>
              </a:rPr>
              <a:t>7</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9</a:t>
            </a:r>
            <a:r>
              <a:rPr lang="en-US" altLang="zh-TW" sz="2400" dirty="0" smtClean="0">
                <a:latin typeface="Times New Roman" pitchFamily="18" charset="0"/>
                <a:cs typeface="Times New Roman" pitchFamily="18" charset="0"/>
              </a:rPr>
              <a:t>, 8, 2; ∞</a:t>
            </a:r>
            <a:r>
              <a:rPr lang="en-US" altLang="zh-TW" sz="2400" baseline="-25000" dirty="0" smtClean="0">
                <a:latin typeface="Times New Roman" pitchFamily="18" charset="0"/>
                <a:cs typeface="Times New Roman" pitchFamily="18" charset="0"/>
              </a:rPr>
              <a:t>7</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8</a:t>
            </a:r>
            <a:r>
              <a:rPr lang="en-US" altLang="zh-TW" sz="2400" dirty="0" smtClean="0">
                <a:latin typeface="Times New Roman" pitchFamily="18" charset="0"/>
                <a:cs typeface="Times New Roman" pitchFamily="18" charset="0"/>
              </a:rPr>
              <a:t>) and (∞</a:t>
            </a:r>
            <a:r>
              <a:rPr lang="en-US" altLang="zh-TW" sz="2400" baseline="-25000" dirty="0" smtClean="0">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 2, 6; ∞</a:t>
            </a:r>
            <a:r>
              <a:rPr lang="en-US" altLang="zh-TW" sz="2400" baseline="-25000" dirty="0" smtClean="0">
                <a:latin typeface="Times New Roman" pitchFamily="18" charset="0"/>
                <a:cs typeface="Times New Roman" pitchFamily="18" charset="0"/>
              </a:rPr>
              <a:t>7</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9</a:t>
            </a:r>
            <a:r>
              <a:rPr lang="en-US" altLang="zh-TW" sz="2400" dirty="0" smtClean="0">
                <a:latin typeface="Times New Roman" pitchFamily="18" charset="0"/>
                <a:cs typeface="Times New Roman" pitchFamily="18" charset="0"/>
              </a:rPr>
              <a:t>). </a:t>
            </a:r>
            <a:r>
              <a:rPr lang="en-US" altLang="zh-TW" sz="2400" u="wavyHeavy" dirty="0" smtClean="0">
                <a:uFill>
                  <a:solidFill>
                    <a:srgbClr val="0000FF"/>
                  </a:solidFill>
                </a:uFill>
                <a:latin typeface="Times New Roman" pitchFamily="18" charset="0"/>
                <a:cs typeface="Times New Roman" pitchFamily="18" charset="0"/>
              </a:rPr>
              <a:t>Therefore,      ∨ K</a:t>
            </a:r>
            <a:r>
              <a:rPr lang="en-US" altLang="zh-TW" sz="2400" u="wavyHeavy" baseline="-25000" dirty="0" smtClean="0">
                <a:uFill>
                  <a:solidFill>
                    <a:srgbClr val="0000FF"/>
                  </a:solidFill>
                </a:uFill>
                <a:latin typeface="Times New Roman" pitchFamily="18" charset="0"/>
                <a:cs typeface="Times New Roman" pitchFamily="18" charset="0"/>
              </a:rPr>
              <a:t>10 </a:t>
            </a:r>
            <a:r>
              <a:rPr lang="en-US" altLang="zh-TW" sz="2400" dirty="0" smtClean="0">
                <a:latin typeface="Times New Roman" pitchFamily="18" charset="0"/>
                <a:cs typeface="Times New Roman" pitchFamily="18" charset="0"/>
              </a:rPr>
              <a:t>or K</a:t>
            </a:r>
            <a:r>
              <a:rPr lang="en-US" altLang="zh-TW" sz="2400" baseline="-25000" dirty="0" smtClean="0">
                <a:latin typeface="Times New Roman" pitchFamily="18" charset="0"/>
                <a:cs typeface="Times New Roman" pitchFamily="18" charset="0"/>
              </a:rPr>
              <a:t>21</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11 </a:t>
            </a:r>
            <a:r>
              <a:rPr lang="en-US" altLang="zh-TW" sz="2400" dirty="0" smtClean="0">
                <a:latin typeface="Times New Roman" pitchFamily="18" charset="0"/>
                <a:cs typeface="Times New Roman" pitchFamily="18" charset="0"/>
              </a:rPr>
              <a:t>can be decomposed into bulls, </a:t>
            </a:r>
            <a:r>
              <a:rPr lang="en-US" altLang="zh-TW" sz="2400" u="wavyHeavy" dirty="0" smtClean="0">
                <a:uFill>
                  <a:solidFill>
                    <a:srgbClr val="0000FF"/>
                  </a:solidFill>
                </a:uFill>
                <a:latin typeface="Times New Roman" pitchFamily="18" charset="0"/>
                <a:cs typeface="Times New Roman" pitchFamily="18" charset="0"/>
              </a:rPr>
              <a:t>i.e. K</a:t>
            </a:r>
            <a:r>
              <a:rPr lang="en-US" altLang="zh-TW" sz="2400" u="wavyHeavy" baseline="-25000" dirty="0" smtClean="0">
                <a:uFill>
                  <a:solidFill>
                    <a:srgbClr val="0000FF"/>
                  </a:solidFill>
                </a:uFill>
                <a:latin typeface="Times New Roman" pitchFamily="18" charset="0"/>
                <a:cs typeface="Times New Roman" pitchFamily="18" charset="0"/>
              </a:rPr>
              <a:t>11</a:t>
            </a:r>
            <a:r>
              <a:rPr lang="en-US" altLang="zh-TW" sz="2400" u="wavyHeavy" dirty="0" smtClean="0">
                <a:uFill>
                  <a:solidFill>
                    <a:srgbClr val="0000FF"/>
                  </a:solidFill>
                </a:uFill>
                <a:latin typeface="Times New Roman" pitchFamily="18" charset="0"/>
                <a:cs typeface="Times New Roman" pitchFamily="18" charset="0"/>
              </a:rPr>
              <a:t> can be embedded in K</a:t>
            </a:r>
            <a:r>
              <a:rPr lang="en-US" altLang="zh-TW" sz="2400" u="wavyHeavy" baseline="-25000" dirty="0" smtClean="0">
                <a:uFill>
                  <a:solidFill>
                    <a:srgbClr val="0000FF"/>
                  </a:solidFill>
                </a:uFill>
                <a:latin typeface="Times New Roman" pitchFamily="18" charset="0"/>
                <a:cs typeface="Times New Roman" pitchFamily="18" charset="0"/>
              </a:rPr>
              <a:t>21</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graphicFrame>
        <p:nvGraphicFramePr>
          <p:cNvPr id="509954" name="Object 1"/>
          <p:cNvGraphicFramePr>
            <a:graphicFrameLocks noChangeAspect="1"/>
          </p:cNvGraphicFramePr>
          <p:nvPr/>
        </p:nvGraphicFramePr>
        <p:xfrm>
          <a:off x="7740352" y="4021559"/>
          <a:ext cx="403225" cy="381000"/>
        </p:xfrm>
        <a:graphic>
          <a:graphicData uri="http://schemas.openxmlformats.org/presentationml/2006/ole">
            <p:oleObj spid="_x0000_s509954" name="方程式" r:id="rId3" imgW="241200" imgH="228600" progId="Equation.3">
              <p:embed/>
            </p:oleObj>
          </a:graphicData>
        </a:graphic>
      </p:graphicFrame>
      <p:sp>
        <p:nvSpPr>
          <p:cNvPr id="18"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19" name="直線接點 18"/>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104</a:t>
            </a:fld>
            <a:r>
              <a:rPr lang="en-US" altLang="zh-TW" smtClean="0"/>
              <a:t>-</a:t>
            </a:r>
            <a:endParaRPr lang="en-US" altLang="zh-TW"/>
          </a:p>
        </p:txBody>
      </p:sp>
      <p:sp>
        <p:nvSpPr>
          <p:cNvPr id="5" name="矩形 34"/>
          <p:cNvSpPr>
            <a:spLocks noChangeArrowheads="1"/>
          </p:cNvSpPr>
          <p:nvPr/>
        </p:nvSpPr>
        <p:spPr bwMode="auto">
          <a:xfrm>
            <a:off x="611560" y="1771069"/>
            <a:ext cx="7848227" cy="461665"/>
          </a:xfrm>
          <a:prstGeom prst="rect">
            <a:avLst/>
          </a:prstGeom>
          <a:noFill/>
          <a:ln w="9525">
            <a:noFill/>
            <a:miter lim="800000"/>
            <a:headEnd/>
            <a:tailEnd/>
          </a:ln>
        </p:spPr>
        <p:txBody>
          <a:bodyPr wrap="square">
            <a:spAutoFit/>
          </a:bodyPr>
          <a:lstStyle/>
          <a:p>
            <a:r>
              <a:rPr lang="en-US" altLang="zh-TW" sz="2400" b="1" u="sng" dirty="0" smtClean="0">
                <a:solidFill>
                  <a:srgbClr val="FF3300"/>
                </a:solidFill>
                <a:latin typeface="Times New Roman" pitchFamily="18" charset="0"/>
                <a:cs typeface="Times New Roman" pitchFamily="18" charset="0"/>
              </a:rPr>
              <a:t>Example 4.3.4</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16</a:t>
            </a:r>
            <a:r>
              <a:rPr lang="en-US" altLang="zh-TW" sz="2400" dirty="0" smtClean="0">
                <a:latin typeface="Times New Roman" pitchFamily="18" charset="0"/>
                <a:cs typeface="Times New Roman" pitchFamily="18" charset="0"/>
              </a:rPr>
              <a:t> can be embedded in K</a:t>
            </a:r>
            <a:r>
              <a:rPr lang="en-US" altLang="zh-TW" sz="2400" baseline="-25000" dirty="0" smtClean="0">
                <a:latin typeface="Times New Roman" pitchFamily="18" charset="0"/>
                <a:cs typeface="Times New Roman" pitchFamily="18" charset="0"/>
              </a:rPr>
              <a:t>51</a:t>
            </a:r>
            <a:endParaRPr lang="zh-TW" altLang="zh-TW" sz="2400" dirty="0">
              <a:latin typeface="Times New Roman" pitchFamily="18" charset="0"/>
              <a:cs typeface="Times New Roman" pitchFamily="18" charset="0"/>
            </a:endParaRPr>
          </a:p>
        </p:txBody>
      </p:sp>
      <p:sp>
        <p:nvSpPr>
          <p:cNvPr id="7" name="矩形 34"/>
          <p:cNvSpPr>
            <a:spLocks noChangeArrowheads="1"/>
          </p:cNvSpPr>
          <p:nvPr/>
        </p:nvSpPr>
        <p:spPr bwMode="auto">
          <a:xfrm>
            <a:off x="611560" y="2491149"/>
            <a:ext cx="7848227" cy="3170099"/>
          </a:xfrm>
          <a:prstGeom prst="rect">
            <a:avLst/>
          </a:prstGeom>
          <a:noFill/>
          <a:ln w="9525">
            <a:noFill/>
            <a:miter lim="800000"/>
            <a:headEnd/>
            <a:tailEnd/>
          </a:ln>
        </p:spPr>
        <p:txBody>
          <a:bodyPr wrap="square">
            <a:spAutoFit/>
          </a:bodyPr>
          <a:lstStyle/>
          <a:p>
            <a:pPr algn="just">
              <a:lnSpc>
                <a:spcPts val="4000"/>
              </a:lnSpc>
            </a:pPr>
            <a:r>
              <a:rPr lang="en-US" altLang="zh-TW" sz="2400" dirty="0" smtClean="0">
                <a:latin typeface="Times New Roman" pitchFamily="18" charset="0"/>
                <a:cs typeface="Times New Roman" pitchFamily="18" charset="0"/>
              </a:rPr>
              <a:t>Let </a:t>
            </a:r>
            <a:r>
              <a:rPr lang="en-US" altLang="zh-TW" sz="2400" u="wavyHeavy" dirty="0" smtClean="0">
                <a:uFill>
                  <a:solidFill>
                    <a:srgbClr val="0000FF"/>
                  </a:solidFill>
                </a:uFill>
                <a:latin typeface="Times New Roman" pitchFamily="18" charset="0"/>
                <a:cs typeface="Times New Roman" pitchFamily="18" charset="0"/>
              </a:rPr>
              <a:t>V(      ∨ K</a:t>
            </a:r>
            <a:r>
              <a:rPr lang="en-US" altLang="zh-TW" sz="2400" u="wavyHeavy" baseline="-25000" dirty="0" smtClean="0">
                <a:uFill>
                  <a:solidFill>
                    <a:srgbClr val="0000FF"/>
                  </a:solidFill>
                </a:uFill>
                <a:latin typeface="Times New Roman" pitchFamily="18" charset="0"/>
                <a:cs typeface="Times New Roman" pitchFamily="18" charset="0"/>
              </a:rPr>
              <a:t>35</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1</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2</a:t>
            </a:r>
            <a:r>
              <a:rPr lang="en-US" altLang="zh-TW" sz="2400" u="wavyHeavy" dirty="0" smtClean="0">
                <a:uFill>
                  <a:solidFill>
                    <a:srgbClr val="0000FF"/>
                  </a:solidFill>
                </a:uFill>
                <a:latin typeface="Times New Roman" pitchFamily="18" charset="0"/>
                <a:cs typeface="Times New Roman" pitchFamily="18" charset="0"/>
              </a:rPr>
              <a:t>,</a:t>
            </a:r>
            <a:r>
              <a:rPr lang="zh-TW" altLang="zh-TW" sz="2400" u="wavyHeavy" dirty="0" smtClean="0">
                <a:uFill>
                  <a:solidFill>
                    <a:srgbClr val="0000FF"/>
                  </a:solidFill>
                </a:uFill>
                <a:latin typeface="Times New Roman" pitchFamily="18" charset="0"/>
                <a:cs typeface="Times New Roman" pitchFamily="18" charset="0"/>
              </a:rPr>
              <a:t>…</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16</a:t>
            </a:r>
            <a:r>
              <a:rPr lang="en-US" altLang="zh-TW" sz="2400" u="wavyHeavy" dirty="0" smtClean="0">
                <a:uFill>
                  <a:solidFill>
                    <a:srgbClr val="0000FF"/>
                  </a:solidFill>
                </a:uFill>
                <a:latin typeface="Times New Roman" pitchFamily="18" charset="0"/>
                <a:cs typeface="Times New Roman" pitchFamily="18" charset="0"/>
              </a:rPr>
              <a:t>}∪{1, 2,</a:t>
            </a:r>
            <a:r>
              <a:rPr lang="zh-TW" altLang="zh-TW" sz="2400" u="wavyHeavy" baseline="30000" dirty="0" smtClean="0">
                <a:uFill>
                  <a:solidFill>
                    <a:srgbClr val="0000FF"/>
                  </a:solidFill>
                </a:uFill>
                <a:latin typeface="Times New Roman" pitchFamily="18" charset="0"/>
                <a:cs typeface="Times New Roman" pitchFamily="18" charset="0"/>
              </a:rPr>
              <a:t>…</a:t>
            </a:r>
            <a:r>
              <a:rPr lang="en-US" altLang="zh-TW" sz="2400" u="wavyHeavy" dirty="0" smtClean="0">
                <a:uFill>
                  <a:solidFill>
                    <a:srgbClr val="0000FF"/>
                  </a:solidFill>
                </a:uFill>
                <a:latin typeface="Times New Roman" pitchFamily="18" charset="0"/>
                <a:cs typeface="Times New Roman" pitchFamily="18" charset="0"/>
              </a:rPr>
              <a:t>,35}</a:t>
            </a:r>
            <a:r>
              <a:rPr lang="en-US" altLang="zh-TW" sz="2400" dirty="0" smtClean="0">
                <a:uFill>
                  <a:solidFill>
                    <a:srgbClr val="0000FF"/>
                  </a:solidFill>
                </a:u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Since u=51-16=35, </a:t>
            </a:r>
            <a:r>
              <a:rPr lang="en-US" altLang="zh-TW" sz="2400" u="wavyHeavy" dirty="0" smtClean="0">
                <a:uFill>
                  <a:solidFill>
                    <a:srgbClr val="0000FF"/>
                  </a:solidFill>
                </a:uFill>
                <a:latin typeface="Times New Roman" pitchFamily="18" charset="0"/>
                <a:cs typeface="Times New Roman" pitchFamily="18" charset="0"/>
              </a:rPr>
              <a:t>D</a:t>
            </a:r>
            <a:r>
              <a:rPr lang="en-US" altLang="zh-TW" sz="2400" u="wavyHeavy" baseline="-25000" dirty="0" smtClean="0">
                <a:uFill>
                  <a:solidFill>
                    <a:srgbClr val="0000FF"/>
                  </a:solidFill>
                </a:uFill>
                <a:latin typeface="Times New Roman" pitchFamily="18" charset="0"/>
                <a:cs typeface="Times New Roman" pitchFamily="18" charset="0"/>
              </a:rPr>
              <a:t>u</a:t>
            </a:r>
            <a:r>
              <a:rPr lang="en-US" altLang="zh-TW" sz="2400" u="wavyHeavy" dirty="0" smtClean="0">
                <a:uFill>
                  <a:solidFill>
                    <a:srgbClr val="0000FF"/>
                  </a:solidFill>
                </a:uFill>
                <a:latin typeface="Times New Roman" pitchFamily="18" charset="0"/>
                <a:cs typeface="Times New Roman" pitchFamily="18" charset="0"/>
              </a:rPr>
              <a:t>={1,2,</a:t>
            </a:r>
            <a:r>
              <a:rPr lang="zh-TW" altLang="zh-TW" sz="2400" u="wavyHeavy" baseline="30000" dirty="0" smtClean="0">
                <a:uFill>
                  <a:solidFill>
                    <a:srgbClr val="0000FF"/>
                  </a:solidFill>
                </a:uFill>
                <a:latin typeface="Times New Roman" pitchFamily="18" charset="0"/>
                <a:cs typeface="Times New Roman" pitchFamily="18" charset="0"/>
              </a:rPr>
              <a:t>…</a:t>
            </a:r>
            <a:r>
              <a:rPr lang="en-US" altLang="zh-TW" sz="2400" u="wavyHeavy" dirty="0" smtClean="0">
                <a:uFill>
                  <a:solidFill>
                    <a:srgbClr val="0000FF"/>
                  </a:solidFill>
                </a:uFill>
                <a:latin typeface="Times New Roman" pitchFamily="18" charset="0"/>
                <a:cs typeface="Times New Roman" pitchFamily="18" charset="0"/>
              </a:rPr>
              <a:t>,17}</a:t>
            </a:r>
            <a:r>
              <a:rPr lang="en-US" altLang="zh-TW" sz="2400" dirty="0" smtClean="0">
                <a:uFill>
                  <a:solidFill>
                    <a:srgbClr val="0000FF"/>
                  </a:solidFill>
                </a:uFill>
                <a:latin typeface="Times New Roman" pitchFamily="18" charset="0"/>
                <a:cs typeface="Times New Roman" pitchFamily="18" charset="0"/>
              </a:rPr>
              <a:t>. </a:t>
            </a:r>
            <a:r>
              <a:rPr lang="en-US" altLang="zh-TW" sz="2400" u="wavyHeavy" dirty="0" smtClean="0">
                <a:uFill>
                  <a:solidFill>
                    <a:srgbClr val="0000FF"/>
                  </a:solidFill>
                </a:uFill>
                <a:latin typeface="Times New Roman" pitchFamily="18" charset="0"/>
                <a:cs typeface="Times New Roman" pitchFamily="18" charset="0"/>
              </a:rPr>
              <a:t>By Lemma 4.1.4</a:t>
            </a:r>
            <a:r>
              <a:rPr lang="en-US" altLang="zh-TW" sz="2400" b="1" u="wavyHeavy" dirty="0" smtClean="0">
                <a:uFill>
                  <a:solidFill>
                    <a:srgbClr val="0000FF"/>
                  </a:solidFill>
                </a:uFill>
                <a:latin typeface="Times New Roman" pitchFamily="18" charset="0"/>
                <a:cs typeface="Times New Roman" pitchFamily="18" charset="0"/>
              </a:rPr>
              <a:t> </a:t>
            </a:r>
            <a:r>
              <a:rPr lang="en-US" altLang="zh-TW" sz="2400" u="wavyHeavy" dirty="0" smtClean="0">
                <a:uFill>
                  <a:solidFill>
                    <a:srgbClr val="0000FF"/>
                  </a:solidFill>
                </a:uFill>
                <a:latin typeface="Times New Roman" pitchFamily="18" charset="0"/>
                <a:cs typeface="Times New Roman" pitchFamily="18" charset="0"/>
              </a:rPr>
              <a:t>⟨Z</a:t>
            </a:r>
            <a:r>
              <a:rPr lang="en-US" altLang="zh-TW" sz="2400" u="wavyHeavy" baseline="-25000" dirty="0" smtClean="0">
                <a:uFill>
                  <a:solidFill>
                    <a:srgbClr val="0000FF"/>
                  </a:solidFill>
                </a:uFill>
                <a:latin typeface="Times New Roman" pitchFamily="18" charset="0"/>
                <a:cs typeface="Times New Roman" pitchFamily="18" charset="0"/>
              </a:rPr>
              <a:t>35</a:t>
            </a:r>
            <a:r>
              <a:rPr lang="en-US" altLang="zh-TW" sz="2400" u="wavyHeavy" dirty="0" smtClean="0">
                <a:uFill>
                  <a:solidFill>
                    <a:srgbClr val="0000FF"/>
                  </a:solidFill>
                </a:uFill>
                <a:latin typeface="Times New Roman" pitchFamily="18" charset="0"/>
                <a:cs typeface="Times New Roman" pitchFamily="18" charset="0"/>
              </a:rPr>
              <a:t>, { 1, 2, 3}⟩ can be decomposed into bulls </a:t>
            </a:r>
            <a:r>
              <a:rPr lang="en-US" altLang="zh-TW" sz="2400" dirty="0" smtClean="0">
                <a:latin typeface="Times New Roman" pitchFamily="18" charset="0"/>
                <a:cs typeface="Times New Roman" pitchFamily="18" charset="0"/>
              </a:rPr>
              <a:t>with the sums modulo 35 as follow: (2+5i, 3+5i, 1+5i; 5+5i, 4+5i), (6+5i, 3+5i, 4+5i; 5i, 2+5i), (5i-1, 5i, 2+5i; 1+5i, 5+5i), for 0</a:t>
            </a:r>
            <a:r>
              <a:rPr lang="zh-TW" altLang="zh-TW" sz="2400" dirty="0" smtClean="0">
                <a:latin typeface="Times New Roman" pitchFamily="18" charset="0"/>
                <a:cs typeface="Times New Roman" pitchFamily="18" charset="0"/>
              </a:rPr>
              <a:t>≦</a:t>
            </a:r>
            <a:r>
              <a:rPr lang="en-US" altLang="zh-TW" sz="2400" dirty="0" err="1" smtClean="0">
                <a:latin typeface="Times New Roman" pitchFamily="18" charset="0"/>
                <a:cs typeface="Times New Roman" pitchFamily="18" charset="0"/>
              </a:rPr>
              <a:t>i</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6. </a:t>
            </a:r>
            <a:r>
              <a:rPr lang="en-US" altLang="zh-TW" sz="2400" u="wavyHeavy" dirty="0" smtClean="0">
                <a:uFill>
                  <a:solidFill>
                    <a:srgbClr val="0000FF"/>
                  </a:solidFill>
                </a:uFill>
                <a:latin typeface="Times New Roman" pitchFamily="18" charset="0"/>
                <a:cs typeface="Times New Roman" pitchFamily="18" charset="0"/>
              </a:rPr>
              <a:t>By Lemma 4.1.16</a:t>
            </a:r>
            <a:r>
              <a:rPr lang="en-US" altLang="zh-TW" sz="2400" b="1" u="wavyHeavy" dirty="0" smtClean="0">
                <a:uFill>
                  <a:solidFill>
                    <a:srgbClr val="0000FF"/>
                  </a:solidFill>
                </a:uFill>
                <a:latin typeface="Times New Roman" pitchFamily="18" charset="0"/>
                <a:cs typeface="Times New Roman" pitchFamily="18" charset="0"/>
              </a:rPr>
              <a:t> </a:t>
            </a:r>
            <a:r>
              <a:rPr lang="en-US" altLang="zh-TW" sz="2400" u="wavyHeavy" dirty="0" smtClean="0">
                <a:uFill>
                  <a:solidFill>
                    <a:srgbClr val="0000FF"/>
                  </a:solidFill>
                </a:uFill>
                <a:latin typeface="Times New Roman" pitchFamily="18" charset="0"/>
                <a:cs typeface="Times New Roman" pitchFamily="18" charset="0"/>
              </a:rPr>
              <a:t>⟨ Z</a:t>
            </a:r>
            <a:r>
              <a:rPr lang="en-US" altLang="zh-TW" sz="2400" u="wavyHeavy" baseline="-25000" dirty="0" smtClean="0">
                <a:uFill>
                  <a:solidFill>
                    <a:srgbClr val="0000FF"/>
                  </a:solidFill>
                </a:uFill>
                <a:latin typeface="Times New Roman" pitchFamily="18" charset="0"/>
                <a:cs typeface="Times New Roman" pitchFamily="18" charset="0"/>
              </a:rPr>
              <a:t>35</a:t>
            </a:r>
            <a:r>
              <a:rPr lang="en-US" altLang="zh-TW" sz="2400" u="wavyHeavy" dirty="0" smtClean="0">
                <a:uFill>
                  <a:solidFill>
                    <a:srgbClr val="0000FF"/>
                  </a:solidFill>
                </a:uFill>
                <a:latin typeface="Times New Roman" pitchFamily="18" charset="0"/>
                <a:cs typeface="Times New Roman" pitchFamily="18" charset="0"/>
              </a:rPr>
              <a:t>, [4, 13]⟩ can be decomposed into bulls</a:t>
            </a:r>
            <a:r>
              <a:rPr lang="en-US" altLang="zh-TW" sz="2400" dirty="0" smtClean="0">
                <a:latin typeface="Times New Roman" pitchFamily="18" charset="0"/>
                <a:cs typeface="Times New Roman" pitchFamily="18" charset="0"/>
              </a:rPr>
              <a:t> as the base blocks :</a:t>
            </a:r>
            <a:endParaRPr lang="zh-TW" altLang="zh-TW" sz="2400" dirty="0">
              <a:latin typeface="Times New Roman" pitchFamily="18" charset="0"/>
              <a:cs typeface="Times New Roman" pitchFamily="18" charset="0"/>
            </a:endParaRPr>
          </a:p>
        </p:txBody>
      </p:sp>
      <p:sp>
        <p:nvSpPr>
          <p:cNvPr id="386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519170" name="Object 1"/>
          <p:cNvGraphicFramePr>
            <a:graphicFrameLocks noChangeAspect="1"/>
          </p:cNvGraphicFramePr>
          <p:nvPr/>
        </p:nvGraphicFramePr>
        <p:xfrm>
          <a:off x="1536651" y="2635165"/>
          <a:ext cx="423863" cy="401638"/>
        </p:xfrm>
        <a:graphic>
          <a:graphicData uri="http://schemas.openxmlformats.org/presentationml/2006/ole">
            <p:oleObj spid="_x0000_s519170" name="方程式" r:id="rId3" imgW="253800" imgH="241200" progId="Equation.3">
              <p:embed/>
            </p:oleObj>
          </a:graphicData>
        </a:graphic>
      </p:graphicFrame>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23" name="直線接點 22"/>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105</a:t>
            </a:fld>
            <a:r>
              <a:rPr lang="en-US" altLang="zh-TW" smtClean="0"/>
              <a:t>-</a:t>
            </a:r>
            <a:endParaRPr lang="en-US" altLang="zh-TW"/>
          </a:p>
        </p:txBody>
      </p:sp>
      <p:sp>
        <p:nvSpPr>
          <p:cNvPr id="7" name="矩形 34"/>
          <p:cNvSpPr>
            <a:spLocks noChangeArrowheads="1"/>
          </p:cNvSpPr>
          <p:nvPr/>
        </p:nvSpPr>
        <p:spPr bwMode="auto">
          <a:xfrm>
            <a:off x="611560" y="1915085"/>
            <a:ext cx="7848227" cy="3170099"/>
          </a:xfrm>
          <a:prstGeom prst="rect">
            <a:avLst/>
          </a:prstGeom>
          <a:noFill/>
          <a:ln w="9525">
            <a:noFill/>
            <a:miter lim="800000"/>
            <a:headEnd/>
            <a:tailEnd/>
          </a:ln>
        </p:spPr>
        <p:txBody>
          <a:bodyPr wrap="square">
            <a:spAutoFit/>
          </a:bodyPr>
          <a:lstStyle/>
          <a:p>
            <a:pPr algn="just">
              <a:lnSpc>
                <a:spcPts val="4000"/>
              </a:lnSpc>
            </a:pPr>
            <a:r>
              <a:rPr lang="en-US" altLang="zh-TW" sz="2400" dirty="0" smtClean="0">
                <a:latin typeface="Times New Roman" pitchFamily="18" charset="0"/>
                <a:cs typeface="Times New Roman" pitchFamily="18" charset="0"/>
              </a:rPr>
              <a:t>(5, 1, 14; 7, 6) and (6, 1, 13; 11, 2). </a:t>
            </a:r>
            <a:r>
              <a:rPr lang="en-US" altLang="zh-TW" sz="2400" u="wavyHeavy" dirty="0" smtClean="0">
                <a:uFill>
                  <a:solidFill>
                    <a:srgbClr val="0000FF"/>
                  </a:solidFill>
                </a:uFill>
                <a:latin typeface="Times New Roman" pitchFamily="18" charset="0"/>
                <a:cs typeface="Times New Roman" pitchFamily="18" charset="0"/>
              </a:rPr>
              <a:t>By Lemma 4.1.6</a:t>
            </a:r>
            <a:r>
              <a:rPr lang="en-US" altLang="zh-TW" sz="2400" b="1" u="wavyHeavy" dirty="0" smtClean="0">
                <a:uFill>
                  <a:solidFill>
                    <a:srgbClr val="0000FF"/>
                  </a:solidFill>
                </a:uFill>
                <a:latin typeface="Times New Roman" pitchFamily="18" charset="0"/>
                <a:cs typeface="Times New Roman" pitchFamily="18" charset="0"/>
              </a:rPr>
              <a:t> </a:t>
            </a:r>
            <a:r>
              <a:rPr lang="en-US" altLang="zh-TW" sz="2400" u="wavyHeavy" dirty="0" smtClean="0">
                <a:uFill>
                  <a:solidFill>
                    <a:srgbClr val="0000FF"/>
                  </a:solidFill>
                </a:uFill>
                <a:latin typeface="Times New Roman" pitchFamily="18" charset="0"/>
                <a:cs typeface="Times New Roman" pitchFamily="18" charset="0"/>
              </a:rPr>
              <a:t>⟨Z</a:t>
            </a:r>
            <a:r>
              <a:rPr lang="en-US" altLang="zh-TW" sz="2400" u="wavyHeavy" baseline="-25000" dirty="0" smtClean="0">
                <a:uFill>
                  <a:solidFill>
                    <a:srgbClr val="0000FF"/>
                  </a:solidFill>
                </a:uFill>
                <a:latin typeface="Times New Roman" pitchFamily="18" charset="0"/>
                <a:cs typeface="Times New Roman" pitchFamily="18" charset="0"/>
              </a:rPr>
              <a:t>35</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1</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2</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3</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4</a:t>
            </a:r>
            <a:r>
              <a:rPr lang="en-US" altLang="zh-TW" sz="2400" u="wavyHeavy" dirty="0" smtClean="0">
                <a:uFill>
                  <a:solidFill>
                    <a:srgbClr val="0000FF"/>
                  </a:solidFill>
                </a:uFill>
                <a:latin typeface="Times New Roman" pitchFamily="18" charset="0"/>
                <a:cs typeface="Times New Roman" pitchFamily="18" charset="0"/>
              </a:rPr>
              <a:t>}, {14}⟩, ⟨Z</a:t>
            </a:r>
            <a:r>
              <a:rPr lang="en-US" altLang="zh-TW" sz="2400" u="wavyHeavy" baseline="-25000" dirty="0" smtClean="0">
                <a:uFill>
                  <a:solidFill>
                    <a:srgbClr val="0000FF"/>
                  </a:solidFill>
                </a:uFill>
                <a:latin typeface="Times New Roman" pitchFamily="18" charset="0"/>
                <a:cs typeface="Times New Roman" pitchFamily="18" charset="0"/>
              </a:rPr>
              <a:t>35</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5</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6</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7</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8</a:t>
            </a:r>
            <a:r>
              <a:rPr lang="en-US" altLang="zh-TW" sz="2400" u="wavyHeavy" dirty="0" smtClean="0">
                <a:uFill>
                  <a:solidFill>
                    <a:srgbClr val="0000FF"/>
                  </a:solidFill>
                </a:uFill>
                <a:latin typeface="Times New Roman" pitchFamily="18" charset="0"/>
                <a:cs typeface="Times New Roman" pitchFamily="18" charset="0"/>
              </a:rPr>
              <a:t>}, {15}⟩, ⟨Z</a:t>
            </a:r>
            <a:r>
              <a:rPr lang="en-US" altLang="zh-TW" sz="2400" u="wavyHeavy" baseline="-25000" dirty="0" smtClean="0">
                <a:uFill>
                  <a:solidFill>
                    <a:srgbClr val="0000FF"/>
                  </a:solidFill>
                </a:uFill>
                <a:latin typeface="Times New Roman" pitchFamily="18" charset="0"/>
                <a:cs typeface="Times New Roman" pitchFamily="18" charset="0"/>
              </a:rPr>
              <a:t>35</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9</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10</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11</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12</a:t>
            </a:r>
            <a:r>
              <a:rPr lang="en-US" altLang="zh-TW" sz="2400" u="wavyHeavy" dirty="0" smtClean="0">
                <a:uFill>
                  <a:solidFill>
                    <a:srgbClr val="0000FF"/>
                  </a:solidFill>
                </a:uFill>
                <a:latin typeface="Times New Roman" pitchFamily="18" charset="0"/>
                <a:cs typeface="Times New Roman" pitchFamily="18" charset="0"/>
              </a:rPr>
              <a:t>}, {16}⟩ and ⟨Z</a:t>
            </a:r>
            <a:r>
              <a:rPr lang="en-US" altLang="zh-TW" sz="2400" u="wavyHeavy" baseline="-25000" dirty="0" smtClean="0">
                <a:uFill>
                  <a:solidFill>
                    <a:srgbClr val="0000FF"/>
                  </a:solidFill>
                </a:uFill>
                <a:latin typeface="Times New Roman" pitchFamily="18" charset="0"/>
                <a:cs typeface="Times New Roman" pitchFamily="18" charset="0"/>
              </a:rPr>
              <a:t>35</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13</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14</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15</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16</a:t>
            </a:r>
            <a:r>
              <a:rPr lang="en-US" altLang="zh-TW" sz="2400" u="wavyHeavy" dirty="0" smtClean="0">
                <a:uFill>
                  <a:solidFill>
                    <a:srgbClr val="0000FF"/>
                  </a:solidFill>
                </a:uFill>
                <a:latin typeface="Times New Roman" pitchFamily="18" charset="0"/>
                <a:cs typeface="Times New Roman" pitchFamily="18" charset="0"/>
              </a:rPr>
              <a:t>}, {17}⟩ can be decomposed into bulls</a:t>
            </a:r>
            <a:r>
              <a:rPr lang="en-US" altLang="zh-TW" sz="2400" dirty="0" smtClean="0">
                <a:latin typeface="Times New Roman" pitchFamily="18" charset="0"/>
                <a:cs typeface="Times New Roman" pitchFamily="18" charset="0"/>
              </a:rPr>
              <a:t>. </a:t>
            </a:r>
            <a:r>
              <a:rPr lang="en-US" altLang="zh-TW" sz="2400" u="wavyHeavy" dirty="0" smtClean="0">
                <a:uFill>
                  <a:solidFill>
                    <a:srgbClr val="0000FF"/>
                  </a:solidFill>
                </a:uFill>
                <a:latin typeface="Times New Roman" pitchFamily="18" charset="0"/>
                <a:cs typeface="Times New Roman" pitchFamily="18" charset="0"/>
              </a:rPr>
              <a:t>Therefore,      ∨ K</a:t>
            </a:r>
            <a:r>
              <a:rPr lang="en-US" altLang="zh-TW" sz="2400" u="wavyHeavy" baseline="-25000" dirty="0" smtClean="0">
                <a:uFill>
                  <a:solidFill>
                    <a:srgbClr val="0000FF"/>
                  </a:solidFill>
                </a:uFill>
                <a:latin typeface="Times New Roman" pitchFamily="18" charset="0"/>
                <a:cs typeface="Times New Roman" pitchFamily="18" charset="0"/>
              </a:rPr>
              <a:t>35 </a:t>
            </a:r>
            <a:r>
              <a:rPr lang="en-US" altLang="zh-TW" sz="2400" dirty="0" smtClean="0">
                <a:uFill>
                  <a:solidFill>
                    <a:srgbClr val="0000FF"/>
                  </a:solidFill>
                </a:uFill>
                <a:latin typeface="Times New Roman" pitchFamily="18" charset="0"/>
                <a:cs typeface="Times New Roman" pitchFamily="18" charset="0"/>
              </a:rPr>
              <a:t>or K</a:t>
            </a:r>
            <a:r>
              <a:rPr lang="en-US" altLang="zh-TW" sz="2400" baseline="-25000" dirty="0" smtClean="0">
                <a:uFill>
                  <a:solidFill>
                    <a:srgbClr val="0000FF"/>
                  </a:solidFill>
                </a:uFill>
                <a:latin typeface="Times New Roman" pitchFamily="18" charset="0"/>
                <a:cs typeface="Times New Roman" pitchFamily="18" charset="0"/>
              </a:rPr>
              <a:t>51</a:t>
            </a:r>
            <a:r>
              <a:rPr lang="en-US" altLang="zh-TW" sz="2400" dirty="0" smtClean="0">
                <a:uFill>
                  <a:solidFill>
                    <a:srgbClr val="0000FF"/>
                  </a:solidFill>
                </a:uFill>
                <a:latin typeface="Times New Roman" pitchFamily="18" charset="0"/>
                <a:cs typeface="Times New Roman" pitchFamily="18" charset="0"/>
              </a:rPr>
              <a:t>\K</a:t>
            </a:r>
            <a:r>
              <a:rPr lang="en-US" altLang="zh-TW" sz="2400" baseline="-25000" dirty="0" smtClean="0">
                <a:uFill>
                  <a:solidFill>
                    <a:srgbClr val="0000FF"/>
                  </a:solidFill>
                </a:uFill>
                <a:latin typeface="Times New Roman" pitchFamily="18" charset="0"/>
                <a:cs typeface="Times New Roman" pitchFamily="18" charset="0"/>
              </a:rPr>
              <a:t>16 </a:t>
            </a:r>
            <a:r>
              <a:rPr lang="en-US" altLang="zh-TW" sz="2400" u="wavyHeavy" dirty="0" smtClean="0">
                <a:uFill>
                  <a:solidFill>
                    <a:srgbClr val="0000FF"/>
                  </a:solidFill>
                </a:uFill>
                <a:latin typeface="Times New Roman" pitchFamily="18" charset="0"/>
                <a:cs typeface="Times New Roman" pitchFamily="18" charset="0"/>
              </a:rPr>
              <a:t>can be decomposed into bulls, i.e. K</a:t>
            </a:r>
            <a:r>
              <a:rPr lang="en-US" altLang="zh-TW" sz="2400" u="wavyHeavy" baseline="-25000" dirty="0" smtClean="0">
                <a:uFill>
                  <a:solidFill>
                    <a:srgbClr val="0000FF"/>
                  </a:solidFill>
                </a:uFill>
                <a:latin typeface="Times New Roman" pitchFamily="18" charset="0"/>
                <a:cs typeface="Times New Roman" pitchFamily="18" charset="0"/>
              </a:rPr>
              <a:t>16</a:t>
            </a:r>
            <a:r>
              <a:rPr lang="en-US" altLang="zh-TW" sz="2400" u="wavyHeavy" dirty="0" smtClean="0">
                <a:uFill>
                  <a:solidFill>
                    <a:srgbClr val="0000FF"/>
                  </a:solidFill>
                </a:uFill>
                <a:latin typeface="Times New Roman" pitchFamily="18" charset="0"/>
                <a:cs typeface="Times New Roman" pitchFamily="18" charset="0"/>
              </a:rPr>
              <a:t> can be embedded in K</a:t>
            </a:r>
            <a:r>
              <a:rPr lang="en-US" altLang="zh-TW" sz="2400" u="wavyHeavy" baseline="-25000" dirty="0" smtClean="0">
                <a:uFill>
                  <a:solidFill>
                    <a:srgbClr val="0000FF"/>
                  </a:solidFill>
                </a:uFill>
                <a:latin typeface="Times New Roman" pitchFamily="18" charset="0"/>
                <a:cs typeface="Times New Roman" pitchFamily="18" charset="0"/>
              </a:rPr>
              <a:t>51</a:t>
            </a:r>
            <a:r>
              <a:rPr lang="en-US" altLang="zh-TW" sz="2400" u="wavyHeavy" dirty="0" smtClean="0">
                <a:uFill>
                  <a:solidFill>
                    <a:srgbClr val="0000FF"/>
                  </a:solidFill>
                </a:uFill>
                <a:latin typeface="Times New Roman" pitchFamily="18" charset="0"/>
                <a:cs typeface="Times New Roman" pitchFamily="18" charset="0"/>
              </a:rPr>
              <a:t>.</a:t>
            </a:r>
            <a:endParaRPr lang="zh-TW" altLang="zh-TW" sz="2400" u="wavyHeavy" dirty="0">
              <a:uFill>
                <a:solidFill>
                  <a:srgbClr val="0000FF"/>
                </a:solidFill>
              </a:uFill>
              <a:latin typeface="Times New Roman" pitchFamily="18" charset="0"/>
              <a:cs typeface="Times New Roman" pitchFamily="18" charset="0"/>
            </a:endParaRPr>
          </a:p>
        </p:txBody>
      </p:sp>
      <p:graphicFrame>
        <p:nvGraphicFramePr>
          <p:cNvPr id="519171" name="Object 1"/>
          <p:cNvGraphicFramePr>
            <a:graphicFrameLocks noChangeAspect="1"/>
          </p:cNvGraphicFramePr>
          <p:nvPr/>
        </p:nvGraphicFramePr>
        <p:xfrm>
          <a:off x="7236296" y="3573810"/>
          <a:ext cx="425450" cy="401637"/>
        </p:xfrm>
        <a:graphic>
          <a:graphicData uri="http://schemas.openxmlformats.org/presentationml/2006/ole">
            <p:oleObj spid="_x0000_s520195" name="方程式" r:id="rId3" imgW="253800" imgH="241200" progId="Equation.3">
              <p:embed/>
            </p:oleObj>
          </a:graphicData>
        </a:graphic>
      </p:graphicFrame>
      <p:sp>
        <p:nvSpPr>
          <p:cNvPr id="20"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21" name="直線接點 20"/>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106</a:t>
            </a:fld>
            <a:r>
              <a:rPr lang="en-US" altLang="zh-TW" smtClean="0"/>
              <a:t>-</a:t>
            </a:r>
            <a:endParaRPr lang="en-US" altLang="zh-TW"/>
          </a:p>
        </p:txBody>
      </p:sp>
      <p:sp>
        <p:nvSpPr>
          <p:cNvPr id="3" name="矩形 2"/>
          <p:cNvSpPr/>
          <p:nvPr/>
        </p:nvSpPr>
        <p:spPr>
          <a:xfrm>
            <a:off x="683568" y="1118929"/>
            <a:ext cx="7992888" cy="5324535"/>
          </a:xfrm>
          <a:prstGeom prst="rect">
            <a:avLst/>
          </a:prstGeom>
        </p:spPr>
        <p:txBody>
          <a:bodyPr wrap="square">
            <a:spAutoFit/>
          </a:bodyPr>
          <a:lstStyle/>
          <a:p>
            <a:pPr marL="452438" indent="-452438">
              <a:spcAft>
                <a:spcPts val="1200"/>
              </a:spcAft>
            </a:pPr>
            <a:r>
              <a:rPr lang="en-US" altLang="zh-TW" sz="2000" dirty="0" smtClean="0">
                <a:latin typeface="Times New Roman" pitchFamily="18" charset="0"/>
                <a:cs typeface="Times New Roman" pitchFamily="18" charset="0"/>
              </a:rPr>
              <a:t>[1]  J. C. </a:t>
            </a:r>
            <a:r>
              <a:rPr lang="en-US" altLang="zh-TW" sz="2000" dirty="0" err="1" smtClean="0">
                <a:latin typeface="Times New Roman" pitchFamily="18" charset="0"/>
                <a:cs typeface="Times New Roman" pitchFamily="18" charset="0"/>
              </a:rPr>
              <a:t>Bermond</a:t>
            </a:r>
            <a:r>
              <a:rPr lang="en-US" altLang="zh-TW" sz="2000" dirty="0" smtClean="0">
                <a:latin typeface="Times New Roman" pitchFamily="18" charset="0"/>
                <a:cs typeface="Times New Roman" pitchFamily="18" charset="0"/>
              </a:rPr>
              <a:t> and J. </a:t>
            </a:r>
            <a:r>
              <a:rPr lang="en-US" altLang="zh-TW" sz="2000" dirty="0" err="1" smtClean="0">
                <a:latin typeface="Times New Roman" pitchFamily="18" charset="0"/>
                <a:cs typeface="Times New Roman" pitchFamily="18" charset="0"/>
              </a:rPr>
              <a:t>Schonheim</a:t>
            </a:r>
            <a:r>
              <a:rPr lang="en-US" altLang="zh-TW" sz="2000" dirty="0" smtClean="0">
                <a:latin typeface="Times New Roman" pitchFamily="18" charset="0"/>
                <a:cs typeface="Times New Roman" pitchFamily="18" charset="0"/>
              </a:rPr>
              <a:t>, G-decomposition of K n , where G has four vertices or less, Discrete Math., 19 (1977), 113–120.</a:t>
            </a:r>
          </a:p>
          <a:p>
            <a:pPr marL="452438" indent="-452438">
              <a:spcAft>
                <a:spcPts val="1200"/>
              </a:spcAft>
            </a:pPr>
            <a:r>
              <a:rPr lang="en-US" altLang="zh-TW" sz="2000" dirty="0" smtClean="0">
                <a:latin typeface="Times New Roman" pitchFamily="18" charset="0"/>
                <a:cs typeface="Times New Roman" pitchFamily="18" charset="0"/>
              </a:rPr>
              <a:t>[2]  E. J. </a:t>
            </a:r>
            <a:r>
              <a:rPr lang="en-US" altLang="zh-TW" sz="2000" dirty="0" err="1" smtClean="0">
                <a:latin typeface="Times New Roman" pitchFamily="18" charset="0"/>
                <a:cs typeface="Times New Roman" pitchFamily="18" charset="0"/>
              </a:rPr>
              <a:t>Billington</a:t>
            </a:r>
            <a:r>
              <a:rPr lang="en-US" altLang="zh-TW" sz="2000" dirty="0" smtClean="0">
                <a:latin typeface="Times New Roman" pitchFamily="18" charset="0"/>
                <a:cs typeface="Times New Roman" pitchFamily="18" charset="0"/>
              </a:rPr>
              <a:t>, E. S. </a:t>
            </a:r>
            <a:r>
              <a:rPr lang="en-US" altLang="zh-TW" sz="2000" dirty="0" err="1" smtClean="0">
                <a:latin typeface="Times New Roman" pitchFamily="18" charset="0"/>
                <a:cs typeface="Times New Roman" pitchFamily="18" charset="0"/>
              </a:rPr>
              <a:t>Yazici</a:t>
            </a:r>
            <a:r>
              <a:rPr lang="en-US" altLang="zh-TW" sz="2000" dirty="0" smtClean="0">
                <a:latin typeface="Times New Roman" pitchFamily="18" charset="0"/>
                <a:cs typeface="Times New Roman" pitchFamily="18" charset="0"/>
              </a:rPr>
              <a:t> and C. C. Lindner, The triangle intersection problem for K 4 − e designs, </a:t>
            </a:r>
            <a:r>
              <a:rPr lang="en-US" altLang="zh-TW" sz="2000" dirty="0" err="1" smtClean="0">
                <a:latin typeface="Times New Roman" pitchFamily="18" charset="0"/>
                <a:cs typeface="Times New Roman" pitchFamily="18" charset="0"/>
              </a:rPr>
              <a:t>Utilitas</a:t>
            </a:r>
            <a:r>
              <a:rPr lang="en-US" altLang="zh-TW" sz="2000" dirty="0" smtClean="0">
                <a:latin typeface="Times New Roman" pitchFamily="18" charset="0"/>
                <a:cs typeface="Times New Roman" pitchFamily="18" charset="0"/>
              </a:rPr>
              <a:t> </a:t>
            </a:r>
            <a:r>
              <a:rPr lang="en-US" altLang="zh-TW" sz="2000" dirty="0" err="1" smtClean="0">
                <a:latin typeface="Times New Roman" pitchFamily="18" charset="0"/>
                <a:cs typeface="Times New Roman" pitchFamily="18" charset="0"/>
              </a:rPr>
              <a:t>Mathematica</a:t>
            </a:r>
            <a:r>
              <a:rPr lang="en-US" altLang="zh-TW" sz="2000" dirty="0" smtClean="0">
                <a:latin typeface="Times New Roman" pitchFamily="18" charset="0"/>
                <a:cs typeface="Times New Roman" pitchFamily="18" charset="0"/>
              </a:rPr>
              <a:t>, 73 (2007), 3–21.</a:t>
            </a:r>
          </a:p>
          <a:p>
            <a:pPr marL="452438" indent="-452438">
              <a:spcAft>
                <a:spcPts val="1200"/>
              </a:spcAft>
            </a:pPr>
            <a:r>
              <a:rPr lang="en-US" altLang="zh-TW" sz="2000" dirty="0" smtClean="0">
                <a:latin typeface="Times New Roman" pitchFamily="18" charset="0"/>
                <a:cs typeface="Times New Roman" pitchFamily="18" charset="0"/>
              </a:rPr>
              <a:t>[3]  D. E. Bryant and C. A. Rodger, The Doyen-Wilson theorem extended to 5-cycles, J. </a:t>
            </a:r>
            <a:r>
              <a:rPr lang="en-US" altLang="zh-TW" sz="2000" dirty="0" err="1" smtClean="0">
                <a:latin typeface="Times New Roman" pitchFamily="18" charset="0"/>
                <a:cs typeface="Times New Roman" pitchFamily="18" charset="0"/>
              </a:rPr>
              <a:t>Combin</a:t>
            </a:r>
            <a:r>
              <a:rPr lang="en-US" altLang="zh-TW" sz="2000" dirty="0" smtClean="0">
                <a:latin typeface="Times New Roman" pitchFamily="18" charset="0"/>
                <a:cs typeface="Times New Roman" pitchFamily="18" charset="0"/>
              </a:rPr>
              <a:t>. Theory Ser. A, 68 (1994), 218–225.</a:t>
            </a:r>
          </a:p>
          <a:p>
            <a:pPr marL="452438" indent="-452438">
              <a:spcAft>
                <a:spcPts val="1200"/>
              </a:spcAft>
            </a:pPr>
            <a:r>
              <a:rPr lang="en-US" altLang="zh-TW" sz="2000" dirty="0" smtClean="0">
                <a:latin typeface="Times New Roman" pitchFamily="18" charset="0"/>
                <a:cs typeface="Times New Roman" pitchFamily="18" charset="0"/>
              </a:rPr>
              <a:t>[4]  D. E. Bryant and C.A. Rodger, On the Doyen-Wilson theorem for m-cycle systems, J. </a:t>
            </a:r>
            <a:r>
              <a:rPr lang="en-US" altLang="zh-TW" sz="2000" dirty="0" err="1" smtClean="0">
                <a:latin typeface="Times New Roman" pitchFamily="18" charset="0"/>
                <a:cs typeface="Times New Roman" pitchFamily="18" charset="0"/>
              </a:rPr>
              <a:t>Combin</a:t>
            </a:r>
            <a:r>
              <a:rPr lang="en-US" altLang="zh-TW" sz="2000" dirty="0" smtClean="0">
                <a:latin typeface="Times New Roman" pitchFamily="18" charset="0"/>
                <a:cs typeface="Times New Roman" pitchFamily="18" charset="0"/>
              </a:rPr>
              <a:t>. Des., 2 (1994), 253–271.</a:t>
            </a:r>
          </a:p>
          <a:p>
            <a:pPr marL="452438" indent="-452438">
              <a:spcAft>
                <a:spcPts val="1200"/>
              </a:spcAft>
            </a:pPr>
            <a:r>
              <a:rPr lang="en-US" altLang="zh-TW" sz="2000" dirty="0" smtClean="0">
                <a:latin typeface="Times New Roman" pitchFamily="18" charset="0"/>
                <a:cs typeface="Times New Roman" pitchFamily="18" charset="0"/>
              </a:rPr>
              <a:t>[5]  V. E. </a:t>
            </a:r>
            <a:r>
              <a:rPr lang="en-US" altLang="zh-TW" sz="2000" dirty="0" err="1" smtClean="0">
                <a:latin typeface="Times New Roman" pitchFamily="18" charset="0"/>
                <a:cs typeface="Times New Roman" pitchFamily="18" charset="0"/>
              </a:rPr>
              <a:t>Castellana</a:t>
            </a:r>
            <a:r>
              <a:rPr lang="en-US" altLang="zh-TW" sz="2000" dirty="0" smtClean="0">
                <a:latin typeface="Times New Roman" pitchFamily="18" charset="0"/>
                <a:cs typeface="Times New Roman" pitchFamily="18" charset="0"/>
              </a:rPr>
              <a:t> and M. E. Raines, Embedding extended </a:t>
            </a:r>
            <a:r>
              <a:rPr lang="en-US" altLang="zh-TW" sz="2000" dirty="0" err="1" smtClean="0">
                <a:latin typeface="Times New Roman" pitchFamily="18" charset="0"/>
                <a:cs typeface="Times New Roman" pitchFamily="18" charset="0"/>
              </a:rPr>
              <a:t>endelsohn</a:t>
            </a:r>
            <a:r>
              <a:rPr lang="en-US" altLang="zh-TW" sz="2000" dirty="0" smtClean="0">
                <a:latin typeface="Times New Roman" pitchFamily="18" charset="0"/>
                <a:cs typeface="Times New Roman" pitchFamily="18" charset="0"/>
              </a:rPr>
              <a:t> triple systems, Discrete Math., 252 (2002), 47–55.</a:t>
            </a:r>
          </a:p>
          <a:p>
            <a:pPr marL="452438" indent="-452438">
              <a:spcAft>
                <a:spcPts val="1200"/>
              </a:spcAft>
            </a:pPr>
            <a:r>
              <a:rPr lang="en-US" altLang="zh-TW" sz="2000" dirty="0" smtClean="0">
                <a:latin typeface="Times New Roman" pitchFamily="18" charset="0"/>
                <a:cs typeface="Times New Roman" pitchFamily="18" charset="0"/>
              </a:rPr>
              <a:t>[6]  Y. M. </a:t>
            </a:r>
            <a:r>
              <a:rPr lang="en-US" altLang="zh-TW" sz="2000" dirty="0" err="1" smtClean="0">
                <a:latin typeface="Times New Roman" pitchFamily="18" charset="0"/>
                <a:cs typeface="Times New Roman" pitchFamily="18" charset="0"/>
              </a:rPr>
              <a:t>Chee</a:t>
            </a:r>
            <a:r>
              <a:rPr lang="en-US" altLang="zh-TW" sz="2000" dirty="0" smtClean="0">
                <a:latin typeface="Times New Roman" pitchFamily="18" charset="0"/>
                <a:cs typeface="Times New Roman" pitchFamily="18" charset="0"/>
              </a:rPr>
              <a:t>, Steiner Triple Systems Intersecting in </a:t>
            </a:r>
            <a:r>
              <a:rPr lang="en-US" altLang="zh-TW" sz="2000" dirty="0" err="1" smtClean="0">
                <a:latin typeface="Times New Roman" pitchFamily="18" charset="0"/>
                <a:cs typeface="Times New Roman" pitchFamily="18" charset="0"/>
              </a:rPr>
              <a:t>Pairwise</a:t>
            </a:r>
            <a:r>
              <a:rPr lang="en-US" altLang="zh-TW" sz="2000" dirty="0" smtClean="0">
                <a:latin typeface="Times New Roman" pitchFamily="18" charset="0"/>
                <a:cs typeface="Times New Roman" pitchFamily="18" charset="0"/>
              </a:rPr>
              <a:t> </a:t>
            </a:r>
            <a:r>
              <a:rPr lang="en-US" altLang="zh-TW" sz="2000" dirty="0" err="1" smtClean="0">
                <a:latin typeface="Times New Roman" pitchFamily="18" charset="0"/>
                <a:cs typeface="Times New Roman" pitchFamily="18" charset="0"/>
              </a:rPr>
              <a:t>Dis</a:t>
            </a:r>
            <a:r>
              <a:rPr lang="en-US" altLang="zh-TW" sz="2000" dirty="0" smtClean="0">
                <a:latin typeface="Times New Roman" pitchFamily="18" charset="0"/>
                <a:cs typeface="Times New Roman" pitchFamily="18" charset="0"/>
              </a:rPr>
              <a:t>-joint Blocks, The Electronic J. of </a:t>
            </a:r>
            <a:r>
              <a:rPr lang="en-US" altLang="zh-TW" sz="2000" dirty="0" err="1" smtClean="0">
                <a:latin typeface="Times New Roman" pitchFamily="18" charset="0"/>
                <a:cs typeface="Times New Roman" pitchFamily="18" charset="0"/>
              </a:rPr>
              <a:t>Combin</a:t>
            </a:r>
            <a:r>
              <a:rPr lang="en-US" altLang="zh-TW" sz="2000" dirty="0" smtClean="0">
                <a:latin typeface="Times New Roman" pitchFamily="18" charset="0"/>
                <a:cs typeface="Times New Roman" pitchFamily="18" charset="0"/>
              </a:rPr>
              <a:t>., 11(2004), #R27.</a:t>
            </a:r>
          </a:p>
          <a:p>
            <a:pPr marL="452438" indent="-452438">
              <a:spcAft>
                <a:spcPts val="1200"/>
              </a:spcAft>
            </a:pPr>
            <a:r>
              <a:rPr lang="en-US" altLang="zh-TW" sz="2000" dirty="0" smtClean="0">
                <a:latin typeface="Times New Roman" pitchFamily="18" charset="0"/>
                <a:cs typeface="Times New Roman" pitchFamily="18" charset="0"/>
              </a:rPr>
              <a:t>[7]  C. J. </a:t>
            </a:r>
            <a:r>
              <a:rPr lang="en-US" altLang="zh-TW" sz="2000" dirty="0" err="1" smtClean="0">
                <a:latin typeface="Times New Roman" pitchFamily="18" charset="0"/>
                <a:cs typeface="Times New Roman" pitchFamily="18" charset="0"/>
              </a:rPr>
              <a:t>Colbourn</a:t>
            </a:r>
            <a:r>
              <a:rPr lang="en-US" altLang="zh-TW" sz="2000" dirty="0" smtClean="0">
                <a:latin typeface="Times New Roman" pitchFamily="18" charset="0"/>
                <a:cs typeface="Times New Roman" pitchFamily="18" charset="0"/>
              </a:rPr>
              <a:t>, J.H. </a:t>
            </a:r>
            <a:r>
              <a:rPr lang="en-US" altLang="zh-TW" sz="2000" dirty="0" err="1" smtClean="0">
                <a:latin typeface="Times New Roman" pitchFamily="18" charset="0"/>
                <a:cs typeface="Times New Roman" pitchFamily="18" charset="0"/>
              </a:rPr>
              <a:t>Dinitz</a:t>
            </a:r>
            <a:r>
              <a:rPr lang="en-US" altLang="zh-TW" sz="2000" dirty="0" smtClean="0">
                <a:latin typeface="Times New Roman" pitchFamily="18" charset="0"/>
                <a:cs typeface="Times New Roman" pitchFamily="18" charset="0"/>
              </a:rPr>
              <a:t> (Eds.), CRC Handbook of Combinatorial Designs, CRC Press Inc., Boca Raton, FL, 1996.</a:t>
            </a:r>
          </a:p>
        </p:txBody>
      </p:sp>
      <p:sp>
        <p:nvSpPr>
          <p:cNvPr id="4" name="矩形 3"/>
          <p:cNvSpPr/>
          <p:nvPr/>
        </p:nvSpPr>
        <p:spPr>
          <a:xfrm>
            <a:off x="3563888" y="332656"/>
            <a:ext cx="1850122" cy="523220"/>
          </a:xfrm>
          <a:prstGeom prst="rect">
            <a:avLst/>
          </a:prstGeom>
        </p:spPr>
        <p:txBody>
          <a:bodyPr wrap="none">
            <a:spAutoFit/>
          </a:bodyPr>
          <a:lstStyle/>
          <a:p>
            <a:r>
              <a:rPr lang="en-US" altLang="zh-TW" sz="2800" b="1" u="sng" dirty="0" smtClean="0">
                <a:latin typeface="Times New Roman" pitchFamily="18" charset="0"/>
                <a:cs typeface="Times New Roman" pitchFamily="18" charset="0"/>
              </a:rPr>
              <a:t>References</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107</a:t>
            </a:fld>
            <a:r>
              <a:rPr lang="en-US" altLang="zh-TW" smtClean="0"/>
              <a:t>-</a:t>
            </a:r>
            <a:endParaRPr lang="en-US" altLang="zh-TW"/>
          </a:p>
        </p:txBody>
      </p:sp>
      <p:sp>
        <p:nvSpPr>
          <p:cNvPr id="3" name="矩形 2"/>
          <p:cNvSpPr/>
          <p:nvPr/>
        </p:nvSpPr>
        <p:spPr>
          <a:xfrm>
            <a:off x="827584" y="375036"/>
            <a:ext cx="7632848" cy="6247864"/>
          </a:xfrm>
          <a:prstGeom prst="rect">
            <a:avLst/>
          </a:prstGeom>
        </p:spPr>
        <p:txBody>
          <a:bodyPr wrap="square">
            <a:spAutoFit/>
          </a:bodyPr>
          <a:lstStyle/>
          <a:p>
            <a:pPr marL="452438" indent="-452438">
              <a:spcAft>
                <a:spcPts val="1200"/>
              </a:spcAft>
            </a:pPr>
            <a:r>
              <a:rPr lang="en-US" altLang="zh-TW" sz="2000" dirty="0" smtClean="0">
                <a:latin typeface="Times New Roman" pitchFamily="18" charset="0"/>
                <a:cs typeface="Times New Roman" pitchFamily="18" charset="0"/>
              </a:rPr>
              <a:t>[8]  J. Doyen and R. M. Wilson, Embeddings of Steiner triple systems, Discrete Math., 5 (1973), 229–239.</a:t>
            </a:r>
          </a:p>
          <a:p>
            <a:pPr marL="452438" indent="-452438">
              <a:spcAft>
                <a:spcPts val="1200"/>
              </a:spcAft>
            </a:pPr>
            <a:r>
              <a:rPr lang="en-US" altLang="zh-TW" sz="2000" dirty="0" smtClean="0">
                <a:latin typeface="Times New Roman" pitchFamily="18" charset="0"/>
                <a:cs typeface="Times New Roman" pitchFamily="18" charset="0"/>
              </a:rPr>
              <a:t>[9]  G. L. Faro and A. </a:t>
            </a:r>
            <a:r>
              <a:rPr lang="en-US" altLang="zh-TW" sz="2000" dirty="0" err="1" smtClean="0">
                <a:latin typeface="Times New Roman" pitchFamily="18" charset="0"/>
                <a:cs typeface="Times New Roman" pitchFamily="18" charset="0"/>
              </a:rPr>
              <a:t>Tripodi</a:t>
            </a:r>
            <a:r>
              <a:rPr lang="en-US" altLang="zh-TW" sz="2000" dirty="0" smtClean="0">
                <a:latin typeface="Times New Roman" pitchFamily="18" charset="0"/>
                <a:cs typeface="Times New Roman" pitchFamily="18" charset="0"/>
              </a:rPr>
              <a:t>, The Doyen-Wilson theorem for kite systems, Discrete Math., 306 (2006), 2695–2701.</a:t>
            </a:r>
          </a:p>
          <a:p>
            <a:pPr marL="452438" indent="-452438">
              <a:spcAft>
                <a:spcPts val="1200"/>
              </a:spcAft>
            </a:pPr>
            <a:r>
              <a:rPr lang="en-US" altLang="zh-TW" sz="2000" dirty="0" smtClean="0">
                <a:latin typeface="Times New Roman" pitchFamily="18" charset="0"/>
                <a:cs typeface="Times New Roman" pitchFamily="18" charset="0"/>
              </a:rPr>
              <a:t>[10] G. L. Faro and A. </a:t>
            </a:r>
            <a:r>
              <a:rPr lang="en-US" altLang="zh-TW" sz="2000" dirty="0" err="1" smtClean="0">
                <a:latin typeface="Times New Roman" pitchFamily="18" charset="0"/>
                <a:cs typeface="Times New Roman" pitchFamily="18" charset="0"/>
              </a:rPr>
              <a:t>Tripodi</a:t>
            </a:r>
            <a:r>
              <a:rPr lang="en-US" altLang="zh-TW" sz="2000" dirty="0" smtClean="0">
                <a:latin typeface="Times New Roman" pitchFamily="18" charset="0"/>
                <a:cs typeface="Times New Roman" pitchFamily="18" charset="0"/>
              </a:rPr>
              <a:t>, Embeddings of </a:t>
            </a:r>
            <a:r>
              <a:rPr lang="el-GR" altLang="zh-TW" sz="2000" dirty="0" smtClean="0">
                <a:latin typeface="Times New Roman" pitchFamily="18" charset="0"/>
                <a:cs typeface="Times New Roman" pitchFamily="18" charset="0"/>
              </a:rPr>
              <a:t>λ-</a:t>
            </a:r>
            <a:r>
              <a:rPr lang="en-US" altLang="zh-TW" sz="2000" dirty="0" smtClean="0">
                <a:latin typeface="Times New Roman" pitchFamily="18" charset="0"/>
                <a:cs typeface="Times New Roman" pitchFamily="18" charset="0"/>
              </a:rPr>
              <a:t>fold kite systems, </a:t>
            </a:r>
            <a:r>
              <a:rPr lang="el-GR" altLang="zh-TW" sz="2000" dirty="0" smtClean="0">
                <a:latin typeface="Times New Roman" pitchFamily="18" charset="0"/>
                <a:cs typeface="Times New Roman" pitchFamily="18" charset="0"/>
              </a:rPr>
              <a:t>λ ≥ 2, </a:t>
            </a:r>
            <a:r>
              <a:rPr lang="en-US" altLang="zh-TW" sz="2000" dirty="0" err="1" smtClean="0">
                <a:latin typeface="Times New Roman" pitchFamily="18" charset="0"/>
                <a:cs typeface="Times New Roman" pitchFamily="18" charset="0"/>
              </a:rPr>
              <a:t>Australas</a:t>
            </a:r>
            <a:r>
              <a:rPr lang="en-US" altLang="zh-TW" sz="2000" dirty="0" smtClean="0">
                <a:latin typeface="Times New Roman" pitchFamily="18" charset="0"/>
                <a:cs typeface="Times New Roman" pitchFamily="18" charset="0"/>
              </a:rPr>
              <a:t>. J. </a:t>
            </a:r>
            <a:r>
              <a:rPr lang="en-US" altLang="zh-TW" sz="2000" dirty="0" err="1" smtClean="0">
                <a:latin typeface="Times New Roman" pitchFamily="18" charset="0"/>
                <a:cs typeface="Times New Roman" pitchFamily="18" charset="0"/>
              </a:rPr>
              <a:t>Combin</a:t>
            </a:r>
            <a:r>
              <a:rPr lang="en-US" altLang="zh-TW" sz="2000" dirty="0" smtClean="0">
                <a:latin typeface="Times New Roman" pitchFamily="18" charset="0"/>
                <a:cs typeface="Times New Roman" pitchFamily="18" charset="0"/>
              </a:rPr>
              <a:t>., 36 (2006), 143–150.82</a:t>
            </a:r>
          </a:p>
          <a:p>
            <a:pPr marL="452438" indent="-452438">
              <a:spcAft>
                <a:spcPts val="1200"/>
              </a:spcAft>
            </a:pPr>
            <a:r>
              <a:rPr lang="en-US" altLang="zh-TW" sz="2000" dirty="0" smtClean="0">
                <a:latin typeface="Times New Roman" pitchFamily="18" charset="0"/>
                <a:cs typeface="Times New Roman" pitchFamily="18" charset="0"/>
              </a:rPr>
              <a:t>[11] C. M. Fu and W. C. Huang, Kite-designs intersecting in </a:t>
            </a:r>
            <a:r>
              <a:rPr lang="en-US" altLang="zh-TW" sz="2000" dirty="0" err="1" smtClean="0">
                <a:latin typeface="Times New Roman" pitchFamily="18" charset="0"/>
                <a:cs typeface="Times New Roman" pitchFamily="18" charset="0"/>
              </a:rPr>
              <a:t>pairwise</a:t>
            </a:r>
            <a:r>
              <a:rPr lang="en-US" altLang="zh-TW" sz="2000" dirty="0" smtClean="0">
                <a:latin typeface="Times New Roman" pitchFamily="18" charset="0"/>
                <a:cs typeface="Times New Roman" pitchFamily="18" charset="0"/>
              </a:rPr>
              <a:t> disjoint blocks, </a:t>
            </a:r>
            <a:r>
              <a:rPr lang="en-US" altLang="zh-TW" sz="2000" dirty="0" err="1" smtClean="0">
                <a:latin typeface="Times New Roman" pitchFamily="18" charset="0"/>
                <a:cs typeface="Times New Roman" pitchFamily="18" charset="0"/>
              </a:rPr>
              <a:t>Ars</a:t>
            </a:r>
            <a:r>
              <a:rPr lang="en-US" altLang="zh-TW" sz="2000" dirty="0" smtClean="0">
                <a:latin typeface="Times New Roman" pitchFamily="18" charset="0"/>
                <a:cs typeface="Times New Roman" pitchFamily="18" charset="0"/>
              </a:rPr>
              <a:t> </a:t>
            </a:r>
            <a:r>
              <a:rPr lang="en-US" altLang="zh-TW" sz="2000" dirty="0" err="1" smtClean="0">
                <a:latin typeface="Times New Roman" pitchFamily="18" charset="0"/>
                <a:cs typeface="Times New Roman" pitchFamily="18" charset="0"/>
              </a:rPr>
              <a:t>Combin</a:t>
            </a:r>
            <a:r>
              <a:rPr lang="en-US" altLang="zh-TW" sz="2000" dirty="0" smtClean="0">
                <a:latin typeface="Times New Roman" pitchFamily="18" charset="0"/>
                <a:cs typeface="Times New Roman" pitchFamily="18" charset="0"/>
              </a:rPr>
              <a:t>., 94 (2010), 235–244.</a:t>
            </a:r>
          </a:p>
          <a:p>
            <a:pPr marL="452438" indent="-452438">
              <a:spcAft>
                <a:spcPts val="1200"/>
              </a:spcAft>
            </a:pPr>
            <a:r>
              <a:rPr lang="en-US" altLang="zh-TW" sz="2000" dirty="0" smtClean="0">
                <a:latin typeface="Times New Roman" pitchFamily="18" charset="0"/>
                <a:cs typeface="Times New Roman" pitchFamily="18" charset="0"/>
              </a:rPr>
              <a:t>[12] H. L. Fu, C. C. Lindner and C.A. Rodger, The Doyen-Wilson theorem for minimum coverings with triples, J. </a:t>
            </a:r>
            <a:r>
              <a:rPr lang="en-US" altLang="zh-TW" sz="2000" dirty="0" err="1" smtClean="0">
                <a:latin typeface="Times New Roman" pitchFamily="18" charset="0"/>
                <a:cs typeface="Times New Roman" pitchFamily="18" charset="0"/>
              </a:rPr>
              <a:t>Combin</a:t>
            </a:r>
            <a:r>
              <a:rPr lang="en-US" altLang="zh-TW" sz="2000" dirty="0" smtClean="0">
                <a:latin typeface="Times New Roman" pitchFamily="18" charset="0"/>
                <a:cs typeface="Times New Roman" pitchFamily="18" charset="0"/>
              </a:rPr>
              <a:t>. Des., 5 (1997), 341–352.</a:t>
            </a:r>
          </a:p>
          <a:p>
            <a:pPr marL="452438" indent="-452438">
              <a:spcAft>
                <a:spcPts val="1200"/>
              </a:spcAft>
            </a:pPr>
            <a:r>
              <a:rPr lang="en-US" altLang="zh-TW" sz="2000" dirty="0" smtClean="0">
                <a:latin typeface="Times New Roman" pitchFamily="18" charset="0"/>
                <a:cs typeface="Times New Roman" pitchFamily="18" charset="0"/>
              </a:rPr>
              <a:t>[13] H. L. Fu, C. C. Lindner and C.A. Rodger, Two Doyen-Wilson theorems for maximum </a:t>
            </a:r>
            <a:r>
              <a:rPr lang="en-US" altLang="zh-TW" sz="2000" dirty="0" err="1" smtClean="0">
                <a:latin typeface="Times New Roman" pitchFamily="18" charset="0"/>
                <a:cs typeface="Times New Roman" pitchFamily="18" charset="0"/>
              </a:rPr>
              <a:t>packings</a:t>
            </a:r>
            <a:r>
              <a:rPr lang="en-US" altLang="zh-TW" sz="2000" dirty="0" smtClean="0">
                <a:latin typeface="Times New Roman" pitchFamily="18" charset="0"/>
                <a:cs typeface="Times New Roman" pitchFamily="18" charset="0"/>
              </a:rPr>
              <a:t> with triples, Discrete Math., 178 (1998), 63–71.</a:t>
            </a:r>
          </a:p>
          <a:p>
            <a:pPr marL="452438" indent="-452438">
              <a:spcAft>
                <a:spcPts val="1200"/>
              </a:spcAft>
            </a:pPr>
            <a:r>
              <a:rPr lang="en-US" altLang="zh-TW" sz="2000" dirty="0" smtClean="0">
                <a:latin typeface="Times New Roman" pitchFamily="18" charset="0"/>
                <a:cs typeface="Times New Roman" pitchFamily="18" charset="0"/>
              </a:rPr>
              <a:t>[14] H. L. Fu and C. C. Lindner, The Doyen-Wilson theorem for maximum </a:t>
            </a:r>
            <a:r>
              <a:rPr lang="en-US" altLang="zh-TW" sz="2000" dirty="0" err="1" smtClean="0">
                <a:latin typeface="Times New Roman" pitchFamily="18" charset="0"/>
                <a:cs typeface="Times New Roman" pitchFamily="18" charset="0"/>
              </a:rPr>
              <a:t>packings</a:t>
            </a:r>
            <a:r>
              <a:rPr lang="en-US" altLang="zh-TW" sz="2000" dirty="0" smtClean="0">
                <a:latin typeface="Times New Roman" pitchFamily="18" charset="0"/>
                <a:cs typeface="Times New Roman" pitchFamily="18" charset="0"/>
              </a:rPr>
              <a:t> of K n with 4-cycles, Discrete Math., 183 (1998), 103–117.</a:t>
            </a:r>
            <a:endParaRPr lang="zh-TW" alt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108</a:t>
            </a:fld>
            <a:r>
              <a:rPr lang="en-US" altLang="zh-TW" smtClean="0"/>
              <a:t>-</a:t>
            </a:r>
            <a:endParaRPr lang="en-US" altLang="zh-TW"/>
          </a:p>
        </p:txBody>
      </p:sp>
      <p:sp>
        <p:nvSpPr>
          <p:cNvPr id="3" name="矩形 2"/>
          <p:cNvSpPr/>
          <p:nvPr/>
        </p:nvSpPr>
        <p:spPr>
          <a:xfrm>
            <a:off x="755576" y="476672"/>
            <a:ext cx="7776864" cy="5632311"/>
          </a:xfrm>
          <a:prstGeom prst="rect">
            <a:avLst/>
          </a:prstGeom>
        </p:spPr>
        <p:txBody>
          <a:bodyPr wrap="square">
            <a:spAutoFit/>
          </a:bodyPr>
          <a:lstStyle/>
          <a:p>
            <a:pPr marL="452438" indent="-452438">
              <a:spcAft>
                <a:spcPts val="1200"/>
              </a:spcAft>
            </a:pPr>
            <a:r>
              <a:rPr lang="en-US" altLang="zh-TW" sz="2000" dirty="0" smtClean="0">
                <a:latin typeface="Times New Roman" pitchFamily="18" charset="0"/>
                <a:cs typeface="Times New Roman" pitchFamily="18" charset="0"/>
              </a:rPr>
              <a:t>[15] H. </a:t>
            </a:r>
            <a:r>
              <a:rPr lang="en-US" altLang="zh-TW" sz="2000" dirty="0" err="1" smtClean="0">
                <a:latin typeface="Times New Roman" pitchFamily="18" charset="0"/>
                <a:cs typeface="Times New Roman" pitchFamily="18" charset="0"/>
              </a:rPr>
              <a:t>Gao</a:t>
            </a:r>
            <a:r>
              <a:rPr lang="en-US" altLang="zh-TW" sz="2000" dirty="0" smtClean="0">
                <a:latin typeface="Times New Roman" pitchFamily="18" charset="0"/>
                <a:cs typeface="Times New Roman" pitchFamily="18" charset="0"/>
              </a:rPr>
              <a:t> and J. H. Wang, Doyen-Wilson theorem for perfect hexagon triple systems, Discrete Math., 311 (2011), 1006–1014.</a:t>
            </a:r>
          </a:p>
          <a:p>
            <a:pPr marL="452438" indent="-452438">
              <a:spcAft>
                <a:spcPts val="1200"/>
              </a:spcAft>
            </a:pPr>
            <a:r>
              <a:rPr lang="en-US" altLang="zh-TW" sz="2000" dirty="0" smtClean="0">
                <a:latin typeface="Times New Roman" pitchFamily="18" charset="0"/>
                <a:cs typeface="Times New Roman" pitchFamily="18" charset="0"/>
              </a:rPr>
              <a:t>[16] D. G. </a:t>
            </a:r>
            <a:r>
              <a:rPr lang="en-US" altLang="zh-TW" sz="2000" dirty="0" err="1" smtClean="0">
                <a:latin typeface="Times New Roman" pitchFamily="18" charset="0"/>
                <a:cs typeface="Times New Roman" pitchFamily="18" charset="0"/>
              </a:rPr>
              <a:t>Hoﬀman</a:t>
            </a:r>
            <a:r>
              <a:rPr lang="en-US" altLang="zh-TW" sz="2000" dirty="0" smtClean="0">
                <a:latin typeface="Times New Roman" pitchFamily="18" charset="0"/>
                <a:cs typeface="Times New Roman" pitchFamily="18" charset="0"/>
              </a:rPr>
              <a:t> and K.S. Kirkpatrick, Another Doyen-Wilson theorem, </a:t>
            </a:r>
            <a:r>
              <a:rPr lang="en-US" altLang="zh-TW" sz="2000" dirty="0" err="1" smtClean="0">
                <a:latin typeface="Times New Roman" pitchFamily="18" charset="0"/>
                <a:cs typeface="Times New Roman" pitchFamily="18" charset="0"/>
              </a:rPr>
              <a:t>Ars</a:t>
            </a:r>
            <a:r>
              <a:rPr lang="en-US" altLang="zh-TW" sz="2000" dirty="0" smtClean="0">
                <a:latin typeface="Times New Roman" pitchFamily="18" charset="0"/>
                <a:cs typeface="Times New Roman" pitchFamily="18" charset="0"/>
              </a:rPr>
              <a:t> </a:t>
            </a:r>
            <a:r>
              <a:rPr lang="en-US" altLang="zh-TW" sz="2000" dirty="0" err="1" smtClean="0">
                <a:latin typeface="Times New Roman" pitchFamily="18" charset="0"/>
                <a:cs typeface="Times New Roman" pitchFamily="18" charset="0"/>
              </a:rPr>
              <a:t>Combin</a:t>
            </a:r>
            <a:r>
              <a:rPr lang="en-US" altLang="zh-TW" sz="2000" dirty="0" smtClean="0">
                <a:latin typeface="Times New Roman" pitchFamily="18" charset="0"/>
                <a:cs typeface="Times New Roman" pitchFamily="18" charset="0"/>
              </a:rPr>
              <a:t>., 54 (1999), 87–96.</a:t>
            </a:r>
          </a:p>
          <a:p>
            <a:pPr marL="452438" indent="-452438">
              <a:spcAft>
                <a:spcPts val="1200"/>
              </a:spcAft>
            </a:pPr>
            <a:r>
              <a:rPr lang="en-US" altLang="zh-TW" sz="2000" dirty="0" smtClean="0">
                <a:latin typeface="Times New Roman" pitchFamily="18" charset="0"/>
                <a:cs typeface="Times New Roman" pitchFamily="18" charset="0"/>
              </a:rPr>
              <a:t>[17] W. C. Huang and W. C. Yang, The Doyen-Wilson theorem for extended directed triple systems, </a:t>
            </a:r>
            <a:r>
              <a:rPr lang="en-US" altLang="zh-TW" sz="2000" dirty="0" err="1" smtClean="0">
                <a:latin typeface="Times New Roman" pitchFamily="18" charset="0"/>
                <a:cs typeface="Times New Roman" pitchFamily="18" charset="0"/>
              </a:rPr>
              <a:t>Ars</a:t>
            </a:r>
            <a:r>
              <a:rPr lang="en-US" altLang="zh-TW" sz="2000" dirty="0" smtClean="0">
                <a:latin typeface="Times New Roman" pitchFamily="18" charset="0"/>
                <a:cs typeface="Times New Roman" pitchFamily="18" charset="0"/>
              </a:rPr>
              <a:t> </a:t>
            </a:r>
            <a:r>
              <a:rPr lang="en-US" altLang="zh-TW" sz="2000" dirty="0" err="1" smtClean="0">
                <a:latin typeface="Times New Roman" pitchFamily="18" charset="0"/>
                <a:cs typeface="Times New Roman" pitchFamily="18" charset="0"/>
              </a:rPr>
              <a:t>Combin</a:t>
            </a:r>
            <a:r>
              <a:rPr lang="en-US" altLang="zh-TW" sz="2000" dirty="0" smtClean="0">
                <a:latin typeface="Times New Roman" pitchFamily="18" charset="0"/>
                <a:cs typeface="Times New Roman" pitchFamily="18" charset="0"/>
              </a:rPr>
              <a:t>., 84 (2007), 77–83.</a:t>
            </a:r>
          </a:p>
          <a:p>
            <a:pPr marL="452438" indent="-452438">
              <a:spcAft>
                <a:spcPts val="1200"/>
              </a:spcAft>
            </a:pPr>
            <a:r>
              <a:rPr lang="en-US" altLang="zh-TW" sz="2000" dirty="0" smtClean="0">
                <a:latin typeface="Times New Roman" pitchFamily="18" charset="0"/>
                <a:cs typeface="Times New Roman" pitchFamily="18" charset="0"/>
              </a:rPr>
              <a:t>[18] T.P. </a:t>
            </a:r>
            <a:r>
              <a:rPr lang="en-US" altLang="zh-TW" sz="2000" dirty="0" err="1" smtClean="0">
                <a:latin typeface="Times New Roman" pitchFamily="18" charset="0"/>
                <a:cs typeface="Times New Roman" pitchFamily="18" charset="0"/>
              </a:rPr>
              <a:t>Kirkman</a:t>
            </a:r>
            <a:r>
              <a:rPr lang="en-US" altLang="zh-TW" sz="2000" dirty="0" smtClean="0">
                <a:latin typeface="Times New Roman" pitchFamily="18" charset="0"/>
                <a:cs typeface="Times New Roman" pitchFamily="18" charset="0"/>
              </a:rPr>
              <a:t>, On a problem in combinations, Cambridge and Dublin Math. Journal, 2 (1847 ), 191–204.</a:t>
            </a:r>
          </a:p>
          <a:p>
            <a:pPr marL="452438" indent="-452438">
              <a:spcAft>
                <a:spcPts val="1200"/>
              </a:spcAft>
            </a:pPr>
            <a:r>
              <a:rPr lang="en-US" altLang="zh-TW" sz="2000" dirty="0" smtClean="0">
                <a:latin typeface="Times New Roman" pitchFamily="18" charset="0"/>
                <a:cs typeface="Times New Roman" pitchFamily="18" charset="0"/>
              </a:rPr>
              <a:t>[19] C. C. Lindner and A. Rosa, Construction of Steiner triple systems having a prescribed number of triples in common, </a:t>
            </a:r>
            <a:r>
              <a:rPr lang="en-US" altLang="zh-TW" sz="2000" dirty="0" err="1" smtClean="0">
                <a:latin typeface="Times New Roman" pitchFamily="18" charset="0"/>
                <a:cs typeface="Times New Roman" pitchFamily="18" charset="0"/>
              </a:rPr>
              <a:t>Canad</a:t>
            </a:r>
            <a:r>
              <a:rPr lang="en-US" altLang="zh-TW" sz="2000" dirty="0" smtClean="0">
                <a:latin typeface="Times New Roman" pitchFamily="18" charset="0"/>
                <a:cs typeface="Times New Roman" pitchFamily="18" charset="0"/>
              </a:rPr>
              <a:t>. J. Math., 27 (1975), 1166–1175.</a:t>
            </a:r>
          </a:p>
          <a:p>
            <a:pPr marL="452438" indent="-452438">
              <a:spcAft>
                <a:spcPts val="1200"/>
              </a:spcAft>
            </a:pPr>
            <a:r>
              <a:rPr lang="en-US" altLang="zh-TW" sz="2000" dirty="0" smtClean="0">
                <a:latin typeface="Times New Roman" pitchFamily="18" charset="0"/>
                <a:cs typeface="Times New Roman" pitchFamily="18" charset="0"/>
              </a:rPr>
              <a:t>[20] C. C. Lindner and E. S. </a:t>
            </a:r>
            <a:r>
              <a:rPr lang="en-US" altLang="zh-TW" sz="2000" dirty="0" err="1" smtClean="0">
                <a:latin typeface="Times New Roman" pitchFamily="18" charset="0"/>
                <a:cs typeface="Times New Roman" pitchFamily="18" charset="0"/>
              </a:rPr>
              <a:t>Yazici</a:t>
            </a:r>
            <a:r>
              <a:rPr lang="en-US" altLang="zh-TW" sz="2000" dirty="0" smtClean="0">
                <a:latin typeface="Times New Roman" pitchFamily="18" charset="0"/>
                <a:cs typeface="Times New Roman" pitchFamily="18" charset="0"/>
              </a:rPr>
              <a:t>, The triangle intersection problem for Kite systems, </a:t>
            </a:r>
            <a:r>
              <a:rPr lang="en-US" altLang="zh-TW" sz="2000" dirty="0" err="1" smtClean="0">
                <a:latin typeface="Times New Roman" pitchFamily="18" charset="0"/>
                <a:cs typeface="Times New Roman" pitchFamily="18" charset="0"/>
              </a:rPr>
              <a:t>Ars</a:t>
            </a:r>
            <a:r>
              <a:rPr lang="en-US" altLang="zh-TW" sz="2000" dirty="0" smtClean="0">
                <a:latin typeface="Times New Roman" pitchFamily="18" charset="0"/>
                <a:cs typeface="Times New Roman" pitchFamily="18" charset="0"/>
              </a:rPr>
              <a:t> </a:t>
            </a:r>
            <a:r>
              <a:rPr lang="en-US" altLang="zh-TW" sz="2000" dirty="0" err="1" smtClean="0">
                <a:latin typeface="Times New Roman" pitchFamily="18" charset="0"/>
                <a:cs typeface="Times New Roman" pitchFamily="18" charset="0"/>
              </a:rPr>
              <a:t>Combin</a:t>
            </a:r>
            <a:r>
              <a:rPr lang="en-US" altLang="zh-TW" sz="2000" dirty="0" smtClean="0">
                <a:latin typeface="Times New Roman" pitchFamily="18" charset="0"/>
                <a:cs typeface="Times New Roman" pitchFamily="18" charset="0"/>
              </a:rPr>
              <a:t>., 75 (2005), 225–231.</a:t>
            </a:r>
          </a:p>
          <a:p>
            <a:pPr marL="452438" indent="-452438">
              <a:spcAft>
                <a:spcPts val="1200"/>
              </a:spcAft>
            </a:pPr>
            <a:r>
              <a:rPr lang="en-US" altLang="zh-TW" sz="2000" dirty="0" smtClean="0">
                <a:latin typeface="Times New Roman" pitchFamily="18" charset="0"/>
                <a:cs typeface="Times New Roman" pitchFamily="18" charset="0"/>
              </a:rPr>
              <a:t>[21] C. C. Lindner and C. A. Rodger, Design theory, Boca Raton: CRC Press series on discrete mathematics and its applications, (1997).83</a:t>
            </a:r>
            <a:endParaRPr lang="zh-TW" alt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109</a:t>
            </a:fld>
            <a:r>
              <a:rPr lang="en-US" altLang="zh-TW" smtClean="0"/>
              <a:t>-</a:t>
            </a:r>
            <a:endParaRPr lang="en-US" altLang="zh-TW"/>
          </a:p>
        </p:txBody>
      </p:sp>
      <p:sp>
        <p:nvSpPr>
          <p:cNvPr id="3" name="矩形 2"/>
          <p:cNvSpPr/>
          <p:nvPr/>
        </p:nvSpPr>
        <p:spPr>
          <a:xfrm>
            <a:off x="683568" y="404664"/>
            <a:ext cx="7992888" cy="4093428"/>
          </a:xfrm>
          <a:prstGeom prst="rect">
            <a:avLst/>
          </a:prstGeom>
        </p:spPr>
        <p:txBody>
          <a:bodyPr wrap="square">
            <a:spAutoFit/>
          </a:bodyPr>
          <a:lstStyle/>
          <a:p>
            <a:pPr marL="452438" indent="-452438">
              <a:spcAft>
                <a:spcPts val="1200"/>
              </a:spcAft>
            </a:pPr>
            <a:r>
              <a:rPr lang="en-US" altLang="zh-TW" sz="2000" dirty="0" smtClean="0">
                <a:latin typeface="Times New Roman" pitchFamily="18" charset="0"/>
                <a:cs typeface="Times New Roman" pitchFamily="18" charset="0"/>
              </a:rPr>
              <a:t>[22] M. E. Raines, A generalization of the Doyen-Wilson theorem for extended triple systems of all indices, Discrete Math., 202 (1999), 215–225.</a:t>
            </a:r>
          </a:p>
          <a:p>
            <a:pPr marL="452438" indent="-452438">
              <a:spcAft>
                <a:spcPts val="1200"/>
              </a:spcAft>
            </a:pPr>
            <a:r>
              <a:rPr lang="en-US" altLang="zh-TW" sz="2000" dirty="0" smtClean="0">
                <a:latin typeface="Times New Roman" pitchFamily="18" charset="0"/>
                <a:cs typeface="Times New Roman" pitchFamily="18" charset="0"/>
              </a:rPr>
              <a:t>[23] D. R. Stinson, Combinatorial Designs Constructions and Analysis, Springer- </a:t>
            </a:r>
            <a:r>
              <a:rPr lang="en-US" altLang="zh-TW" sz="2000" dirty="0" err="1" smtClean="0">
                <a:latin typeface="Times New Roman" pitchFamily="18" charset="0"/>
                <a:cs typeface="Times New Roman" pitchFamily="18" charset="0"/>
              </a:rPr>
              <a:t>Verlag</a:t>
            </a:r>
            <a:r>
              <a:rPr lang="en-US" altLang="zh-TW" sz="2000" dirty="0" smtClean="0">
                <a:latin typeface="Times New Roman" pitchFamily="18" charset="0"/>
                <a:cs typeface="Times New Roman" pitchFamily="18" charset="0"/>
              </a:rPr>
              <a:t>, (2004).</a:t>
            </a:r>
          </a:p>
          <a:p>
            <a:pPr marL="452438" indent="-452438">
              <a:spcAft>
                <a:spcPts val="1200"/>
              </a:spcAft>
            </a:pPr>
            <a:r>
              <a:rPr lang="en-US" altLang="zh-TW" sz="2000" dirty="0" smtClean="0">
                <a:latin typeface="Times New Roman" pitchFamily="18" charset="0"/>
                <a:cs typeface="Times New Roman" pitchFamily="18" charset="0"/>
              </a:rPr>
              <a:t>[24] J. H. Wang and H. </a:t>
            </a:r>
            <a:r>
              <a:rPr lang="en-US" altLang="zh-TW" sz="2000" dirty="0" err="1" smtClean="0">
                <a:latin typeface="Times New Roman" pitchFamily="18" charset="0"/>
                <a:cs typeface="Times New Roman" pitchFamily="18" charset="0"/>
              </a:rPr>
              <a:t>Shen</a:t>
            </a:r>
            <a:r>
              <a:rPr lang="en-US" altLang="zh-TW" sz="2000" dirty="0" smtClean="0">
                <a:latin typeface="Times New Roman" pitchFamily="18" charset="0"/>
                <a:cs typeface="Times New Roman" pitchFamily="18" charset="0"/>
              </a:rPr>
              <a:t>, Doyen-Wilson theorem for nested Steiner triple sys-</a:t>
            </a:r>
            <a:r>
              <a:rPr lang="en-US" altLang="zh-TW" sz="2000" dirty="0" err="1" smtClean="0">
                <a:latin typeface="Times New Roman" pitchFamily="18" charset="0"/>
                <a:cs typeface="Times New Roman" pitchFamily="18" charset="0"/>
              </a:rPr>
              <a:t>tems</a:t>
            </a:r>
            <a:r>
              <a:rPr lang="en-US" altLang="zh-TW" sz="2000" dirty="0" smtClean="0">
                <a:latin typeface="Times New Roman" pitchFamily="18" charset="0"/>
                <a:cs typeface="Times New Roman" pitchFamily="18" charset="0"/>
              </a:rPr>
              <a:t>, J. </a:t>
            </a:r>
            <a:r>
              <a:rPr lang="en-US" altLang="zh-TW" sz="2000" dirty="0" err="1" smtClean="0">
                <a:latin typeface="Times New Roman" pitchFamily="18" charset="0"/>
                <a:cs typeface="Times New Roman" pitchFamily="18" charset="0"/>
              </a:rPr>
              <a:t>Combin</a:t>
            </a:r>
            <a:r>
              <a:rPr lang="en-US" altLang="zh-TW" sz="2000" dirty="0" smtClean="0">
                <a:latin typeface="Times New Roman" pitchFamily="18" charset="0"/>
                <a:cs typeface="Times New Roman" pitchFamily="18" charset="0"/>
              </a:rPr>
              <a:t>. Des., 12 (2004), 389–403.</a:t>
            </a:r>
          </a:p>
          <a:p>
            <a:pPr marL="452438" indent="-452438">
              <a:spcAft>
                <a:spcPts val="1200"/>
              </a:spcAft>
            </a:pPr>
            <a:r>
              <a:rPr lang="en-US" altLang="zh-TW" sz="2000" dirty="0" smtClean="0">
                <a:latin typeface="Times New Roman" pitchFamily="18" charset="0"/>
                <a:cs typeface="Times New Roman" pitchFamily="18" charset="0"/>
              </a:rPr>
              <a:t>[25] J. H. Wang, Perfect hexagon triple systems with given subsystems, Discrete Math., 309 (2009), 2930–2933.</a:t>
            </a:r>
          </a:p>
          <a:p>
            <a:pPr marL="452438" indent="-452438">
              <a:spcAft>
                <a:spcPts val="1200"/>
              </a:spcAft>
            </a:pPr>
            <a:r>
              <a:rPr lang="en-US" altLang="zh-TW" sz="2000" dirty="0" smtClean="0">
                <a:latin typeface="Times New Roman" pitchFamily="18" charset="0"/>
                <a:cs typeface="Times New Roman" pitchFamily="18" charset="0"/>
              </a:rPr>
              <a:t>[26] S. E. </a:t>
            </a:r>
            <a:r>
              <a:rPr lang="en-US" altLang="zh-TW" sz="2000" dirty="0" err="1" smtClean="0">
                <a:latin typeface="Times New Roman" pitchFamily="18" charset="0"/>
                <a:cs typeface="Times New Roman" pitchFamily="18" charset="0"/>
              </a:rPr>
              <a:t>Zanati</a:t>
            </a:r>
            <a:r>
              <a:rPr lang="en-US" altLang="zh-TW" sz="2000" dirty="0" smtClean="0">
                <a:latin typeface="Times New Roman" pitchFamily="18" charset="0"/>
                <a:cs typeface="Times New Roman" pitchFamily="18" charset="0"/>
              </a:rPr>
              <a:t> and C. A. Rodger, Blocking sets in G-design, </a:t>
            </a:r>
            <a:r>
              <a:rPr lang="en-US" altLang="zh-TW" sz="2000" dirty="0" err="1" smtClean="0">
                <a:latin typeface="Times New Roman" pitchFamily="18" charset="0"/>
                <a:cs typeface="Times New Roman" pitchFamily="18" charset="0"/>
              </a:rPr>
              <a:t>Ars</a:t>
            </a:r>
            <a:r>
              <a:rPr lang="en-US" altLang="zh-TW" sz="2000" dirty="0" smtClean="0">
                <a:latin typeface="Times New Roman" pitchFamily="18" charset="0"/>
                <a:cs typeface="Times New Roman" pitchFamily="18" charset="0"/>
              </a:rPr>
              <a:t> </a:t>
            </a:r>
            <a:r>
              <a:rPr lang="en-US" altLang="zh-TW" sz="2000" dirty="0" err="1" smtClean="0">
                <a:latin typeface="Times New Roman" pitchFamily="18" charset="0"/>
                <a:cs typeface="Times New Roman" pitchFamily="18" charset="0"/>
              </a:rPr>
              <a:t>Combin</a:t>
            </a:r>
            <a:r>
              <a:rPr lang="en-US" altLang="zh-TW" sz="2000" dirty="0" smtClean="0">
                <a:latin typeface="Times New Roman" pitchFamily="18" charset="0"/>
                <a:cs typeface="Times New Roman" pitchFamily="18" charset="0"/>
              </a:rPr>
              <a:t>., 35 (1993), 237–251.</a:t>
            </a:r>
            <a:endParaRPr lang="zh-TW" alt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11</a:t>
            </a:fld>
            <a:r>
              <a:rPr lang="en-US" altLang="zh-TW" smtClean="0"/>
              <a:t>-</a:t>
            </a:r>
            <a:endParaRPr lang="en-US" altLang="zh-TW"/>
          </a:p>
        </p:txBody>
      </p:sp>
      <p:sp>
        <p:nvSpPr>
          <p:cNvPr id="61" name="矩形 34"/>
          <p:cNvSpPr>
            <a:spLocks noChangeArrowheads="1"/>
          </p:cNvSpPr>
          <p:nvPr/>
        </p:nvSpPr>
        <p:spPr bwMode="auto">
          <a:xfrm>
            <a:off x="611560" y="1340768"/>
            <a:ext cx="7848227" cy="4708981"/>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Since a bull graph contains a 3-cycle, we need to introduce the Steiner triple system first.  A </a:t>
            </a:r>
            <a:r>
              <a:rPr lang="en-US" altLang="zh-TW" sz="2400" b="1" u="sng" dirty="0" smtClean="0">
                <a:solidFill>
                  <a:srgbClr val="FF3300"/>
                </a:solidFill>
                <a:latin typeface="Times New Roman" pitchFamily="18" charset="0"/>
                <a:cs typeface="Times New Roman" pitchFamily="18" charset="0"/>
              </a:rPr>
              <a:t>Steiner triple system</a:t>
            </a:r>
            <a:r>
              <a:rPr lang="en-US" altLang="zh-TW" sz="2400" dirty="0" smtClean="0">
                <a:latin typeface="Times New Roman" pitchFamily="18" charset="0"/>
                <a:cs typeface="Times New Roman" pitchFamily="18" charset="0"/>
              </a:rPr>
              <a:t> is an ordered pair (S, </a:t>
            </a:r>
            <a:r>
              <a:rPr lang="en-US" altLang="zh-TW" sz="2400" dirty="0" smtClean="0">
                <a:latin typeface="Monotype Corsiva" pitchFamily="66" charset="0"/>
                <a:cs typeface="Times New Roman" pitchFamily="18" charset="0"/>
              </a:rPr>
              <a:t>T</a:t>
            </a:r>
            <a:r>
              <a:rPr lang="en-US" altLang="zh-TW" sz="2400" dirty="0" smtClean="0">
                <a:latin typeface="Times New Roman" pitchFamily="18" charset="0"/>
                <a:cs typeface="Times New Roman" pitchFamily="18" charset="0"/>
              </a:rPr>
              <a:t>), where S is a finite set of points or symbols, and </a:t>
            </a:r>
            <a:r>
              <a:rPr lang="en-US" altLang="zh-TW" sz="2400" dirty="0" smtClean="0">
                <a:latin typeface="Monotype Corsiva" pitchFamily="66" charset="0"/>
                <a:cs typeface="Times New Roman" pitchFamily="18" charset="0"/>
              </a:rPr>
              <a:t>T</a:t>
            </a:r>
            <a:r>
              <a:rPr lang="en-US" altLang="zh-TW" sz="2400" dirty="0" smtClean="0">
                <a:latin typeface="Times New Roman" pitchFamily="18" charset="0"/>
                <a:cs typeface="Times New Roman" pitchFamily="18" charset="0"/>
              </a:rPr>
              <a:t> is a set of 3-element subsets of S calls </a:t>
            </a:r>
            <a:r>
              <a:rPr lang="en-US" altLang="zh-TW" sz="2400" b="1" dirty="0" smtClean="0">
                <a:solidFill>
                  <a:srgbClr val="FF0000"/>
                </a:solidFill>
                <a:latin typeface="Times New Roman" pitchFamily="18" charset="0"/>
                <a:cs typeface="Times New Roman" pitchFamily="18" charset="0"/>
              </a:rPr>
              <a:t>triple</a:t>
            </a:r>
            <a:r>
              <a:rPr lang="en-US" altLang="zh-TW" sz="2400" dirty="0" smtClean="0">
                <a:latin typeface="Times New Roman" pitchFamily="18" charset="0"/>
                <a:cs typeface="Times New Roman" pitchFamily="18" charset="0"/>
              </a:rPr>
              <a:t>s, such that each pair of distinct elements of S occurs together in exactly one triple of </a:t>
            </a:r>
            <a:r>
              <a:rPr lang="en-US" altLang="zh-TW" sz="2400" dirty="0" smtClean="0">
                <a:latin typeface="Monotype Corsiva" pitchFamily="66" charset="0"/>
                <a:cs typeface="Times New Roman" pitchFamily="18" charset="0"/>
              </a:rPr>
              <a:t>T</a:t>
            </a:r>
            <a:r>
              <a:rPr lang="en-US" altLang="zh-TW" sz="2400" dirty="0" smtClean="0">
                <a:latin typeface="Times New Roman" pitchFamily="18" charset="0"/>
                <a:cs typeface="Times New Roman" pitchFamily="18" charset="0"/>
              </a:rPr>
              <a:t>. The order of a Steiner triple system (S, </a:t>
            </a:r>
            <a:r>
              <a:rPr lang="en-US" altLang="zh-TW" sz="2400" dirty="0" smtClean="0">
                <a:latin typeface="Monotype Corsiva" pitchFamily="66" charset="0"/>
                <a:cs typeface="Times New Roman" pitchFamily="18" charset="0"/>
              </a:rPr>
              <a:t>T</a:t>
            </a:r>
            <a:r>
              <a:rPr lang="en-US" altLang="zh-TW" sz="2400" dirty="0" smtClean="0">
                <a:latin typeface="Times New Roman" pitchFamily="18" charset="0"/>
                <a:cs typeface="Times New Roman" pitchFamily="18" charset="0"/>
              </a:rPr>
              <a:t>) is the size of the set S, denote by |S|. </a:t>
            </a:r>
            <a:r>
              <a:rPr lang="en-US" altLang="zh-TW" sz="2400" dirty="0" smtClean="0">
                <a:solidFill>
                  <a:srgbClr val="0000FF"/>
                </a:solidFill>
                <a:latin typeface="Times New Roman" pitchFamily="18" charset="0"/>
                <a:cs typeface="Times New Roman" pitchFamily="18" charset="0"/>
              </a:rPr>
              <a:t>A Steiner triple system (S, </a:t>
            </a:r>
            <a:r>
              <a:rPr lang="en-US" altLang="zh-TW" sz="2400" dirty="0" smtClean="0">
                <a:solidFill>
                  <a:srgbClr val="0000FF"/>
                </a:solidFill>
                <a:latin typeface="Monotype Corsiva" pitchFamily="66" charset="0"/>
                <a:cs typeface="Times New Roman" pitchFamily="18" charset="0"/>
              </a:rPr>
              <a:t>T</a:t>
            </a:r>
            <a:r>
              <a:rPr lang="en-US" altLang="zh-TW" sz="2400" dirty="0" smtClean="0">
                <a:solidFill>
                  <a:srgbClr val="0000FF"/>
                </a:solidFill>
                <a:latin typeface="Times New Roman" pitchFamily="18" charset="0"/>
                <a:cs typeface="Times New Roman" pitchFamily="18" charset="0"/>
              </a:rPr>
              <a:t>) is equivalent to a decomposition of a complete graph K</a:t>
            </a:r>
            <a:r>
              <a:rPr lang="en-US" altLang="zh-TW" sz="2400" baseline="-25000" dirty="0" smtClean="0">
                <a:solidFill>
                  <a:srgbClr val="0000FF"/>
                </a:solidFill>
                <a:latin typeface="Times New Roman" pitchFamily="18" charset="0"/>
                <a:cs typeface="Times New Roman" pitchFamily="18" charset="0"/>
              </a:rPr>
              <a:t>|S| </a:t>
            </a:r>
            <a:r>
              <a:rPr lang="en-US" altLang="zh-TW" sz="2400" dirty="0" smtClean="0">
                <a:solidFill>
                  <a:srgbClr val="0000FF"/>
                </a:solidFill>
                <a:latin typeface="Times New Roman" pitchFamily="18" charset="0"/>
                <a:cs typeface="Times New Roman" pitchFamily="18" charset="0"/>
              </a:rPr>
              <a:t>into triangles.</a:t>
            </a:r>
            <a:endParaRPr lang="zh-TW" altLang="zh-TW" sz="2400" dirty="0">
              <a:solidFill>
                <a:srgbClr val="0000FF"/>
              </a:solidFill>
              <a:latin typeface="Times New Roman" pitchFamily="18" charset="0"/>
              <a:cs typeface="Times New Roman" pitchFamily="18" charset="0"/>
            </a:endParaRPr>
          </a:p>
        </p:txBody>
      </p:sp>
      <p:sp>
        <p:nvSpPr>
          <p:cNvPr id="4" name="Rectangle 2"/>
          <p:cNvSpPr>
            <a:spLocks noChangeArrowheads="1"/>
          </p:cNvSpPr>
          <p:nvPr/>
        </p:nvSpPr>
        <p:spPr bwMode="auto">
          <a:xfrm>
            <a:off x="0" y="112474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6" name="直線接點 5"/>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110</a:t>
            </a:fld>
            <a:r>
              <a:rPr lang="en-US" altLang="zh-TW" smtClean="0"/>
              <a:t>-</a:t>
            </a:r>
            <a:endParaRPr lang="en-US" altLang="zh-TW"/>
          </a:p>
        </p:txBody>
      </p:sp>
      <p:sp>
        <p:nvSpPr>
          <p:cNvPr id="3" name="Text Box 4"/>
          <p:cNvSpPr txBox="1">
            <a:spLocks noChangeArrowheads="1"/>
          </p:cNvSpPr>
          <p:nvPr/>
        </p:nvSpPr>
        <p:spPr bwMode="auto">
          <a:xfrm>
            <a:off x="1547664" y="1700212"/>
            <a:ext cx="6048672" cy="1754326"/>
          </a:xfrm>
          <a:prstGeom prst="rect">
            <a:avLst/>
          </a:prstGeom>
          <a:noFill/>
          <a:ln w="9525">
            <a:noFill/>
            <a:miter lim="800000"/>
            <a:headEnd/>
            <a:tailEnd/>
          </a:ln>
        </p:spPr>
        <p:txBody>
          <a:bodyPr wrap="square">
            <a:spAutoFit/>
          </a:bodyPr>
          <a:lstStyle/>
          <a:p>
            <a:pPr algn="dist">
              <a:spcBef>
                <a:spcPct val="50000"/>
              </a:spcBef>
            </a:pPr>
            <a:r>
              <a:rPr lang="en-US" altLang="zh-TW" sz="5400" b="1" dirty="0" smtClean="0">
                <a:solidFill>
                  <a:srgbClr val="0000CC"/>
                </a:solidFill>
                <a:latin typeface="AR HERMANN" pitchFamily="2" charset="0"/>
                <a:ea typeface="標楷體" pitchFamily="65" charset="-120"/>
              </a:rPr>
              <a:t>Thank you for your attention</a:t>
            </a:r>
            <a:endParaRPr lang="zh-TW" altLang="en-US" sz="5400" b="1" dirty="0">
              <a:solidFill>
                <a:srgbClr val="0000CC"/>
              </a:solidFill>
              <a:latin typeface="AR HERMANN" pitchFamily="2" charset="0"/>
              <a:ea typeface="標楷體"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12</a:t>
            </a:fld>
            <a:r>
              <a:rPr lang="en-US" altLang="zh-TW" smtClean="0"/>
              <a:t>-</a:t>
            </a:r>
            <a:endParaRPr lang="en-US" altLang="zh-TW"/>
          </a:p>
        </p:txBody>
      </p:sp>
      <p:sp>
        <p:nvSpPr>
          <p:cNvPr id="61" name="矩形 34"/>
          <p:cNvSpPr>
            <a:spLocks noChangeArrowheads="1"/>
          </p:cNvSpPr>
          <p:nvPr/>
        </p:nvSpPr>
        <p:spPr bwMode="auto">
          <a:xfrm>
            <a:off x="892227" y="4110945"/>
            <a:ext cx="7712222" cy="1118255"/>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Theorem 1.2.2</a:t>
            </a:r>
            <a:r>
              <a:rPr lang="en-US" altLang="zh-TW" sz="2400" dirty="0" smtClean="0">
                <a:latin typeface="Times New Roman" pitchFamily="18" charset="0"/>
                <a:cs typeface="Times New Roman" pitchFamily="18" charset="0"/>
              </a:rPr>
              <a:t>[21]   A Steiner triple system of order v, STS(v), exists if and only if v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1 or 3 (mod 6).</a:t>
            </a:r>
            <a:endParaRPr lang="zh-TW" altLang="zh-TW" sz="2400" dirty="0">
              <a:latin typeface="Times New Roman" pitchFamily="18" charset="0"/>
              <a:cs typeface="Times New Roman" pitchFamily="18" charset="0"/>
            </a:endParaRPr>
          </a:p>
        </p:txBody>
      </p:sp>
      <p:sp>
        <p:nvSpPr>
          <p:cNvPr id="4" name="矩形 34"/>
          <p:cNvSpPr>
            <a:spLocks noChangeArrowheads="1"/>
          </p:cNvSpPr>
          <p:nvPr/>
        </p:nvSpPr>
        <p:spPr bwMode="auto">
          <a:xfrm>
            <a:off x="755576" y="1302633"/>
            <a:ext cx="7848227" cy="2144177"/>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FF3300"/>
                </a:solidFill>
                <a:latin typeface="Times New Roman" pitchFamily="18" charset="0"/>
                <a:cs typeface="Times New Roman" pitchFamily="18" charset="0"/>
              </a:rPr>
              <a:t>Example 1.2.1</a:t>
            </a:r>
            <a:r>
              <a:rPr lang="en-US" altLang="zh-TW" sz="2400" dirty="0" smtClean="0">
                <a:latin typeface="Times New Roman" pitchFamily="18" charset="0"/>
                <a:cs typeface="Times New Roman" pitchFamily="18" charset="0"/>
              </a:rPr>
              <a:t>  Let S = {1, 2, 3, 4, 5, 6, 7}, and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={{1, 2, 4},{2, 3, 5},{3, 4, 6},{4, 5, 7},{5, 6, 1},{6, 7, 2},{7, 1, 3}}. Then (S,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is a STS(7). (An STS(7) is equivalent to a decomposition of K</a:t>
            </a:r>
            <a:r>
              <a:rPr lang="en-US" altLang="zh-TW" sz="2400" baseline="-25000" dirty="0" smtClean="0">
                <a:latin typeface="Times New Roman" pitchFamily="18" charset="0"/>
                <a:cs typeface="Times New Roman" pitchFamily="18" charset="0"/>
              </a:rPr>
              <a:t>7</a:t>
            </a:r>
            <a:r>
              <a:rPr lang="en-US" altLang="zh-TW" sz="2400" dirty="0" smtClean="0">
                <a:latin typeface="Times New Roman" pitchFamily="18" charset="0"/>
                <a:cs typeface="Times New Roman" pitchFamily="18" charset="0"/>
              </a:rPr>
              <a:t> into triangles.).</a:t>
            </a:r>
            <a:endParaRPr lang="zh-TW" altLang="zh-TW" sz="2400" dirty="0">
              <a:latin typeface="Times New Roman" pitchFamily="18" charset="0"/>
              <a:cs typeface="Times New Roman" pitchFamily="18" charset="0"/>
            </a:endParaRPr>
          </a:p>
        </p:txBody>
      </p:sp>
      <p:sp>
        <p:nvSpPr>
          <p:cNvPr id="5" name="Rectangle 2"/>
          <p:cNvSpPr>
            <a:spLocks noChangeArrowheads="1"/>
          </p:cNvSpPr>
          <p:nvPr/>
        </p:nvSpPr>
        <p:spPr bwMode="auto">
          <a:xfrm>
            <a:off x="0" y="112474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8" name="直線接點 7"/>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13</a:t>
            </a:fld>
            <a:r>
              <a:rPr lang="en-US" altLang="zh-TW" smtClean="0"/>
              <a:t>-</a:t>
            </a:r>
            <a:endParaRPr lang="en-US" altLang="zh-TW"/>
          </a:p>
        </p:txBody>
      </p:sp>
      <p:sp>
        <p:nvSpPr>
          <p:cNvPr id="8" name="矩形 34"/>
          <p:cNvSpPr>
            <a:spLocks noChangeArrowheads="1"/>
          </p:cNvSpPr>
          <p:nvPr/>
        </p:nvSpPr>
        <p:spPr bwMode="auto">
          <a:xfrm>
            <a:off x="611560" y="1089284"/>
            <a:ext cx="7848227" cy="4196020"/>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A </a:t>
            </a:r>
            <a:r>
              <a:rPr lang="en-US" altLang="zh-TW" sz="2400" b="1" u="sng" dirty="0" err="1" smtClean="0">
                <a:solidFill>
                  <a:srgbClr val="FF0000"/>
                </a:solidFill>
                <a:latin typeface="Times New Roman" pitchFamily="18" charset="0"/>
                <a:cs typeface="Times New Roman" pitchFamily="18" charset="0"/>
              </a:rPr>
              <a:t>pairwise</a:t>
            </a:r>
            <a:r>
              <a:rPr lang="en-US" altLang="zh-TW" sz="2400" b="1" u="sng" dirty="0" smtClean="0">
                <a:solidFill>
                  <a:srgbClr val="FF0000"/>
                </a:solidFill>
                <a:latin typeface="Times New Roman" pitchFamily="18" charset="0"/>
                <a:cs typeface="Times New Roman" pitchFamily="18" charset="0"/>
              </a:rPr>
              <a:t> balanced design</a:t>
            </a:r>
            <a:r>
              <a:rPr lang="en-US" altLang="zh-TW" sz="2400" b="1" dirty="0" smtClean="0">
                <a:solidFill>
                  <a:srgbClr val="FF0000"/>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(or simply, PBD) is an ordered pair (S,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where S is a finite set of symbols, and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is a collection of subsets of S calls blocks, such that each pair of distinct elements of S occurs together in exactly one block of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As with triple systems |S| is called the order of PBD. If S is a s-set and K is the set of block sizes, then we write just PBD(s, K). So </a:t>
            </a:r>
            <a:r>
              <a:rPr lang="en-US" altLang="zh-TW" sz="2400" dirty="0" smtClean="0">
                <a:solidFill>
                  <a:srgbClr val="0000FF"/>
                </a:solidFill>
                <a:latin typeface="Times New Roman" pitchFamily="18" charset="0"/>
                <a:cs typeface="Times New Roman" pitchFamily="18" charset="0"/>
              </a:rPr>
              <a:t>a Steiner triple system (or simply, STS ) is a </a:t>
            </a:r>
            <a:r>
              <a:rPr lang="en-US" altLang="zh-TW" sz="2400" dirty="0" err="1" smtClean="0">
                <a:solidFill>
                  <a:srgbClr val="0000FF"/>
                </a:solidFill>
                <a:latin typeface="Times New Roman" pitchFamily="18" charset="0"/>
                <a:cs typeface="Times New Roman" pitchFamily="18" charset="0"/>
              </a:rPr>
              <a:t>pairwise</a:t>
            </a:r>
            <a:r>
              <a:rPr lang="en-US" altLang="zh-TW" sz="2400" dirty="0" smtClean="0">
                <a:solidFill>
                  <a:srgbClr val="0000FF"/>
                </a:solidFill>
                <a:latin typeface="Times New Roman" pitchFamily="18" charset="0"/>
                <a:cs typeface="Times New Roman" pitchFamily="18" charset="0"/>
              </a:rPr>
              <a:t> balanced design in which each block has size 3</a:t>
            </a:r>
            <a:r>
              <a:rPr lang="en-US" altLang="zh-TW" sz="2400" dirty="0" smtClean="0">
                <a:latin typeface="Times New Roman" pitchFamily="18" charset="0"/>
                <a:cs typeface="Times New Roman" pitchFamily="18" charset="0"/>
              </a:rPr>
              <a:t>. </a:t>
            </a:r>
            <a:endParaRPr lang="zh-TW" altLang="zh-TW" sz="2400" dirty="0">
              <a:latin typeface="Times New Roman" pitchFamily="18" charset="0"/>
              <a:cs typeface="Times New Roman" pitchFamily="18" charset="0"/>
            </a:endParaRPr>
          </a:p>
        </p:txBody>
      </p:sp>
      <p:sp>
        <p:nvSpPr>
          <p:cNvPr id="4" name="矩形 34"/>
          <p:cNvSpPr>
            <a:spLocks noChangeArrowheads="1"/>
          </p:cNvSpPr>
          <p:nvPr/>
        </p:nvSpPr>
        <p:spPr bwMode="auto">
          <a:xfrm>
            <a:off x="613520" y="5319178"/>
            <a:ext cx="7848227" cy="1062150"/>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Theorem 1.2.3</a:t>
            </a:r>
            <a:r>
              <a:rPr lang="en-US" altLang="zh-TW" sz="2400" dirty="0" smtClean="0">
                <a:latin typeface="Times New Roman" pitchFamily="18" charset="0"/>
                <a:cs typeface="Times New Roman" pitchFamily="18" charset="0"/>
              </a:rPr>
              <a:t>[21]  If v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5 (mod 6), then a PBD(v,{3,5}) exists which contains exactly only one block of size 5.</a:t>
            </a:r>
            <a:endParaRPr lang="zh-TW" altLang="zh-TW" sz="2400" dirty="0">
              <a:latin typeface="Times New Roman" pitchFamily="18" charset="0"/>
              <a:cs typeface="Times New Roman" pitchFamily="18" charset="0"/>
            </a:endParaRPr>
          </a:p>
        </p:txBody>
      </p:sp>
      <p:sp>
        <p:nvSpPr>
          <p:cNvPr id="5" name="Rectangle 2"/>
          <p:cNvSpPr>
            <a:spLocks noChangeArrowheads="1"/>
          </p:cNvSpPr>
          <p:nvPr/>
        </p:nvSpPr>
        <p:spPr bwMode="auto">
          <a:xfrm>
            <a:off x="0" y="112474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9" name="直線接點 8"/>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14</a:t>
            </a:fld>
            <a:r>
              <a:rPr lang="en-US" altLang="zh-TW" smtClean="0"/>
              <a:t>-</a:t>
            </a:r>
            <a:endParaRPr lang="en-US" altLang="zh-TW"/>
          </a:p>
        </p:txBody>
      </p:sp>
      <p:sp>
        <p:nvSpPr>
          <p:cNvPr id="8" name="矩形 34"/>
          <p:cNvSpPr>
            <a:spLocks noChangeArrowheads="1"/>
          </p:cNvSpPr>
          <p:nvPr/>
        </p:nvSpPr>
        <p:spPr bwMode="auto">
          <a:xfrm>
            <a:off x="611560" y="1340768"/>
            <a:ext cx="7848227" cy="4196020"/>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A </a:t>
            </a:r>
            <a:r>
              <a:rPr lang="en-US" altLang="zh-TW" sz="2400" b="1" u="sng" dirty="0" smtClean="0">
                <a:solidFill>
                  <a:srgbClr val="FF0000"/>
                </a:solidFill>
                <a:latin typeface="Times New Roman" pitchFamily="18" charset="0"/>
                <a:cs typeface="Times New Roman" pitchFamily="18" charset="0"/>
              </a:rPr>
              <a:t>group divisible design</a:t>
            </a:r>
            <a:r>
              <a:rPr lang="en-US" altLang="zh-TW" sz="2400" dirty="0" smtClean="0">
                <a:latin typeface="Times New Roman" pitchFamily="18" charset="0"/>
                <a:cs typeface="Times New Roman" pitchFamily="18" charset="0"/>
              </a:rPr>
              <a:t> is an ordered triple (P, </a:t>
            </a:r>
            <a:r>
              <a:rPr lang="en-US" altLang="zh-TW" sz="2400" dirty="0" smtClean="0">
                <a:latin typeface="Monotype Corsiva" pitchFamily="66" charset="0"/>
                <a:cs typeface="Times New Roman" pitchFamily="18" charset="0"/>
              </a:rPr>
              <a:t>G</a:t>
            </a:r>
            <a:r>
              <a:rPr lang="en-US" altLang="zh-TW" sz="2400"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where P is a finite set, </a:t>
            </a:r>
            <a:r>
              <a:rPr lang="en-US" altLang="zh-TW" sz="2400" dirty="0" smtClean="0">
                <a:latin typeface="Monotype Corsiva" pitchFamily="66" charset="0"/>
                <a:cs typeface="Times New Roman" pitchFamily="18" charset="0"/>
              </a:rPr>
              <a:t>G</a:t>
            </a:r>
            <a:r>
              <a:rPr lang="en-US" altLang="zh-TW" sz="2400" dirty="0" smtClean="0">
                <a:latin typeface="Times New Roman" pitchFamily="18" charset="0"/>
                <a:cs typeface="Times New Roman" pitchFamily="18" charset="0"/>
              </a:rPr>
              <a:t> is a collection of sets called </a:t>
            </a:r>
            <a:r>
              <a:rPr lang="en-US" altLang="zh-TW" sz="2400" b="1" u="sng" dirty="0" smtClean="0">
                <a:solidFill>
                  <a:srgbClr val="FF0000"/>
                </a:solidFill>
                <a:latin typeface="Times New Roman" pitchFamily="18" charset="0"/>
                <a:cs typeface="Times New Roman" pitchFamily="18" charset="0"/>
              </a:rPr>
              <a:t>group</a:t>
            </a:r>
            <a:r>
              <a:rPr lang="en-US" altLang="zh-TW" sz="2400" dirty="0" smtClean="0">
                <a:latin typeface="Times New Roman" pitchFamily="18" charset="0"/>
                <a:cs typeface="Times New Roman" pitchFamily="18" charset="0"/>
              </a:rPr>
              <a:t>s which partition P, and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is a set of subsets called </a:t>
            </a:r>
            <a:r>
              <a:rPr lang="en-US" altLang="zh-TW" sz="2400" b="1" u="sng" dirty="0" smtClean="0">
                <a:solidFill>
                  <a:srgbClr val="FF0000"/>
                </a:solidFill>
                <a:latin typeface="Times New Roman" pitchFamily="18" charset="0"/>
                <a:cs typeface="Times New Roman" pitchFamily="18" charset="0"/>
              </a:rPr>
              <a:t>block</a:t>
            </a:r>
            <a:r>
              <a:rPr lang="en-US" altLang="zh-TW" sz="2400" dirty="0" smtClean="0">
                <a:latin typeface="Times New Roman" pitchFamily="18" charset="0"/>
                <a:cs typeface="Times New Roman" pitchFamily="18" charset="0"/>
              </a:rPr>
              <a:t>s of P such that </a:t>
            </a:r>
            <a:r>
              <a:rPr lang="en-US" altLang="zh-TW" sz="2400" dirty="0" smtClean="0">
                <a:solidFill>
                  <a:srgbClr val="0000FF"/>
                </a:solidFill>
                <a:latin typeface="Times New Roman" pitchFamily="18" charset="0"/>
                <a:cs typeface="Times New Roman" pitchFamily="18" charset="0"/>
              </a:rPr>
              <a:t>(P, </a:t>
            </a:r>
            <a:r>
              <a:rPr lang="en-US" altLang="zh-TW" sz="2400" dirty="0" smtClean="0">
                <a:solidFill>
                  <a:srgbClr val="0000FF"/>
                </a:solidFill>
                <a:latin typeface="Monotype Corsiva" pitchFamily="66" charset="0"/>
                <a:cs typeface="Times New Roman" pitchFamily="18" charset="0"/>
              </a:rPr>
              <a:t>G</a:t>
            </a:r>
            <a:r>
              <a:rPr lang="zh-TW" altLang="zh-TW" sz="2400" dirty="0" smtClean="0">
                <a:solidFill>
                  <a:srgbClr val="0000FF"/>
                </a:solidFill>
                <a:latin typeface="Times New Roman" pitchFamily="18" charset="0"/>
                <a:cs typeface="Times New Roman" pitchFamily="18" charset="0"/>
              </a:rPr>
              <a:t>∪</a:t>
            </a:r>
            <a:r>
              <a:rPr lang="en-US" altLang="zh-TW" sz="2400" dirty="0" smtClean="0">
                <a:solidFill>
                  <a:srgbClr val="0000FF"/>
                </a:solidFill>
                <a:latin typeface="Monotype Corsiva" pitchFamily="66" charset="0"/>
                <a:cs typeface="Times New Roman" pitchFamily="18" charset="0"/>
              </a:rPr>
              <a:t>B</a:t>
            </a:r>
            <a:r>
              <a:rPr lang="en-US" altLang="zh-TW" sz="2400" dirty="0" smtClean="0">
                <a:solidFill>
                  <a:srgbClr val="0000FF"/>
                </a:solidFill>
                <a:latin typeface="Times New Roman" pitchFamily="18" charset="0"/>
                <a:cs typeface="Times New Roman" pitchFamily="18" charset="0"/>
              </a:rPr>
              <a:t>) is a PBD</a:t>
            </a:r>
            <a:r>
              <a:rPr lang="en-US" altLang="zh-TW" sz="2400" dirty="0" smtClean="0">
                <a:latin typeface="Times New Roman" pitchFamily="18" charset="0"/>
                <a:cs typeface="Times New Roman" pitchFamily="18" charset="0"/>
              </a:rPr>
              <a:t>. The number |P| is the order of the group divisible design (P, </a:t>
            </a:r>
            <a:r>
              <a:rPr lang="en-US" altLang="zh-TW" sz="2400" dirty="0" smtClean="0">
                <a:latin typeface="Monotype Corsiva" pitchFamily="66" charset="0"/>
                <a:cs typeface="Times New Roman" pitchFamily="18" charset="0"/>
              </a:rPr>
              <a:t>G</a:t>
            </a:r>
            <a:r>
              <a:rPr lang="en-US" altLang="zh-TW" sz="2400"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So a group divisible design is a PBD with a distinguished set of blocks, now called groups, say g, and all blocks of the same size, say k, then we will refer to this design as a k-GDD with group size </a:t>
            </a:r>
            <a:r>
              <a:rPr lang="en-US" altLang="zh-TW" sz="2400" dirty="0" smtClean="0">
                <a:latin typeface="Tunga" pitchFamily="34" charset="0"/>
                <a:cs typeface="Tunga" pitchFamily="34" charset="0"/>
              </a:rPr>
              <a:t>g</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4"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5" name="直線接點 4"/>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15</a:t>
            </a:fld>
            <a:r>
              <a:rPr lang="en-US" altLang="zh-TW" smtClean="0"/>
              <a:t>-</a:t>
            </a:r>
            <a:endParaRPr lang="en-US" altLang="zh-TW"/>
          </a:p>
        </p:txBody>
      </p:sp>
      <p:sp>
        <p:nvSpPr>
          <p:cNvPr id="3" name="矩形 34"/>
          <p:cNvSpPr>
            <a:spLocks noChangeArrowheads="1"/>
          </p:cNvSpPr>
          <p:nvPr/>
        </p:nvSpPr>
        <p:spPr bwMode="auto">
          <a:xfrm>
            <a:off x="251520" y="1312505"/>
            <a:ext cx="7848227" cy="1118255"/>
          </a:xfrm>
          <a:prstGeom prst="rect">
            <a:avLst/>
          </a:prstGeom>
          <a:noFill/>
          <a:ln w="9525">
            <a:noFill/>
            <a:miter lim="800000"/>
            <a:headEnd/>
            <a:tailEnd/>
          </a:ln>
        </p:spPr>
        <p:txBody>
          <a:bodyPr wrap="square">
            <a:spAutoFit/>
          </a:bodyPr>
          <a:lstStyle/>
          <a:p>
            <a:pPr indent="457200" algn="just">
              <a:lnSpc>
                <a:spcPts val="4000"/>
              </a:lnSpc>
            </a:pPr>
            <a:r>
              <a:rPr lang="en-US" altLang="zh-TW" sz="2400" b="1" dirty="0">
                <a:solidFill>
                  <a:srgbClr val="0000FF"/>
                </a:solidFill>
                <a:latin typeface="Times New Roman" pitchFamily="18" charset="0"/>
                <a:cs typeface="Times New Roman" pitchFamily="18" charset="0"/>
              </a:rPr>
              <a:t>n = 10k + </a:t>
            </a:r>
            <a:r>
              <a:rPr lang="en-US" altLang="zh-TW" sz="2400" b="1" dirty="0" smtClean="0">
                <a:solidFill>
                  <a:srgbClr val="0000FF"/>
                </a:solidFill>
                <a:latin typeface="Times New Roman" pitchFamily="18" charset="0"/>
                <a:cs typeface="Times New Roman" pitchFamily="18" charset="0"/>
              </a:rPr>
              <a:t>t  construction,    t </a:t>
            </a:r>
            <a:r>
              <a:rPr lang="en-US" altLang="zh-TW" sz="2400" b="1" dirty="0">
                <a:solidFill>
                  <a:srgbClr val="0000FF"/>
                </a:solidFill>
                <a:latin typeface="Times New Roman" pitchFamily="18" charset="0"/>
                <a:cs typeface="Times New Roman" pitchFamily="18" charset="0"/>
              </a:rPr>
              <a:t>= 0, 1, </a:t>
            </a:r>
            <a:r>
              <a:rPr lang="en-US" altLang="zh-TW" sz="2400" b="1" dirty="0" smtClean="0">
                <a:solidFill>
                  <a:srgbClr val="0000FF"/>
                </a:solidFill>
                <a:latin typeface="Times New Roman" pitchFamily="18" charset="0"/>
                <a:cs typeface="Times New Roman" pitchFamily="18" charset="0"/>
              </a:rPr>
              <a:t>5 </a:t>
            </a:r>
            <a:r>
              <a:rPr lang="en-US" altLang="zh-TW" sz="2400" b="1" dirty="0">
                <a:solidFill>
                  <a:srgbClr val="0000FF"/>
                </a:solidFill>
                <a:latin typeface="Times New Roman" pitchFamily="18" charset="0"/>
                <a:cs typeface="Times New Roman" pitchFamily="18" charset="0"/>
              </a:rPr>
              <a:t>or </a:t>
            </a:r>
            <a:r>
              <a:rPr lang="en-US" altLang="zh-TW" sz="2400" b="1" dirty="0" smtClean="0">
                <a:solidFill>
                  <a:srgbClr val="0000FF"/>
                </a:solidFill>
                <a:latin typeface="Times New Roman" pitchFamily="18" charset="0"/>
                <a:cs typeface="Times New Roman" pitchFamily="18" charset="0"/>
              </a:rPr>
              <a:t>6</a:t>
            </a:r>
            <a:endParaRPr lang="en-US" altLang="zh-TW" sz="2400" dirty="0">
              <a:latin typeface="Times New Roman" pitchFamily="18" charset="0"/>
              <a:cs typeface="Times New Roman" pitchFamily="18" charset="0"/>
            </a:endParaRPr>
          </a:p>
          <a:p>
            <a:pPr indent="457200" algn="just">
              <a:lnSpc>
                <a:spcPts val="4000"/>
              </a:lnSpc>
            </a:pPr>
            <a:r>
              <a:rPr lang="en-US" altLang="zh-TW" sz="2400" dirty="0" smtClean="0">
                <a:latin typeface="Times New Roman" pitchFamily="18" charset="0"/>
                <a:cs typeface="Times New Roman" pitchFamily="18" charset="0"/>
              </a:rPr>
              <a:t>n = 5</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2k + t.</a:t>
            </a:r>
            <a:endParaRPr lang="zh-TW" altLang="zh-TW" sz="2400" dirty="0">
              <a:latin typeface="Times New Roman" pitchFamily="18" charset="0"/>
              <a:cs typeface="Times New Roman" pitchFamily="18" charset="0"/>
            </a:endParaRPr>
          </a:p>
        </p:txBody>
      </p:sp>
      <p:sp>
        <p:nvSpPr>
          <p:cNvPr id="4" name="矩形 34"/>
          <p:cNvSpPr>
            <a:spLocks noChangeArrowheads="1"/>
          </p:cNvSpPr>
          <p:nvPr/>
        </p:nvSpPr>
        <p:spPr bwMode="auto">
          <a:xfrm>
            <a:off x="634397" y="2492896"/>
            <a:ext cx="7848227" cy="549189"/>
          </a:xfrm>
          <a:prstGeom prst="rect">
            <a:avLst/>
          </a:prstGeom>
          <a:noFill/>
          <a:ln w="9525">
            <a:noFill/>
            <a:miter lim="800000"/>
            <a:headEnd/>
            <a:tailEnd/>
          </a:ln>
        </p:spPr>
        <p:txBody>
          <a:bodyPr wrap="square">
            <a:spAutoFit/>
          </a:bodyPr>
          <a:lstStyle/>
          <a:p>
            <a:pPr marL="457200" indent="-457200" algn="just">
              <a:lnSpc>
                <a:spcPts val="4000"/>
              </a:lnSpc>
            </a:pPr>
            <a:r>
              <a:rPr lang="en-US" altLang="zh-TW" sz="2400" dirty="0" smtClean="0">
                <a:latin typeface="Times New Roman" pitchFamily="18" charset="0"/>
                <a:cs typeface="Times New Roman" pitchFamily="18" charset="0"/>
              </a:rPr>
              <a:t>1.   Let X =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2k} and X′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2k+1}. </a:t>
            </a:r>
          </a:p>
        </p:txBody>
      </p:sp>
      <p:sp>
        <p:nvSpPr>
          <p:cNvPr id="5"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6" name="直線接點 5"/>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34"/>
          <p:cNvSpPr>
            <a:spLocks noChangeArrowheads="1"/>
          </p:cNvSpPr>
          <p:nvPr/>
        </p:nvSpPr>
        <p:spPr bwMode="auto">
          <a:xfrm>
            <a:off x="611560" y="3277433"/>
            <a:ext cx="7848227" cy="1015663"/>
          </a:xfrm>
          <a:prstGeom prst="rect">
            <a:avLst/>
          </a:prstGeom>
          <a:noFill/>
          <a:ln w="9525">
            <a:noFill/>
            <a:miter lim="800000"/>
            <a:headEnd/>
            <a:tailEnd/>
          </a:ln>
        </p:spPr>
        <p:txBody>
          <a:bodyPr wrap="square">
            <a:spAutoFit/>
          </a:bodyPr>
          <a:lstStyle/>
          <a:p>
            <a:pPr marL="457200" indent="-457200" algn="just">
              <a:lnSpc>
                <a:spcPts val="3600"/>
              </a:lnSpc>
            </a:pPr>
            <a:r>
              <a:rPr lang="en-US" altLang="zh-TW" sz="2400" dirty="0" smtClean="0">
                <a:latin typeface="Times New Roman" pitchFamily="18" charset="0"/>
                <a:cs typeface="Times New Roman" pitchFamily="18" charset="0"/>
              </a:rPr>
              <a:t>2.  If 2k</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0, 2 (mod 6), then by Theorem 1.2.2, there exists a STS(2k+1) (Xˊ,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ˊ) where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ˊ is a collection of triples. </a:t>
            </a:r>
          </a:p>
        </p:txBody>
      </p:sp>
      <p:sp>
        <p:nvSpPr>
          <p:cNvPr id="8" name="矩形 34"/>
          <p:cNvSpPr>
            <a:spLocks noChangeArrowheads="1"/>
          </p:cNvSpPr>
          <p:nvPr/>
        </p:nvSpPr>
        <p:spPr bwMode="auto">
          <a:xfrm>
            <a:off x="612205" y="4543960"/>
            <a:ext cx="7848227" cy="1477328"/>
          </a:xfrm>
          <a:prstGeom prst="rect">
            <a:avLst/>
          </a:prstGeom>
          <a:noFill/>
          <a:ln w="9525">
            <a:noFill/>
            <a:miter lim="800000"/>
            <a:headEnd/>
            <a:tailEnd/>
          </a:ln>
        </p:spPr>
        <p:txBody>
          <a:bodyPr wrap="square">
            <a:spAutoFit/>
          </a:bodyPr>
          <a:lstStyle/>
          <a:p>
            <a:pPr marL="457200" indent="-457200" algn="just">
              <a:lnSpc>
                <a:spcPts val="3600"/>
              </a:lnSpc>
            </a:pPr>
            <a:r>
              <a:rPr lang="en-US" altLang="zh-TW" sz="2400" dirty="0" smtClean="0">
                <a:latin typeface="Times New Roman" pitchFamily="18" charset="0"/>
                <a:cs typeface="Times New Roman" pitchFamily="18" charset="0"/>
              </a:rPr>
              <a:t>3.  If 2k</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4 (mod 6), then by Theorem 1.2.3, there exists a PBD(2k+1,{3,5}) (X′,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where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is a collection of blocks of one size 5 and all the others size 3.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16</a:t>
            </a:fld>
            <a:r>
              <a:rPr lang="en-US" altLang="zh-TW" smtClean="0"/>
              <a:t>-</a:t>
            </a:r>
            <a:endParaRPr lang="en-US" altLang="zh-TW"/>
          </a:p>
        </p:txBody>
      </p:sp>
      <p:sp>
        <p:nvSpPr>
          <p:cNvPr id="4" name="矩形 34"/>
          <p:cNvSpPr>
            <a:spLocks noChangeArrowheads="1"/>
          </p:cNvSpPr>
          <p:nvPr/>
        </p:nvSpPr>
        <p:spPr bwMode="auto">
          <a:xfrm>
            <a:off x="634397" y="1535792"/>
            <a:ext cx="7848227" cy="1015663"/>
          </a:xfrm>
          <a:prstGeom prst="rect">
            <a:avLst/>
          </a:prstGeom>
          <a:noFill/>
          <a:ln w="9525">
            <a:noFill/>
            <a:miter lim="800000"/>
            <a:headEnd/>
            <a:tailEnd/>
          </a:ln>
        </p:spPr>
        <p:txBody>
          <a:bodyPr wrap="square">
            <a:spAutoFit/>
          </a:bodyPr>
          <a:lstStyle/>
          <a:p>
            <a:pPr marL="457200" indent="-457200" algn="just">
              <a:lnSpc>
                <a:spcPts val="3600"/>
              </a:lnSpc>
            </a:pPr>
            <a:r>
              <a:rPr lang="en-US" altLang="zh-TW" sz="2400" dirty="0" smtClean="0">
                <a:latin typeface="Times New Roman" pitchFamily="18" charset="0"/>
                <a:cs typeface="Times New Roman" pitchFamily="18" charset="0"/>
              </a:rPr>
              <a:t>4.   Let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={b′ \{2k+1}</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b′ ∈B′}, then (X,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is a PBD(2k, {2,3,4}). See Figures 2.1 and 2.2. </a:t>
            </a:r>
          </a:p>
        </p:txBody>
      </p:sp>
      <p:sp>
        <p:nvSpPr>
          <p:cNvPr id="5"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6" name="直線接點 5"/>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矩形 34"/>
          <p:cNvSpPr>
            <a:spLocks noChangeArrowheads="1"/>
          </p:cNvSpPr>
          <p:nvPr/>
        </p:nvSpPr>
        <p:spPr bwMode="auto">
          <a:xfrm>
            <a:off x="611560" y="2787041"/>
            <a:ext cx="7848227" cy="1477328"/>
          </a:xfrm>
          <a:prstGeom prst="rect">
            <a:avLst/>
          </a:prstGeom>
          <a:noFill/>
          <a:ln w="9525">
            <a:noFill/>
            <a:miter lim="800000"/>
            <a:headEnd/>
            <a:tailEnd/>
          </a:ln>
        </p:spPr>
        <p:txBody>
          <a:bodyPr wrap="square">
            <a:spAutoFit/>
          </a:bodyPr>
          <a:lstStyle/>
          <a:p>
            <a:pPr marL="457200" indent="-457200" algn="just">
              <a:lnSpc>
                <a:spcPts val="3600"/>
              </a:lnSpc>
            </a:pPr>
            <a:r>
              <a:rPr lang="en-US" altLang="zh-TW" sz="2400" dirty="0" smtClean="0">
                <a:latin typeface="Times New Roman" pitchFamily="18" charset="0"/>
                <a:cs typeface="Times New Roman" pitchFamily="18" charset="0"/>
              </a:rPr>
              <a:t>5.   Let </a:t>
            </a:r>
            <a:r>
              <a:rPr lang="en-US" altLang="zh-TW" sz="2400" dirty="0" smtClean="0">
                <a:latin typeface="Monotype Corsiva" pitchFamily="66" charset="0"/>
                <a:cs typeface="Times New Roman" pitchFamily="18" charset="0"/>
              </a:rPr>
              <a:t>G</a:t>
            </a:r>
            <a:r>
              <a:rPr lang="en-US" altLang="zh-TW" sz="2400" dirty="0" smtClean="0">
                <a:latin typeface="Times New Roman" pitchFamily="18" charset="0"/>
                <a:cs typeface="Times New Roman" pitchFamily="18" charset="0"/>
              </a:rPr>
              <a:t> be the set of all blocks of size 2 and size 4. From the construction, we know </a:t>
            </a:r>
            <a:r>
              <a:rPr lang="en-US" altLang="zh-TW" sz="2400" dirty="0" smtClean="0">
                <a:latin typeface="Monotype Corsiva" pitchFamily="66" charset="0"/>
                <a:cs typeface="Times New Roman" pitchFamily="18" charset="0"/>
              </a:rPr>
              <a:t>G</a:t>
            </a:r>
            <a:r>
              <a:rPr lang="en-US" altLang="zh-TW" sz="2400" dirty="0" smtClean="0">
                <a:latin typeface="Times New Roman" pitchFamily="18" charset="0"/>
                <a:cs typeface="Times New Roman" pitchFamily="18" charset="0"/>
              </a:rPr>
              <a:t> is a partition of X. The elements in </a:t>
            </a:r>
            <a:r>
              <a:rPr lang="en-US" altLang="zh-TW" sz="2400" dirty="0" smtClean="0">
                <a:latin typeface="Monotype Corsiva" pitchFamily="66" charset="0"/>
                <a:cs typeface="Times New Roman" pitchFamily="18" charset="0"/>
              </a:rPr>
              <a:t>G</a:t>
            </a:r>
            <a:r>
              <a:rPr lang="en-US" altLang="zh-TW" sz="2400" dirty="0" smtClean="0">
                <a:latin typeface="Times New Roman" pitchFamily="18" charset="0"/>
                <a:cs typeface="Times New Roman" pitchFamily="18" charset="0"/>
              </a:rPr>
              <a:t> are called holes.</a:t>
            </a:r>
            <a:endParaRPr lang="zh-TW" altLang="zh-TW"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17</a:t>
            </a:fld>
            <a:r>
              <a:rPr lang="en-US" altLang="zh-TW" smtClean="0"/>
              <a:t>-</a:t>
            </a:r>
            <a:endParaRPr lang="en-US" altLang="zh-TW"/>
          </a:p>
        </p:txBody>
      </p:sp>
      <p:sp>
        <p:nvSpPr>
          <p:cNvPr id="37443" name="Rectangle 579"/>
          <p:cNvSpPr>
            <a:spLocks noChangeArrowheads="1"/>
          </p:cNvSpPr>
          <p:nvPr/>
        </p:nvSpPr>
        <p:spPr bwMode="auto">
          <a:xfrm>
            <a:off x="0" y="93610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7464" name="Rectangle 600"/>
          <p:cNvSpPr>
            <a:spLocks noChangeArrowheads="1"/>
          </p:cNvSpPr>
          <p:nvPr/>
        </p:nvSpPr>
        <p:spPr bwMode="auto">
          <a:xfrm>
            <a:off x="2555776" y="6165304"/>
            <a:ext cx="417646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1" lang="zh-TW" altLang="zh-TW" sz="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
            </a:r>
            <a:br>
              <a:rPr kumimoji="1" lang="zh-TW" altLang="zh-TW" sz="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br>
            <a:r>
              <a:rPr kumimoji="1" lang="en-US" altLang="zh-TW" sz="2400" b="0" i="0" u="none" strike="noStrike" cap="none" normalizeH="0" baseline="0" dirty="0" smtClean="0">
                <a:ln>
                  <a:noFill/>
                </a:ln>
                <a:solidFill>
                  <a:schemeClr val="tx1"/>
                </a:solidFill>
                <a:effectLst/>
                <a:latin typeface="Times New Roman" pitchFamily="18" charset="0"/>
                <a:cs typeface="Times New Roman" pitchFamily="18" charset="0"/>
              </a:rPr>
              <a:t>Figure 2.1  2k≡0, 2 (mod 6)</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37475" name="Rectangle 611"/>
          <p:cNvSpPr>
            <a:spLocks noChangeArrowheads="1"/>
          </p:cNvSpPr>
          <p:nvPr/>
        </p:nvSpPr>
        <p:spPr bwMode="auto">
          <a:xfrm>
            <a:off x="0" y="93610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7478" name="Rectangle 614"/>
          <p:cNvSpPr>
            <a:spLocks noChangeArrowheads="1"/>
          </p:cNvSpPr>
          <p:nvPr/>
        </p:nvSpPr>
        <p:spPr bwMode="auto">
          <a:xfrm>
            <a:off x="0" y="93610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7483" name="Rectangle 619"/>
          <p:cNvSpPr>
            <a:spLocks noChangeArrowheads="1"/>
          </p:cNvSpPr>
          <p:nvPr/>
        </p:nvSpPr>
        <p:spPr bwMode="auto">
          <a:xfrm>
            <a:off x="0" y="93610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7489" name="Rectangle 625"/>
          <p:cNvSpPr>
            <a:spLocks noChangeArrowheads="1"/>
          </p:cNvSpPr>
          <p:nvPr/>
        </p:nvSpPr>
        <p:spPr bwMode="auto">
          <a:xfrm>
            <a:off x="0" y="93610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12"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313" name="直線接點 312"/>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4" name="文字方塊 313"/>
          <p:cNvSpPr txBox="1"/>
          <p:nvPr/>
        </p:nvSpPr>
        <p:spPr>
          <a:xfrm>
            <a:off x="323528" y="1167135"/>
            <a:ext cx="2016224" cy="461665"/>
          </a:xfrm>
          <a:prstGeom prst="rect">
            <a:avLst/>
          </a:prstGeom>
          <a:noFill/>
        </p:spPr>
        <p:txBody>
          <a:bodyPr wrap="square" rtlCol="0">
            <a:spAutoFit/>
          </a:bodyPr>
          <a:lstStyle/>
          <a:p>
            <a:r>
              <a:rPr lang="en-US" altLang="zh-TW" sz="2400" b="1" dirty="0" smtClean="0">
                <a:solidFill>
                  <a:srgbClr val="0000FF"/>
                </a:solidFill>
                <a:latin typeface="Times New Roman" pitchFamily="18" charset="0"/>
                <a:cs typeface="Times New Roman" pitchFamily="18" charset="0"/>
              </a:rPr>
              <a:t>Construction</a:t>
            </a:r>
            <a:endParaRPr lang="zh-TW" altLang="en-US" sz="2400" b="1" dirty="0">
              <a:solidFill>
                <a:srgbClr val="0000FF"/>
              </a:solidFill>
              <a:latin typeface="Times New Roman" pitchFamily="18" charset="0"/>
              <a:cs typeface="Times New Roman" pitchFamily="18" charset="0"/>
            </a:endParaRPr>
          </a:p>
        </p:txBody>
      </p:sp>
      <p:sp>
        <p:nvSpPr>
          <p:cNvPr id="498" name="文字方塊 497"/>
          <p:cNvSpPr txBox="1"/>
          <p:nvPr/>
        </p:nvSpPr>
        <p:spPr>
          <a:xfrm>
            <a:off x="2469055" y="5642100"/>
            <a:ext cx="871951" cy="379188"/>
          </a:xfrm>
          <a:prstGeom prst="rect">
            <a:avLst/>
          </a:prstGeom>
          <a:noFill/>
        </p:spPr>
        <p:txBody>
          <a:bodyPr wrap="square" rtlCol="0">
            <a:spAutoFit/>
          </a:bodyPr>
          <a:lstStyle/>
          <a:p>
            <a:r>
              <a:rPr lang="en-US" altLang="zh-TW" sz="2400" dirty="0" smtClean="0"/>
              <a:t>K</a:t>
            </a:r>
            <a:r>
              <a:rPr lang="en-US" altLang="zh-TW" sz="2400" baseline="-25000" dirty="0" smtClean="0"/>
              <a:t>10+t</a:t>
            </a:r>
            <a:endParaRPr lang="zh-TW" altLang="en-US" sz="2400" dirty="0"/>
          </a:p>
        </p:txBody>
      </p:sp>
      <p:sp>
        <p:nvSpPr>
          <p:cNvPr id="499" name="文字方塊 498"/>
          <p:cNvSpPr txBox="1"/>
          <p:nvPr/>
        </p:nvSpPr>
        <p:spPr>
          <a:xfrm>
            <a:off x="3635896" y="5642100"/>
            <a:ext cx="1414115" cy="379188"/>
          </a:xfrm>
          <a:prstGeom prst="rect">
            <a:avLst/>
          </a:prstGeom>
          <a:noFill/>
        </p:spPr>
        <p:txBody>
          <a:bodyPr wrap="square" rtlCol="0">
            <a:spAutoFit/>
          </a:bodyPr>
          <a:lstStyle/>
          <a:p>
            <a:r>
              <a:rPr lang="en-US" altLang="zh-TW" dirty="0" smtClean="0"/>
              <a:t> </a:t>
            </a:r>
            <a:r>
              <a:rPr lang="en-US" altLang="zh-TW" sz="2400" dirty="0" smtClean="0"/>
              <a:t>K</a:t>
            </a:r>
            <a:r>
              <a:rPr lang="en-US" altLang="zh-TW" sz="2400" baseline="-25000" dirty="0" smtClean="0"/>
              <a:t>10+t</a:t>
            </a:r>
            <a:r>
              <a:rPr lang="en-US" altLang="zh-TW" sz="2400" dirty="0" smtClean="0"/>
              <a:t>\K</a:t>
            </a:r>
            <a:r>
              <a:rPr lang="en-US" altLang="zh-TW" sz="2400" baseline="-25000" dirty="0" smtClean="0"/>
              <a:t>t</a:t>
            </a:r>
            <a:endParaRPr lang="zh-TW" altLang="en-US" sz="2400" dirty="0"/>
          </a:p>
        </p:txBody>
      </p:sp>
      <p:sp>
        <p:nvSpPr>
          <p:cNvPr id="500" name="AutoShape 73"/>
          <p:cNvSpPr>
            <a:spLocks noChangeArrowheads="1"/>
          </p:cNvSpPr>
          <p:nvPr/>
        </p:nvSpPr>
        <p:spPr bwMode="auto">
          <a:xfrm>
            <a:off x="2241538" y="2458718"/>
            <a:ext cx="1178099"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03" name="AutoShape 73"/>
          <p:cNvSpPr>
            <a:spLocks noChangeArrowheads="1"/>
          </p:cNvSpPr>
          <p:nvPr/>
        </p:nvSpPr>
        <p:spPr bwMode="auto">
          <a:xfrm>
            <a:off x="2241538" y="3051525"/>
            <a:ext cx="1178099"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06" name="AutoShape 73"/>
          <p:cNvSpPr>
            <a:spLocks noChangeArrowheads="1"/>
          </p:cNvSpPr>
          <p:nvPr/>
        </p:nvSpPr>
        <p:spPr bwMode="auto">
          <a:xfrm>
            <a:off x="2241538" y="3644332"/>
            <a:ext cx="1178099"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09" name="AutoShape 73"/>
          <p:cNvSpPr>
            <a:spLocks noChangeArrowheads="1"/>
          </p:cNvSpPr>
          <p:nvPr/>
        </p:nvSpPr>
        <p:spPr bwMode="auto">
          <a:xfrm>
            <a:off x="2241538" y="4237138"/>
            <a:ext cx="1178099"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12" name="AutoShape 73"/>
          <p:cNvSpPr>
            <a:spLocks noChangeArrowheads="1"/>
          </p:cNvSpPr>
          <p:nvPr/>
        </p:nvSpPr>
        <p:spPr bwMode="auto">
          <a:xfrm>
            <a:off x="2241538" y="4829946"/>
            <a:ext cx="1178099"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29" name="AutoShape 73"/>
          <p:cNvSpPr>
            <a:spLocks noChangeArrowheads="1"/>
          </p:cNvSpPr>
          <p:nvPr/>
        </p:nvSpPr>
        <p:spPr bwMode="auto">
          <a:xfrm>
            <a:off x="3793636" y="2458058"/>
            <a:ext cx="1178098"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17" name="AutoShape 73"/>
          <p:cNvSpPr>
            <a:spLocks noChangeArrowheads="1"/>
          </p:cNvSpPr>
          <p:nvPr/>
        </p:nvSpPr>
        <p:spPr bwMode="auto">
          <a:xfrm>
            <a:off x="3793636" y="3050865"/>
            <a:ext cx="1178098"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20" name="AutoShape 73"/>
          <p:cNvSpPr>
            <a:spLocks noChangeArrowheads="1"/>
          </p:cNvSpPr>
          <p:nvPr/>
        </p:nvSpPr>
        <p:spPr bwMode="auto">
          <a:xfrm>
            <a:off x="3793636" y="3643672"/>
            <a:ext cx="1178098"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23" name="AutoShape 73"/>
          <p:cNvSpPr>
            <a:spLocks noChangeArrowheads="1"/>
          </p:cNvSpPr>
          <p:nvPr/>
        </p:nvSpPr>
        <p:spPr bwMode="auto">
          <a:xfrm>
            <a:off x="3793636" y="4236478"/>
            <a:ext cx="1178098"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26" name="AutoShape 73"/>
          <p:cNvSpPr>
            <a:spLocks noChangeArrowheads="1"/>
          </p:cNvSpPr>
          <p:nvPr/>
        </p:nvSpPr>
        <p:spPr bwMode="auto">
          <a:xfrm>
            <a:off x="3793636" y="4829285"/>
            <a:ext cx="1178098"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32" name="AutoShape 73"/>
          <p:cNvSpPr>
            <a:spLocks noChangeArrowheads="1"/>
          </p:cNvSpPr>
          <p:nvPr/>
        </p:nvSpPr>
        <p:spPr bwMode="auto">
          <a:xfrm>
            <a:off x="6129263" y="2458718"/>
            <a:ext cx="1178099"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35" name="AutoShape 73"/>
          <p:cNvSpPr>
            <a:spLocks noChangeArrowheads="1"/>
          </p:cNvSpPr>
          <p:nvPr/>
        </p:nvSpPr>
        <p:spPr bwMode="auto">
          <a:xfrm>
            <a:off x="6129263" y="3051525"/>
            <a:ext cx="1178099"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38" name="AutoShape 73"/>
          <p:cNvSpPr>
            <a:spLocks noChangeArrowheads="1"/>
          </p:cNvSpPr>
          <p:nvPr/>
        </p:nvSpPr>
        <p:spPr bwMode="auto">
          <a:xfrm>
            <a:off x="6129263" y="3644332"/>
            <a:ext cx="1178099"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41" name="AutoShape 73"/>
          <p:cNvSpPr>
            <a:spLocks noChangeArrowheads="1"/>
          </p:cNvSpPr>
          <p:nvPr/>
        </p:nvSpPr>
        <p:spPr bwMode="auto">
          <a:xfrm>
            <a:off x="6129263" y="4237138"/>
            <a:ext cx="1178099"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44" name="AutoShape 73"/>
          <p:cNvSpPr>
            <a:spLocks noChangeArrowheads="1"/>
          </p:cNvSpPr>
          <p:nvPr/>
        </p:nvSpPr>
        <p:spPr bwMode="auto">
          <a:xfrm>
            <a:off x="6129263" y="4829946"/>
            <a:ext cx="1178099" cy="48502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48" name="文字方塊 547"/>
          <p:cNvSpPr txBox="1"/>
          <p:nvPr/>
        </p:nvSpPr>
        <p:spPr>
          <a:xfrm>
            <a:off x="3537447" y="1734520"/>
            <a:ext cx="2827436" cy="379188"/>
          </a:xfrm>
          <a:prstGeom prst="rect">
            <a:avLst/>
          </a:prstGeom>
          <a:noFill/>
        </p:spPr>
        <p:txBody>
          <a:bodyPr wrap="square" rtlCol="0">
            <a:spAutoFit/>
          </a:bodyPr>
          <a:lstStyle/>
          <a:p>
            <a:r>
              <a:rPr lang="zh-TW" altLang="en-US" sz="2000" dirty="0" smtClean="0">
                <a:latin typeface="Times New Roman" pitchFamily="18" charset="0"/>
                <a:cs typeface="Times New Roman" pitchFamily="18" charset="0"/>
              </a:rPr>
              <a:t>  ∞</a:t>
            </a:r>
            <a:r>
              <a:rPr lang="en-US" altLang="zh-TW" sz="2000" baseline="-25000" dirty="0" smtClean="0">
                <a:latin typeface="Times New Roman" pitchFamily="18" charset="0"/>
                <a:cs typeface="Times New Roman" pitchFamily="18" charset="0"/>
              </a:rPr>
              <a:t>1</a:t>
            </a:r>
            <a:r>
              <a:rPr lang="en-US" altLang="zh-TW" sz="2000" dirty="0" smtClean="0">
                <a:latin typeface="Times New Roman" pitchFamily="18" charset="0"/>
                <a:cs typeface="Times New Roman" pitchFamily="18" charset="0"/>
              </a:rPr>
              <a:t>  </a:t>
            </a:r>
            <a:r>
              <a:rPr lang="en-US" altLang="zh-TW" sz="2400" b="1" dirty="0" smtClean="0">
                <a:latin typeface="Times New Roman" pitchFamily="18" charset="0"/>
                <a:cs typeface="Times New Roman" pitchFamily="18" charset="0"/>
              </a:rPr>
              <a:t>… … … </a:t>
            </a:r>
            <a:r>
              <a:rPr lang="zh-TW" altLang="en-US" sz="2000" dirty="0" smtClean="0">
                <a:latin typeface="Times New Roman" pitchFamily="18" charset="0"/>
                <a:cs typeface="Times New Roman" pitchFamily="18" charset="0"/>
              </a:rPr>
              <a:t>∞</a:t>
            </a:r>
            <a:r>
              <a:rPr lang="en-US" altLang="zh-TW" sz="2000" baseline="-25000" dirty="0" smtClean="0">
                <a:latin typeface="Times New Roman" pitchFamily="18" charset="0"/>
                <a:cs typeface="Times New Roman" pitchFamily="18" charset="0"/>
              </a:rPr>
              <a:t>t</a:t>
            </a:r>
            <a:endParaRPr lang="zh-TW" altLang="en-US" dirty="0">
              <a:latin typeface="Times New Roman" pitchFamily="18" charset="0"/>
              <a:cs typeface="Times New Roman" pitchFamily="18" charset="0"/>
            </a:endParaRPr>
          </a:p>
        </p:txBody>
      </p:sp>
      <p:sp>
        <p:nvSpPr>
          <p:cNvPr id="551" name="橢圓 550"/>
          <p:cNvSpPr/>
          <p:nvPr/>
        </p:nvSpPr>
        <p:spPr>
          <a:xfrm>
            <a:off x="3066206" y="1780718"/>
            <a:ext cx="3298676" cy="3510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552" name="直線接點 551"/>
          <p:cNvCxnSpPr/>
          <p:nvPr/>
        </p:nvCxnSpPr>
        <p:spPr>
          <a:xfrm>
            <a:off x="2123728" y="2407957"/>
            <a:ext cx="0" cy="2965132"/>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553" name="直線接點 552"/>
          <p:cNvCxnSpPr/>
          <p:nvPr/>
        </p:nvCxnSpPr>
        <p:spPr>
          <a:xfrm>
            <a:off x="3537446" y="2179869"/>
            <a:ext cx="0" cy="319322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554" name="直線接點 553"/>
          <p:cNvCxnSpPr/>
          <p:nvPr/>
        </p:nvCxnSpPr>
        <p:spPr>
          <a:xfrm flipH="1">
            <a:off x="2123728" y="1666674"/>
            <a:ext cx="1178099" cy="741283"/>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555" name="直線接點 554"/>
          <p:cNvCxnSpPr/>
          <p:nvPr/>
        </p:nvCxnSpPr>
        <p:spPr>
          <a:xfrm flipH="1">
            <a:off x="3301827" y="1666674"/>
            <a:ext cx="3298676" cy="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556" name="直線接點 555"/>
          <p:cNvCxnSpPr/>
          <p:nvPr/>
        </p:nvCxnSpPr>
        <p:spPr>
          <a:xfrm>
            <a:off x="6600503" y="1666674"/>
            <a:ext cx="0" cy="513196"/>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557" name="直線接點 556"/>
          <p:cNvCxnSpPr/>
          <p:nvPr/>
        </p:nvCxnSpPr>
        <p:spPr>
          <a:xfrm flipH="1">
            <a:off x="3537446" y="2179869"/>
            <a:ext cx="3063056" cy="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558" name="直線接點 557"/>
          <p:cNvCxnSpPr/>
          <p:nvPr/>
        </p:nvCxnSpPr>
        <p:spPr>
          <a:xfrm flipH="1">
            <a:off x="2123728" y="5373089"/>
            <a:ext cx="1413718" cy="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559" name="直線接點 558"/>
          <p:cNvCxnSpPr/>
          <p:nvPr/>
        </p:nvCxnSpPr>
        <p:spPr>
          <a:xfrm flipH="1">
            <a:off x="6009481" y="2287757"/>
            <a:ext cx="2679" cy="3085332"/>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560" name="直線接點 559"/>
          <p:cNvCxnSpPr/>
          <p:nvPr/>
        </p:nvCxnSpPr>
        <p:spPr>
          <a:xfrm>
            <a:off x="7425172" y="2407957"/>
            <a:ext cx="0" cy="2965132"/>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561" name="直線接點 560"/>
          <p:cNvCxnSpPr/>
          <p:nvPr/>
        </p:nvCxnSpPr>
        <p:spPr>
          <a:xfrm flipH="1">
            <a:off x="6008365" y="5373089"/>
            <a:ext cx="1416808" cy="12713"/>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562" name="直線接點 561"/>
          <p:cNvCxnSpPr/>
          <p:nvPr/>
        </p:nvCxnSpPr>
        <p:spPr>
          <a:xfrm>
            <a:off x="6482692" y="1609652"/>
            <a:ext cx="963948" cy="815197"/>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563" name="直線接點 562"/>
          <p:cNvCxnSpPr/>
          <p:nvPr/>
        </p:nvCxnSpPr>
        <p:spPr>
          <a:xfrm flipH="1" flipV="1">
            <a:off x="2731830" y="2307913"/>
            <a:ext cx="3295585" cy="3314"/>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564" name="直線接點 563"/>
          <p:cNvCxnSpPr/>
          <p:nvPr/>
        </p:nvCxnSpPr>
        <p:spPr>
          <a:xfrm flipH="1">
            <a:off x="3168150" y="1609652"/>
            <a:ext cx="3314543" cy="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565" name="直線接點 564"/>
          <p:cNvCxnSpPr/>
          <p:nvPr/>
        </p:nvCxnSpPr>
        <p:spPr>
          <a:xfrm flipH="1">
            <a:off x="2731765" y="1609652"/>
            <a:ext cx="452252" cy="709398"/>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566" name="直線接點 565"/>
          <p:cNvCxnSpPr/>
          <p:nvPr/>
        </p:nvCxnSpPr>
        <p:spPr>
          <a:xfrm>
            <a:off x="3617856" y="2407957"/>
            <a:ext cx="0" cy="2965132"/>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67" name="直線接點 566"/>
          <p:cNvCxnSpPr/>
          <p:nvPr/>
        </p:nvCxnSpPr>
        <p:spPr>
          <a:xfrm>
            <a:off x="5076056" y="2407957"/>
            <a:ext cx="0" cy="2965132"/>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68" name="直線接點 567"/>
          <p:cNvCxnSpPr/>
          <p:nvPr/>
        </p:nvCxnSpPr>
        <p:spPr>
          <a:xfrm flipH="1">
            <a:off x="3601220" y="5370155"/>
            <a:ext cx="1483220" cy="7823"/>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69" name="直線接點 568"/>
          <p:cNvCxnSpPr/>
          <p:nvPr/>
        </p:nvCxnSpPr>
        <p:spPr>
          <a:xfrm flipH="1" flipV="1">
            <a:off x="2948399" y="2407958"/>
            <a:ext cx="660578" cy="1239"/>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70" name="直線接點 569"/>
          <p:cNvCxnSpPr/>
          <p:nvPr/>
        </p:nvCxnSpPr>
        <p:spPr>
          <a:xfrm>
            <a:off x="2948398" y="1723695"/>
            <a:ext cx="0" cy="690901"/>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71" name="直線接點 570"/>
          <p:cNvCxnSpPr/>
          <p:nvPr/>
        </p:nvCxnSpPr>
        <p:spPr>
          <a:xfrm>
            <a:off x="6718313" y="1723695"/>
            <a:ext cx="0" cy="690901"/>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72" name="直線接點 571"/>
          <p:cNvCxnSpPr/>
          <p:nvPr/>
        </p:nvCxnSpPr>
        <p:spPr>
          <a:xfrm flipH="1" flipV="1">
            <a:off x="5065019" y="2420753"/>
            <a:ext cx="1667246" cy="7823"/>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573" name="直線接點 572"/>
          <p:cNvCxnSpPr/>
          <p:nvPr/>
        </p:nvCxnSpPr>
        <p:spPr>
          <a:xfrm flipH="1">
            <a:off x="2948398" y="1723695"/>
            <a:ext cx="3769916" cy="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574" name="矩形 573"/>
          <p:cNvSpPr/>
          <p:nvPr/>
        </p:nvSpPr>
        <p:spPr>
          <a:xfrm>
            <a:off x="5134997" y="2463436"/>
            <a:ext cx="877163" cy="379188"/>
          </a:xfrm>
          <a:prstGeom prst="rect">
            <a:avLst/>
          </a:prstGeom>
        </p:spPr>
        <p:txBody>
          <a:bodyPr wrap="none">
            <a:spAutoFit/>
          </a:bodyPr>
          <a:lstStyle/>
          <a:p>
            <a:r>
              <a:rPr lang="en-US" altLang="zh-TW" sz="2400" b="1" dirty="0" smtClean="0">
                <a:latin typeface="Times New Roman" pitchFamily="18" charset="0"/>
                <a:cs typeface="Times New Roman" pitchFamily="18" charset="0"/>
              </a:rPr>
              <a:t>… …</a:t>
            </a:r>
            <a:endParaRPr lang="zh-TW" altLang="en-US" sz="2400" b="1" dirty="0"/>
          </a:p>
        </p:txBody>
      </p:sp>
      <p:sp>
        <p:nvSpPr>
          <p:cNvPr id="575" name="文字方塊 574"/>
          <p:cNvSpPr txBox="1"/>
          <p:nvPr/>
        </p:nvSpPr>
        <p:spPr>
          <a:xfrm>
            <a:off x="6038205" y="5642099"/>
            <a:ext cx="1414115" cy="379188"/>
          </a:xfrm>
          <a:prstGeom prst="rect">
            <a:avLst/>
          </a:prstGeom>
          <a:noFill/>
        </p:spPr>
        <p:txBody>
          <a:bodyPr wrap="square" rtlCol="0">
            <a:spAutoFit/>
          </a:bodyPr>
          <a:lstStyle/>
          <a:p>
            <a:r>
              <a:rPr lang="en-US" altLang="zh-TW" dirty="0" smtClean="0"/>
              <a:t> </a:t>
            </a:r>
            <a:r>
              <a:rPr lang="en-US" altLang="zh-TW" sz="2400" dirty="0" smtClean="0"/>
              <a:t>K</a:t>
            </a:r>
            <a:r>
              <a:rPr lang="en-US" altLang="zh-TW" sz="2400" baseline="-25000" dirty="0" smtClean="0"/>
              <a:t>10+t</a:t>
            </a:r>
            <a:r>
              <a:rPr lang="en-US" altLang="zh-TW" sz="2400" dirty="0" smtClean="0"/>
              <a:t>\K</a:t>
            </a:r>
            <a:r>
              <a:rPr lang="en-US" altLang="zh-TW" sz="2400" baseline="-25000" dirty="0" smtClean="0"/>
              <a:t>t</a:t>
            </a:r>
            <a:endParaRPr lang="zh-TW" altLang="en-US" sz="2400" dirty="0"/>
          </a:p>
        </p:txBody>
      </p:sp>
      <p:graphicFrame>
        <p:nvGraphicFramePr>
          <p:cNvPr id="576" name="物件 575"/>
          <p:cNvGraphicFramePr>
            <a:graphicFrameLocks noChangeAspect="1"/>
          </p:cNvGraphicFramePr>
          <p:nvPr/>
        </p:nvGraphicFramePr>
        <p:xfrm>
          <a:off x="4874890" y="3177010"/>
          <a:ext cx="114300" cy="177329"/>
        </p:xfrm>
        <a:graphic>
          <a:graphicData uri="http://schemas.openxmlformats.org/presentationml/2006/ole">
            <p:oleObj spid="_x0000_s225284" name="方程式" r:id="rId3" imgW="114120" imgH="215640" progId="Equation.3">
              <p:embed/>
            </p:oleObj>
          </a:graphicData>
        </a:graphic>
      </p:graphicFrame>
      <p:sp>
        <p:nvSpPr>
          <p:cNvPr id="577" name="右大括弧 576"/>
          <p:cNvSpPr/>
          <p:nvPr/>
        </p:nvSpPr>
        <p:spPr>
          <a:xfrm rot="5400000">
            <a:off x="5353813" y="3595877"/>
            <a:ext cx="236575" cy="3816424"/>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578" name="矩形 577"/>
          <p:cNvSpPr/>
          <p:nvPr/>
        </p:nvSpPr>
        <p:spPr>
          <a:xfrm>
            <a:off x="5231685" y="5673888"/>
            <a:ext cx="492443" cy="303350"/>
          </a:xfrm>
          <a:prstGeom prst="rect">
            <a:avLst/>
          </a:prstGeom>
        </p:spPr>
        <p:txBody>
          <a:bodyPr wrap="none">
            <a:spAutoFit/>
          </a:bodyPr>
          <a:lstStyle/>
          <a:p>
            <a:r>
              <a:rPr lang="en-US" altLang="zh-TW" dirty="0" smtClean="0">
                <a:latin typeface="Times New Roman" pitchFamily="18" charset="0"/>
                <a:cs typeface="Times New Roman" pitchFamily="18" charset="0"/>
              </a:rPr>
              <a:t>k-1</a:t>
            </a:r>
            <a:endParaRPr lang="zh-TW" altLang="en-US" dirty="0"/>
          </a:p>
        </p:txBody>
      </p:sp>
      <p:sp>
        <p:nvSpPr>
          <p:cNvPr id="579" name="矩形 578"/>
          <p:cNvSpPr/>
          <p:nvPr/>
        </p:nvSpPr>
        <p:spPr>
          <a:xfrm>
            <a:off x="5148064" y="2995729"/>
            <a:ext cx="877163" cy="379188"/>
          </a:xfrm>
          <a:prstGeom prst="rect">
            <a:avLst/>
          </a:prstGeom>
        </p:spPr>
        <p:txBody>
          <a:bodyPr wrap="none">
            <a:spAutoFit/>
          </a:bodyPr>
          <a:lstStyle/>
          <a:p>
            <a:r>
              <a:rPr lang="en-US" altLang="zh-TW" sz="2400" b="1" dirty="0" smtClean="0">
                <a:latin typeface="Times New Roman" pitchFamily="18" charset="0"/>
                <a:cs typeface="Times New Roman" pitchFamily="18" charset="0"/>
              </a:rPr>
              <a:t>… …</a:t>
            </a:r>
            <a:endParaRPr lang="zh-TW" altLang="en-US" sz="2400" b="1" dirty="0"/>
          </a:p>
        </p:txBody>
      </p:sp>
      <p:sp>
        <p:nvSpPr>
          <p:cNvPr id="580" name="矩形 579"/>
          <p:cNvSpPr/>
          <p:nvPr/>
        </p:nvSpPr>
        <p:spPr>
          <a:xfrm>
            <a:off x="5148064" y="3587165"/>
            <a:ext cx="877163" cy="379188"/>
          </a:xfrm>
          <a:prstGeom prst="rect">
            <a:avLst/>
          </a:prstGeom>
        </p:spPr>
        <p:txBody>
          <a:bodyPr wrap="none">
            <a:spAutoFit/>
          </a:bodyPr>
          <a:lstStyle/>
          <a:p>
            <a:r>
              <a:rPr lang="en-US" altLang="zh-TW" sz="2400" b="1" dirty="0" smtClean="0">
                <a:latin typeface="Times New Roman" pitchFamily="18" charset="0"/>
                <a:cs typeface="Times New Roman" pitchFamily="18" charset="0"/>
              </a:rPr>
              <a:t>… …</a:t>
            </a:r>
            <a:endParaRPr lang="zh-TW" altLang="en-US" sz="2400" b="1" dirty="0"/>
          </a:p>
        </p:txBody>
      </p:sp>
      <p:sp>
        <p:nvSpPr>
          <p:cNvPr id="581" name="矩形 580"/>
          <p:cNvSpPr/>
          <p:nvPr/>
        </p:nvSpPr>
        <p:spPr>
          <a:xfrm>
            <a:off x="5148064" y="4237746"/>
            <a:ext cx="877163" cy="379188"/>
          </a:xfrm>
          <a:prstGeom prst="rect">
            <a:avLst/>
          </a:prstGeom>
        </p:spPr>
        <p:txBody>
          <a:bodyPr wrap="none">
            <a:spAutoFit/>
          </a:bodyPr>
          <a:lstStyle/>
          <a:p>
            <a:r>
              <a:rPr lang="en-US" altLang="zh-TW" sz="2400" b="1" dirty="0" smtClean="0">
                <a:latin typeface="Times New Roman" pitchFamily="18" charset="0"/>
                <a:cs typeface="Times New Roman" pitchFamily="18" charset="0"/>
              </a:rPr>
              <a:t>… …</a:t>
            </a:r>
            <a:endParaRPr lang="zh-TW" altLang="en-US" sz="2400" b="1" dirty="0"/>
          </a:p>
        </p:txBody>
      </p:sp>
      <p:sp>
        <p:nvSpPr>
          <p:cNvPr id="582" name="矩形 581"/>
          <p:cNvSpPr/>
          <p:nvPr/>
        </p:nvSpPr>
        <p:spPr>
          <a:xfrm>
            <a:off x="5148064" y="4829183"/>
            <a:ext cx="877163" cy="379188"/>
          </a:xfrm>
          <a:prstGeom prst="rect">
            <a:avLst/>
          </a:prstGeom>
        </p:spPr>
        <p:txBody>
          <a:bodyPr wrap="none">
            <a:spAutoFit/>
          </a:bodyPr>
          <a:lstStyle/>
          <a:p>
            <a:r>
              <a:rPr lang="en-US" altLang="zh-TW" sz="2400" b="1" dirty="0" smtClean="0">
                <a:latin typeface="Times New Roman" pitchFamily="18" charset="0"/>
                <a:cs typeface="Times New Roman" pitchFamily="18" charset="0"/>
              </a:rPr>
              <a:t>… …</a:t>
            </a:r>
            <a:endParaRPr lang="zh-TW" altLang="en-US" sz="2400" b="1" dirty="0"/>
          </a:p>
        </p:txBody>
      </p:sp>
      <p:sp>
        <p:nvSpPr>
          <p:cNvPr id="583" name="文字方塊 582"/>
          <p:cNvSpPr txBox="1"/>
          <p:nvPr/>
        </p:nvSpPr>
        <p:spPr>
          <a:xfrm>
            <a:off x="1331640" y="2522579"/>
            <a:ext cx="576064" cy="379188"/>
          </a:xfrm>
          <a:prstGeom prst="rect">
            <a:avLst/>
          </a:prstGeom>
          <a:noFill/>
        </p:spPr>
        <p:txBody>
          <a:bodyPr wrap="square" rtlCol="0">
            <a:spAutoFit/>
          </a:bodyPr>
          <a:lstStyle/>
          <a:p>
            <a:r>
              <a:rPr lang="en-US" altLang="zh-TW" sz="2400" dirty="0" smtClean="0"/>
              <a:t>B</a:t>
            </a:r>
            <a:r>
              <a:rPr lang="en-US" altLang="zh-TW" sz="2400" baseline="-25000" dirty="0" smtClean="0"/>
              <a:t>1</a:t>
            </a:r>
            <a:endParaRPr lang="zh-TW" altLang="en-US" sz="2400" baseline="-25000" dirty="0"/>
          </a:p>
        </p:txBody>
      </p:sp>
      <p:sp>
        <p:nvSpPr>
          <p:cNvPr id="584" name="文字方塊 583"/>
          <p:cNvSpPr txBox="1"/>
          <p:nvPr/>
        </p:nvSpPr>
        <p:spPr>
          <a:xfrm>
            <a:off x="1331640" y="3120097"/>
            <a:ext cx="576064" cy="379188"/>
          </a:xfrm>
          <a:prstGeom prst="rect">
            <a:avLst/>
          </a:prstGeom>
          <a:noFill/>
        </p:spPr>
        <p:txBody>
          <a:bodyPr wrap="square" rtlCol="0">
            <a:spAutoFit/>
          </a:bodyPr>
          <a:lstStyle/>
          <a:p>
            <a:r>
              <a:rPr lang="en-US" altLang="zh-TW" sz="2400" dirty="0" smtClean="0"/>
              <a:t>B</a:t>
            </a:r>
            <a:r>
              <a:rPr lang="en-US" altLang="zh-TW" sz="2400" baseline="-25000" dirty="0" smtClean="0"/>
              <a:t>2</a:t>
            </a:r>
            <a:endParaRPr lang="zh-TW" altLang="en-US" sz="2400" baseline="-25000" dirty="0"/>
          </a:p>
        </p:txBody>
      </p:sp>
      <p:sp>
        <p:nvSpPr>
          <p:cNvPr id="585" name="文字方塊 584"/>
          <p:cNvSpPr txBox="1"/>
          <p:nvPr/>
        </p:nvSpPr>
        <p:spPr>
          <a:xfrm>
            <a:off x="1331640" y="3717615"/>
            <a:ext cx="576064" cy="379188"/>
          </a:xfrm>
          <a:prstGeom prst="rect">
            <a:avLst/>
          </a:prstGeom>
          <a:noFill/>
        </p:spPr>
        <p:txBody>
          <a:bodyPr wrap="square" rtlCol="0">
            <a:spAutoFit/>
          </a:bodyPr>
          <a:lstStyle/>
          <a:p>
            <a:r>
              <a:rPr lang="en-US" altLang="zh-TW" sz="2400" dirty="0" smtClean="0"/>
              <a:t>B</a:t>
            </a:r>
            <a:r>
              <a:rPr lang="en-US" altLang="zh-TW" sz="2400" baseline="-25000" dirty="0" smtClean="0"/>
              <a:t>3</a:t>
            </a:r>
            <a:endParaRPr lang="zh-TW" altLang="en-US" sz="2400" baseline="-25000" dirty="0"/>
          </a:p>
        </p:txBody>
      </p:sp>
      <p:sp>
        <p:nvSpPr>
          <p:cNvPr id="586" name="文字方塊 585"/>
          <p:cNvSpPr txBox="1"/>
          <p:nvPr/>
        </p:nvSpPr>
        <p:spPr>
          <a:xfrm>
            <a:off x="1331640" y="4315133"/>
            <a:ext cx="576064" cy="379188"/>
          </a:xfrm>
          <a:prstGeom prst="rect">
            <a:avLst/>
          </a:prstGeom>
          <a:noFill/>
        </p:spPr>
        <p:txBody>
          <a:bodyPr wrap="square" rtlCol="0">
            <a:spAutoFit/>
          </a:bodyPr>
          <a:lstStyle/>
          <a:p>
            <a:r>
              <a:rPr lang="en-US" altLang="zh-TW" sz="2400" dirty="0" smtClean="0"/>
              <a:t>B</a:t>
            </a:r>
            <a:r>
              <a:rPr lang="en-US" altLang="zh-TW" sz="2400" baseline="-25000" dirty="0" smtClean="0"/>
              <a:t>4</a:t>
            </a:r>
            <a:endParaRPr lang="zh-TW" altLang="en-US" sz="2400" baseline="-25000" dirty="0"/>
          </a:p>
        </p:txBody>
      </p:sp>
      <p:sp>
        <p:nvSpPr>
          <p:cNvPr id="587" name="文字方塊 586"/>
          <p:cNvSpPr txBox="1"/>
          <p:nvPr/>
        </p:nvSpPr>
        <p:spPr>
          <a:xfrm>
            <a:off x="1331640" y="4912652"/>
            <a:ext cx="576064" cy="379188"/>
          </a:xfrm>
          <a:prstGeom prst="rect">
            <a:avLst/>
          </a:prstGeom>
          <a:noFill/>
        </p:spPr>
        <p:txBody>
          <a:bodyPr wrap="square" rtlCol="0">
            <a:spAutoFit/>
          </a:bodyPr>
          <a:lstStyle/>
          <a:p>
            <a:r>
              <a:rPr lang="en-US" altLang="zh-TW" sz="2400" dirty="0" smtClean="0"/>
              <a:t>B</a:t>
            </a:r>
            <a:r>
              <a:rPr lang="en-US" altLang="zh-TW" sz="2400" baseline="-25000" dirty="0" smtClean="0"/>
              <a:t>5</a:t>
            </a:r>
            <a:endParaRPr lang="zh-TW" altLang="en-US" sz="2400" baseline="-25000" dirty="0"/>
          </a:p>
        </p:txBody>
      </p:sp>
      <p:sp>
        <p:nvSpPr>
          <p:cNvPr id="103" name="橢圓 102"/>
          <p:cNvSpPr/>
          <p:nvPr/>
        </p:nvSpPr>
        <p:spPr>
          <a:xfrm>
            <a:off x="3563888" y="1916832"/>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4" name="橢圓 103"/>
          <p:cNvSpPr/>
          <p:nvPr/>
        </p:nvSpPr>
        <p:spPr>
          <a:xfrm>
            <a:off x="5580112" y="1916832"/>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07" name="群組 106"/>
          <p:cNvGrpSpPr/>
          <p:nvPr/>
        </p:nvGrpSpPr>
        <p:grpSpPr>
          <a:xfrm>
            <a:off x="2411760" y="2636912"/>
            <a:ext cx="783704" cy="144016"/>
            <a:chOff x="3716288" y="1268760"/>
            <a:chExt cx="783704" cy="144016"/>
          </a:xfrm>
        </p:grpSpPr>
        <p:sp>
          <p:nvSpPr>
            <p:cNvPr id="105" name="橢圓 104"/>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6" name="橢圓 105"/>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08" name="群組 107"/>
          <p:cNvGrpSpPr/>
          <p:nvPr/>
        </p:nvGrpSpPr>
        <p:grpSpPr>
          <a:xfrm>
            <a:off x="2411760" y="3212976"/>
            <a:ext cx="783704" cy="144016"/>
            <a:chOff x="3716288" y="1268760"/>
            <a:chExt cx="783704" cy="144016"/>
          </a:xfrm>
        </p:grpSpPr>
        <p:sp>
          <p:nvSpPr>
            <p:cNvPr id="109" name="橢圓 108"/>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0" name="橢圓 109"/>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11" name="群組 110"/>
          <p:cNvGrpSpPr/>
          <p:nvPr/>
        </p:nvGrpSpPr>
        <p:grpSpPr>
          <a:xfrm>
            <a:off x="2411760" y="3861048"/>
            <a:ext cx="783704" cy="144016"/>
            <a:chOff x="3716288" y="1268760"/>
            <a:chExt cx="783704" cy="144016"/>
          </a:xfrm>
        </p:grpSpPr>
        <p:sp>
          <p:nvSpPr>
            <p:cNvPr id="112" name="橢圓 111"/>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3" name="橢圓 112"/>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14" name="群組 113"/>
          <p:cNvGrpSpPr/>
          <p:nvPr/>
        </p:nvGrpSpPr>
        <p:grpSpPr>
          <a:xfrm>
            <a:off x="2411760" y="4437112"/>
            <a:ext cx="783704" cy="144016"/>
            <a:chOff x="3716288" y="1268760"/>
            <a:chExt cx="783704" cy="144016"/>
          </a:xfrm>
        </p:grpSpPr>
        <p:sp>
          <p:nvSpPr>
            <p:cNvPr id="115" name="橢圓 114"/>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6" name="橢圓 115"/>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17" name="群組 116"/>
          <p:cNvGrpSpPr/>
          <p:nvPr/>
        </p:nvGrpSpPr>
        <p:grpSpPr>
          <a:xfrm>
            <a:off x="2411760" y="5013176"/>
            <a:ext cx="783704" cy="144016"/>
            <a:chOff x="3716288" y="1268760"/>
            <a:chExt cx="783704" cy="144016"/>
          </a:xfrm>
        </p:grpSpPr>
        <p:sp>
          <p:nvSpPr>
            <p:cNvPr id="118" name="橢圓 117"/>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9" name="橢圓 118"/>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0" name="群組 119"/>
          <p:cNvGrpSpPr/>
          <p:nvPr/>
        </p:nvGrpSpPr>
        <p:grpSpPr>
          <a:xfrm>
            <a:off x="4004320" y="2636912"/>
            <a:ext cx="783704" cy="144016"/>
            <a:chOff x="3716288" y="1268760"/>
            <a:chExt cx="783704" cy="144016"/>
          </a:xfrm>
        </p:grpSpPr>
        <p:sp>
          <p:nvSpPr>
            <p:cNvPr id="121" name="橢圓 120"/>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2" name="橢圓 121"/>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3" name="群組 122"/>
          <p:cNvGrpSpPr/>
          <p:nvPr/>
        </p:nvGrpSpPr>
        <p:grpSpPr>
          <a:xfrm>
            <a:off x="3995936" y="3212976"/>
            <a:ext cx="783704" cy="144016"/>
            <a:chOff x="3716288" y="1268760"/>
            <a:chExt cx="783704" cy="144016"/>
          </a:xfrm>
        </p:grpSpPr>
        <p:sp>
          <p:nvSpPr>
            <p:cNvPr id="124" name="橢圓 123"/>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5" name="橢圓 124"/>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6" name="群組 125"/>
          <p:cNvGrpSpPr/>
          <p:nvPr/>
        </p:nvGrpSpPr>
        <p:grpSpPr>
          <a:xfrm>
            <a:off x="3995936" y="3861048"/>
            <a:ext cx="783704" cy="144016"/>
            <a:chOff x="3716288" y="1268760"/>
            <a:chExt cx="783704" cy="144016"/>
          </a:xfrm>
        </p:grpSpPr>
        <p:sp>
          <p:nvSpPr>
            <p:cNvPr id="127" name="橢圓 126"/>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8" name="橢圓 127"/>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9" name="群組 128"/>
          <p:cNvGrpSpPr/>
          <p:nvPr/>
        </p:nvGrpSpPr>
        <p:grpSpPr>
          <a:xfrm>
            <a:off x="3995936" y="4437112"/>
            <a:ext cx="783704" cy="144016"/>
            <a:chOff x="3716288" y="1268760"/>
            <a:chExt cx="783704" cy="144016"/>
          </a:xfrm>
        </p:grpSpPr>
        <p:sp>
          <p:nvSpPr>
            <p:cNvPr id="130" name="橢圓 129"/>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1" name="橢圓 130"/>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2" name="群組 131"/>
          <p:cNvGrpSpPr/>
          <p:nvPr/>
        </p:nvGrpSpPr>
        <p:grpSpPr>
          <a:xfrm>
            <a:off x="3995936" y="5013176"/>
            <a:ext cx="783704" cy="144016"/>
            <a:chOff x="3716288" y="1268760"/>
            <a:chExt cx="783704" cy="144016"/>
          </a:xfrm>
        </p:grpSpPr>
        <p:sp>
          <p:nvSpPr>
            <p:cNvPr id="133" name="橢圓 132"/>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4" name="橢圓 133"/>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5" name="群組 134"/>
          <p:cNvGrpSpPr/>
          <p:nvPr/>
        </p:nvGrpSpPr>
        <p:grpSpPr>
          <a:xfrm>
            <a:off x="6380584" y="2636912"/>
            <a:ext cx="783704" cy="144016"/>
            <a:chOff x="3716288" y="1268760"/>
            <a:chExt cx="783704" cy="144016"/>
          </a:xfrm>
        </p:grpSpPr>
        <p:sp>
          <p:nvSpPr>
            <p:cNvPr id="136" name="橢圓 135"/>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7" name="橢圓 136"/>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8" name="群組 137"/>
          <p:cNvGrpSpPr/>
          <p:nvPr/>
        </p:nvGrpSpPr>
        <p:grpSpPr>
          <a:xfrm>
            <a:off x="6372200" y="3212976"/>
            <a:ext cx="783704" cy="144016"/>
            <a:chOff x="3716288" y="1268760"/>
            <a:chExt cx="783704" cy="144016"/>
          </a:xfrm>
        </p:grpSpPr>
        <p:sp>
          <p:nvSpPr>
            <p:cNvPr id="139" name="橢圓 138"/>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0" name="橢圓 139"/>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41" name="群組 140"/>
          <p:cNvGrpSpPr/>
          <p:nvPr/>
        </p:nvGrpSpPr>
        <p:grpSpPr>
          <a:xfrm>
            <a:off x="6372200" y="3861048"/>
            <a:ext cx="783704" cy="144016"/>
            <a:chOff x="3716288" y="1268760"/>
            <a:chExt cx="783704" cy="144016"/>
          </a:xfrm>
        </p:grpSpPr>
        <p:sp>
          <p:nvSpPr>
            <p:cNvPr id="142" name="橢圓 141"/>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3" name="橢圓 142"/>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44" name="群組 143"/>
          <p:cNvGrpSpPr/>
          <p:nvPr/>
        </p:nvGrpSpPr>
        <p:grpSpPr>
          <a:xfrm>
            <a:off x="6372200" y="4437112"/>
            <a:ext cx="783704" cy="144016"/>
            <a:chOff x="3716288" y="1268760"/>
            <a:chExt cx="783704" cy="144016"/>
          </a:xfrm>
        </p:grpSpPr>
        <p:sp>
          <p:nvSpPr>
            <p:cNvPr id="145" name="橢圓 144"/>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6" name="橢圓 145"/>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47" name="群組 146"/>
          <p:cNvGrpSpPr/>
          <p:nvPr/>
        </p:nvGrpSpPr>
        <p:grpSpPr>
          <a:xfrm>
            <a:off x="6372200" y="5013176"/>
            <a:ext cx="783704" cy="144016"/>
            <a:chOff x="3716288" y="1268760"/>
            <a:chExt cx="783704" cy="144016"/>
          </a:xfrm>
        </p:grpSpPr>
        <p:sp>
          <p:nvSpPr>
            <p:cNvPr id="148" name="橢圓 147"/>
            <p:cNvSpPr/>
            <p:nvPr/>
          </p:nvSpPr>
          <p:spPr>
            <a:xfrm>
              <a:off x="3716288"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9" name="橢圓 148"/>
            <p:cNvSpPr/>
            <p:nvPr/>
          </p:nvSpPr>
          <p:spPr>
            <a:xfrm>
              <a:off x="4355976" y="1268760"/>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18</a:t>
            </a:fld>
            <a:r>
              <a:rPr lang="en-US" altLang="zh-TW" smtClean="0"/>
              <a:t>-</a:t>
            </a:r>
            <a:endParaRPr lang="en-US" altLang="zh-TW"/>
          </a:p>
        </p:txBody>
      </p:sp>
      <p:sp>
        <p:nvSpPr>
          <p:cNvPr id="37443" name="Rectangle 579"/>
          <p:cNvSpPr>
            <a:spLocks noChangeArrowheads="1"/>
          </p:cNvSpPr>
          <p:nvPr/>
        </p:nvSpPr>
        <p:spPr bwMode="auto">
          <a:xfrm>
            <a:off x="0" y="93610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7475" name="Rectangle 611"/>
          <p:cNvSpPr>
            <a:spLocks noChangeArrowheads="1"/>
          </p:cNvSpPr>
          <p:nvPr/>
        </p:nvSpPr>
        <p:spPr bwMode="auto">
          <a:xfrm>
            <a:off x="0" y="93610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7478" name="Rectangle 614"/>
          <p:cNvSpPr>
            <a:spLocks noChangeArrowheads="1"/>
          </p:cNvSpPr>
          <p:nvPr/>
        </p:nvSpPr>
        <p:spPr bwMode="auto">
          <a:xfrm>
            <a:off x="0" y="93610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7483" name="Rectangle 619"/>
          <p:cNvSpPr>
            <a:spLocks noChangeArrowheads="1"/>
          </p:cNvSpPr>
          <p:nvPr/>
        </p:nvSpPr>
        <p:spPr bwMode="auto">
          <a:xfrm>
            <a:off x="0" y="93610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7489" name="Rectangle 625"/>
          <p:cNvSpPr>
            <a:spLocks noChangeArrowheads="1"/>
          </p:cNvSpPr>
          <p:nvPr/>
        </p:nvSpPr>
        <p:spPr bwMode="auto">
          <a:xfrm>
            <a:off x="0" y="93610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12"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313" name="直線接點 312"/>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4" name="文字方塊 313"/>
          <p:cNvSpPr txBox="1"/>
          <p:nvPr/>
        </p:nvSpPr>
        <p:spPr>
          <a:xfrm>
            <a:off x="323528" y="1167135"/>
            <a:ext cx="2016224" cy="461665"/>
          </a:xfrm>
          <a:prstGeom prst="rect">
            <a:avLst/>
          </a:prstGeom>
          <a:noFill/>
        </p:spPr>
        <p:txBody>
          <a:bodyPr wrap="square" rtlCol="0">
            <a:spAutoFit/>
          </a:bodyPr>
          <a:lstStyle/>
          <a:p>
            <a:r>
              <a:rPr lang="en-US" altLang="zh-TW" sz="2400" b="1" dirty="0" smtClean="0">
                <a:solidFill>
                  <a:srgbClr val="0000FF"/>
                </a:solidFill>
                <a:latin typeface="Times New Roman" pitchFamily="18" charset="0"/>
                <a:cs typeface="Times New Roman" pitchFamily="18" charset="0"/>
              </a:rPr>
              <a:t>Construction</a:t>
            </a:r>
            <a:endParaRPr lang="zh-TW" altLang="en-US" sz="2400" b="1" dirty="0">
              <a:solidFill>
                <a:srgbClr val="0000FF"/>
              </a:solidFill>
              <a:latin typeface="Times New Roman" pitchFamily="18" charset="0"/>
              <a:cs typeface="Times New Roman" pitchFamily="18" charset="0"/>
            </a:endParaRPr>
          </a:p>
        </p:txBody>
      </p:sp>
      <p:sp>
        <p:nvSpPr>
          <p:cNvPr id="320" name="Text Box 237"/>
          <p:cNvSpPr txBox="1">
            <a:spLocks noChangeArrowheads="1"/>
          </p:cNvSpPr>
          <p:nvPr/>
        </p:nvSpPr>
        <p:spPr bwMode="auto">
          <a:xfrm>
            <a:off x="2077200" y="5559623"/>
            <a:ext cx="982632" cy="461665"/>
          </a:xfrm>
          <a:prstGeom prst="rect">
            <a:avLst/>
          </a:prstGeom>
          <a:noFill/>
          <a:ln w="9525">
            <a:noFill/>
            <a:miter lim="800000"/>
            <a:headEnd/>
            <a:tailEnd/>
          </a:ln>
        </p:spPr>
        <p:txBody>
          <a:bodyPr wrap="square">
            <a:spAutoFit/>
          </a:bodyPr>
          <a:lstStyle/>
          <a:p>
            <a:pPr>
              <a:spcBef>
                <a:spcPct val="50000"/>
              </a:spcBef>
            </a:pPr>
            <a:r>
              <a:rPr lang="en-US" altLang="zh-TW" sz="2400" dirty="0">
                <a:latin typeface="Times New Roman" pitchFamily="18" charset="0"/>
              </a:rPr>
              <a:t>K</a:t>
            </a:r>
            <a:r>
              <a:rPr lang="en-US" altLang="zh-TW" sz="2400" baseline="-25000" dirty="0">
                <a:latin typeface="Times New Roman" pitchFamily="18" charset="0"/>
              </a:rPr>
              <a:t>5,5,5</a:t>
            </a:r>
          </a:p>
        </p:txBody>
      </p:sp>
      <p:sp>
        <p:nvSpPr>
          <p:cNvPr id="321" name="Text Box 237"/>
          <p:cNvSpPr txBox="1">
            <a:spLocks noChangeArrowheads="1"/>
          </p:cNvSpPr>
          <p:nvPr/>
        </p:nvSpPr>
        <p:spPr bwMode="auto">
          <a:xfrm>
            <a:off x="3707904" y="5589240"/>
            <a:ext cx="835293" cy="461665"/>
          </a:xfrm>
          <a:prstGeom prst="rect">
            <a:avLst/>
          </a:prstGeom>
          <a:noFill/>
          <a:ln w="9525">
            <a:noFill/>
            <a:miter lim="800000"/>
            <a:headEnd/>
            <a:tailEnd/>
          </a:ln>
        </p:spPr>
        <p:txBody>
          <a:bodyPr wrap="square">
            <a:spAutoFit/>
          </a:bodyPr>
          <a:lstStyle/>
          <a:p>
            <a:pPr>
              <a:spcBef>
                <a:spcPct val="50000"/>
              </a:spcBef>
            </a:pPr>
            <a:r>
              <a:rPr lang="en-US" altLang="zh-TW" sz="2400" dirty="0">
                <a:latin typeface="Times New Roman" pitchFamily="18" charset="0"/>
              </a:rPr>
              <a:t>K</a:t>
            </a:r>
            <a:r>
              <a:rPr lang="en-US" altLang="zh-TW" sz="2400" baseline="-25000" dirty="0">
                <a:latin typeface="Times New Roman" pitchFamily="18" charset="0"/>
              </a:rPr>
              <a:t>5,5,5</a:t>
            </a:r>
          </a:p>
        </p:txBody>
      </p:sp>
      <p:sp>
        <p:nvSpPr>
          <p:cNvPr id="322" name="Text Box 237"/>
          <p:cNvSpPr txBox="1">
            <a:spLocks noChangeArrowheads="1"/>
          </p:cNvSpPr>
          <p:nvPr/>
        </p:nvSpPr>
        <p:spPr bwMode="auto">
          <a:xfrm>
            <a:off x="6833051" y="5589240"/>
            <a:ext cx="835293" cy="461665"/>
          </a:xfrm>
          <a:prstGeom prst="rect">
            <a:avLst/>
          </a:prstGeom>
          <a:noFill/>
          <a:ln w="9525">
            <a:noFill/>
            <a:miter lim="800000"/>
            <a:headEnd/>
            <a:tailEnd/>
          </a:ln>
        </p:spPr>
        <p:txBody>
          <a:bodyPr wrap="square">
            <a:spAutoFit/>
          </a:bodyPr>
          <a:lstStyle/>
          <a:p>
            <a:pPr>
              <a:spcBef>
                <a:spcPct val="50000"/>
              </a:spcBef>
            </a:pPr>
            <a:r>
              <a:rPr lang="en-US" altLang="zh-TW" sz="2400" dirty="0">
                <a:latin typeface="Times New Roman" pitchFamily="18" charset="0"/>
              </a:rPr>
              <a:t>K</a:t>
            </a:r>
            <a:r>
              <a:rPr lang="en-US" altLang="zh-TW" sz="2400" baseline="-25000" dirty="0">
                <a:latin typeface="Times New Roman" pitchFamily="18" charset="0"/>
              </a:rPr>
              <a:t>5,5,5</a:t>
            </a:r>
          </a:p>
        </p:txBody>
      </p:sp>
      <p:grpSp>
        <p:nvGrpSpPr>
          <p:cNvPr id="323" name="群組 322"/>
          <p:cNvGrpSpPr/>
          <p:nvPr/>
        </p:nvGrpSpPr>
        <p:grpSpPr>
          <a:xfrm>
            <a:off x="1679674" y="2031231"/>
            <a:ext cx="6132686" cy="3536808"/>
            <a:chOff x="1259632" y="1196752"/>
            <a:chExt cx="6132686" cy="4988897"/>
          </a:xfrm>
        </p:grpSpPr>
        <p:grpSp>
          <p:nvGrpSpPr>
            <p:cNvPr id="324" name="群組 295"/>
            <p:cNvGrpSpPr/>
            <p:nvPr/>
          </p:nvGrpSpPr>
          <p:grpSpPr>
            <a:xfrm>
              <a:off x="6011050" y="1371802"/>
              <a:ext cx="1381268" cy="787721"/>
              <a:chOff x="4355976" y="2132856"/>
              <a:chExt cx="1020255" cy="648072"/>
            </a:xfrm>
          </p:grpSpPr>
          <p:sp>
            <p:nvSpPr>
              <p:cNvPr id="410"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411" name="橢圓 410"/>
              <p:cNvSpPr/>
              <p:nvPr/>
            </p:nvSpPr>
            <p:spPr>
              <a:xfrm>
                <a:off x="4485268"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2" name="橢圓 411"/>
              <p:cNvSpPr/>
              <p:nvPr/>
            </p:nvSpPr>
            <p:spPr>
              <a:xfrm>
                <a:off x="4788026"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3" name="橢圓 412"/>
              <p:cNvSpPr/>
              <p:nvPr/>
            </p:nvSpPr>
            <p:spPr>
              <a:xfrm>
                <a:off x="5148065"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325" name="群組 296"/>
            <p:cNvGrpSpPr/>
            <p:nvPr/>
          </p:nvGrpSpPr>
          <p:grpSpPr>
            <a:xfrm>
              <a:off x="6011050" y="2323277"/>
              <a:ext cx="1381268" cy="787721"/>
              <a:chOff x="4355976" y="2132856"/>
              <a:chExt cx="1020255" cy="648072"/>
            </a:xfrm>
          </p:grpSpPr>
          <p:sp>
            <p:nvSpPr>
              <p:cNvPr id="406"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407" name="橢圓 406"/>
              <p:cNvSpPr/>
              <p:nvPr/>
            </p:nvSpPr>
            <p:spPr>
              <a:xfrm>
                <a:off x="4485268"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8" name="橢圓 407"/>
              <p:cNvSpPr/>
              <p:nvPr/>
            </p:nvSpPr>
            <p:spPr>
              <a:xfrm>
                <a:off x="4788026"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9" name="橢圓 408"/>
              <p:cNvSpPr/>
              <p:nvPr/>
            </p:nvSpPr>
            <p:spPr>
              <a:xfrm>
                <a:off x="5148065"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326" name="群組 302"/>
            <p:cNvGrpSpPr/>
            <p:nvPr/>
          </p:nvGrpSpPr>
          <p:grpSpPr>
            <a:xfrm>
              <a:off x="6011050" y="3286047"/>
              <a:ext cx="1381268" cy="787721"/>
              <a:chOff x="4355976" y="2132856"/>
              <a:chExt cx="1020255" cy="648072"/>
            </a:xfrm>
          </p:grpSpPr>
          <p:sp>
            <p:nvSpPr>
              <p:cNvPr id="402"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403" name="橢圓 402"/>
              <p:cNvSpPr/>
              <p:nvPr/>
            </p:nvSpPr>
            <p:spPr>
              <a:xfrm>
                <a:off x="4485266"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4" name="橢圓 403"/>
              <p:cNvSpPr/>
              <p:nvPr/>
            </p:nvSpPr>
            <p:spPr>
              <a:xfrm>
                <a:off x="4788024"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5" name="橢圓 404"/>
              <p:cNvSpPr/>
              <p:nvPr/>
            </p:nvSpPr>
            <p:spPr>
              <a:xfrm>
                <a:off x="5148064"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327" name="群組 308"/>
            <p:cNvGrpSpPr/>
            <p:nvPr/>
          </p:nvGrpSpPr>
          <p:grpSpPr>
            <a:xfrm>
              <a:off x="6011050" y="4248817"/>
              <a:ext cx="1381268" cy="787721"/>
              <a:chOff x="4355976" y="2132856"/>
              <a:chExt cx="1020255" cy="648072"/>
            </a:xfrm>
          </p:grpSpPr>
          <p:sp>
            <p:nvSpPr>
              <p:cNvPr id="398"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99" name="橢圓 398"/>
              <p:cNvSpPr/>
              <p:nvPr/>
            </p:nvSpPr>
            <p:spPr>
              <a:xfrm>
                <a:off x="4485268"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0" name="橢圓 399"/>
              <p:cNvSpPr/>
              <p:nvPr/>
            </p:nvSpPr>
            <p:spPr>
              <a:xfrm>
                <a:off x="4788026"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1" name="橢圓 400"/>
              <p:cNvSpPr/>
              <p:nvPr/>
            </p:nvSpPr>
            <p:spPr>
              <a:xfrm>
                <a:off x="5148065"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328" name="群組 314"/>
            <p:cNvGrpSpPr/>
            <p:nvPr/>
          </p:nvGrpSpPr>
          <p:grpSpPr>
            <a:xfrm>
              <a:off x="6011050" y="5211586"/>
              <a:ext cx="1381268" cy="787721"/>
              <a:chOff x="4355976" y="2132856"/>
              <a:chExt cx="1020255" cy="648072"/>
            </a:xfrm>
          </p:grpSpPr>
          <p:sp>
            <p:nvSpPr>
              <p:cNvPr id="394"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95" name="橢圓 394"/>
              <p:cNvSpPr/>
              <p:nvPr/>
            </p:nvSpPr>
            <p:spPr>
              <a:xfrm>
                <a:off x="4485268"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6" name="橢圓 395"/>
              <p:cNvSpPr/>
              <p:nvPr/>
            </p:nvSpPr>
            <p:spPr>
              <a:xfrm>
                <a:off x="4788026"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7" name="橢圓 396"/>
              <p:cNvSpPr/>
              <p:nvPr/>
            </p:nvSpPr>
            <p:spPr>
              <a:xfrm>
                <a:off x="5148065"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329" name="圓角矩形 328"/>
            <p:cNvSpPr/>
            <p:nvPr/>
          </p:nvSpPr>
          <p:spPr>
            <a:xfrm>
              <a:off x="6108540"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0" name="圓角矩形 329"/>
            <p:cNvSpPr/>
            <p:nvPr/>
          </p:nvSpPr>
          <p:spPr>
            <a:xfrm>
              <a:off x="6544314"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1" name="圓角矩形 330"/>
            <p:cNvSpPr/>
            <p:nvPr/>
          </p:nvSpPr>
          <p:spPr>
            <a:xfrm>
              <a:off x="6985930"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332" name="群組 295"/>
            <p:cNvGrpSpPr/>
            <p:nvPr/>
          </p:nvGrpSpPr>
          <p:grpSpPr>
            <a:xfrm>
              <a:off x="1259632" y="1371802"/>
              <a:ext cx="1381268" cy="787721"/>
              <a:chOff x="4355976" y="2132856"/>
              <a:chExt cx="1020255" cy="648072"/>
            </a:xfrm>
          </p:grpSpPr>
          <p:sp>
            <p:nvSpPr>
              <p:cNvPr id="390"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91" name="橢圓 390"/>
              <p:cNvSpPr/>
              <p:nvPr/>
            </p:nvSpPr>
            <p:spPr>
              <a:xfrm>
                <a:off x="4485268"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2" name="橢圓 391"/>
              <p:cNvSpPr/>
              <p:nvPr/>
            </p:nvSpPr>
            <p:spPr>
              <a:xfrm>
                <a:off x="4788026"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3" name="橢圓 392"/>
              <p:cNvSpPr/>
              <p:nvPr/>
            </p:nvSpPr>
            <p:spPr>
              <a:xfrm>
                <a:off x="5148065"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333" name="群組 296"/>
            <p:cNvGrpSpPr/>
            <p:nvPr/>
          </p:nvGrpSpPr>
          <p:grpSpPr>
            <a:xfrm>
              <a:off x="1259632" y="2323277"/>
              <a:ext cx="1381268" cy="787721"/>
              <a:chOff x="4355976" y="2132856"/>
              <a:chExt cx="1020255" cy="648072"/>
            </a:xfrm>
          </p:grpSpPr>
          <p:sp>
            <p:nvSpPr>
              <p:cNvPr id="386"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87" name="橢圓 386"/>
              <p:cNvSpPr/>
              <p:nvPr/>
            </p:nvSpPr>
            <p:spPr>
              <a:xfrm>
                <a:off x="4485268"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8" name="橢圓 387"/>
              <p:cNvSpPr/>
              <p:nvPr/>
            </p:nvSpPr>
            <p:spPr>
              <a:xfrm>
                <a:off x="4788026"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9" name="橢圓 388"/>
              <p:cNvSpPr/>
              <p:nvPr/>
            </p:nvSpPr>
            <p:spPr>
              <a:xfrm>
                <a:off x="5148065"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334" name="群組 302"/>
            <p:cNvGrpSpPr/>
            <p:nvPr/>
          </p:nvGrpSpPr>
          <p:grpSpPr>
            <a:xfrm>
              <a:off x="1259632" y="3286047"/>
              <a:ext cx="1381268" cy="787721"/>
              <a:chOff x="4355976" y="2132856"/>
              <a:chExt cx="1020255" cy="648072"/>
            </a:xfrm>
          </p:grpSpPr>
          <p:sp>
            <p:nvSpPr>
              <p:cNvPr id="382"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83" name="橢圓 382"/>
              <p:cNvSpPr/>
              <p:nvPr/>
            </p:nvSpPr>
            <p:spPr>
              <a:xfrm>
                <a:off x="4485266"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4" name="橢圓 383"/>
              <p:cNvSpPr/>
              <p:nvPr/>
            </p:nvSpPr>
            <p:spPr>
              <a:xfrm>
                <a:off x="4788024"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5" name="橢圓 384"/>
              <p:cNvSpPr/>
              <p:nvPr/>
            </p:nvSpPr>
            <p:spPr>
              <a:xfrm>
                <a:off x="5148064"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335" name="群組 308"/>
            <p:cNvGrpSpPr/>
            <p:nvPr/>
          </p:nvGrpSpPr>
          <p:grpSpPr>
            <a:xfrm>
              <a:off x="1259632" y="4248817"/>
              <a:ext cx="1381268" cy="787721"/>
              <a:chOff x="4355976" y="2132856"/>
              <a:chExt cx="1020255" cy="648072"/>
            </a:xfrm>
          </p:grpSpPr>
          <p:sp>
            <p:nvSpPr>
              <p:cNvPr id="378"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79" name="橢圓 378"/>
              <p:cNvSpPr/>
              <p:nvPr/>
            </p:nvSpPr>
            <p:spPr>
              <a:xfrm>
                <a:off x="4485268"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0" name="橢圓 379"/>
              <p:cNvSpPr/>
              <p:nvPr/>
            </p:nvSpPr>
            <p:spPr>
              <a:xfrm>
                <a:off x="4788026"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1" name="橢圓 380"/>
              <p:cNvSpPr/>
              <p:nvPr/>
            </p:nvSpPr>
            <p:spPr>
              <a:xfrm>
                <a:off x="5148065"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336" name="群組 314"/>
            <p:cNvGrpSpPr/>
            <p:nvPr/>
          </p:nvGrpSpPr>
          <p:grpSpPr>
            <a:xfrm>
              <a:off x="1259632" y="5211586"/>
              <a:ext cx="1381268" cy="787721"/>
              <a:chOff x="4355976" y="2132856"/>
              <a:chExt cx="1020255" cy="648072"/>
            </a:xfrm>
          </p:grpSpPr>
          <p:sp>
            <p:nvSpPr>
              <p:cNvPr id="374"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75" name="橢圓 374"/>
              <p:cNvSpPr/>
              <p:nvPr/>
            </p:nvSpPr>
            <p:spPr>
              <a:xfrm>
                <a:off x="4485268"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6" name="橢圓 375"/>
              <p:cNvSpPr/>
              <p:nvPr/>
            </p:nvSpPr>
            <p:spPr>
              <a:xfrm>
                <a:off x="4788026"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7" name="橢圓 376"/>
              <p:cNvSpPr/>
              <p:nvPr/>
            </p:nvSpPr>
            <p:spPr>
              <a:xfrm>
                <a:off x="5148065"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337" name="圓角矩形 336"/>
            <p:cNvSpPr/>
            <p:nvPr/>
          </p:nvSpPr>
          <p:spPr>
            <a:xfrm>
              <a:off x="1357122"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8" name="圓角矩形 337"/>
            <p:cNvSpPr/>
            <p:nvPr/>
          </p:nvSpPr>
          <p:spPr>
            <a:xfrm>
              <a:off x="1792896"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9" name="圓角矩形 338"/>
            <p:cNvSpPr/>
            <p:nvPr/>
          </p:nvSpPr>
          <p:spPr>
            <a:xfrm>
              <a:off x="2234512"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340" name="群組 295"/>
            <p:cNvGrpSpPr/>
            <p:nvPr/>
          </p:nvGrpSpPr>
          <p:grpSpPr>
            <a:xfrm>
              <a:off x="2987824" y="1371802"/>
              <a:ext cx="1381268" cy="787721"/>
              <a:chOff x="4355976" y="2132856"/>
              <a:chExt cx="1020255" cy="648072"/>
            </a:xfrm>
          </p:grpSpPr>
          <p:sp>
            <p:nvSpPr>
              <p:cNvPr id="370"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71" name="橢圓 370"/>
              <p:cNvSpPr/>
              <p:nvPr/>
            </p:nvSpPr>
            <p:spPr>
              <a:xfrm>
                <a:off x="4485268"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2" name="橢圓 371"/>
              <p:cNvSpPr/>
              <p:nvPr/>
            </p:nvSpPr>
            <p:spPr>
              <a:xfrm>
                <a:off x="4788026"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3" name="橢圓 372"/>
              <p:cNvSpPr/>
              <p:nvPr/>
            </p:nvSpPr>
            <p:spPr>
              <a:xfrm>
                <a:off x="5148065"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341" name="群組 296"/>
            <p:cNvGrpSpPr/>
            <p:nvPr/>
          </p:nvGrpSpPr>
          <p:grpSpPr>
            <a:xfrm>
              <a:off x="2987824" y="2323277"/>
              <a:ext cx="1381268" cy="787721"/>
              <a:chOff x="4355976" y="2132856"/>
              <a:chExt cx="1020255" cy="648072"/>
            </a:xfrm>
          </p:grpSpPr>
          <p:sp>
            <p:nvSpPr>
              <p:cNvPr id="366"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67" name="橢圓 366"/>
              <p:cNvSpPr/>
              <p:nvPr/>
            </p:nvSpPr>
            <p:spPr>
              <a:xfrm>
                <a:off x="4485268"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8" name="橢圓 367"/>
              <p:cNvSpPr/>
              <p:nvPr/>
            </p:nvSpPr>
            <p:spPr>
              <a:xfrm>
                <a:off x="4788026"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9" name="橢圓 368"/>
              <p:cNvSpPr/>
              <p:nvPr/>
            </p:nvSpPr>
            <p:spPr>
              <a:xfrm>
                <a:off x="5148065"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342" name="群組 302"/>
            <p:cNvGrpSpPr/>
            <p:nvPr/>
          </p:nvGrpSpPr>
          <p:grpSpPr>
            <a:xfrm>
              <a:off x="2987824" y="3286047"/>
              <a:ext cx="1381268" cy="787721"/>
              <a:chOff x="4355976" y="2132856"/>
              <a:chExt cx="1020255" cy="648072"/>
            </a:xfrm>
          </p:grpSpPr>
          <p:sp>
            <p:nvSpPr>
              <p:cNvPr id="362"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63" name="橢圓 362"/>
              <p:cNvSpPr/>
              <p:nvPr/>
            </p:nvSpPr>
            <p:spPr>
              <a:xfrm>
                <a:off x="4485266"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4" name="橢圓 363"/>
              <p:cNvSpPr/>
              <p:nvPr/>
            </p:nvSpPr>
            <p:spPr>
              <a:xfrm>
                <a:off x="4788024"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5" name="橢圓 364"/>
              <p:cNvSpPr/>
              <p:nvPr/>
            </p:nvSpPr>
            <p:spPr>
              <a:xfrm>
                <a:off x="5148064"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343" name="群組 308"/>
            <p:cNvGrpSpPr/>
            <p:nvPr/>
          </p:nvGrpSpPr>
          <p:grpSpPr>
            <a:xfrm>
              <a:off x="2987824" y="4248817"/>
              <a:ext cx="1381268" cy="787721"/>
              <a:chOff x="4355976" y="2132856"/>
              <a:chExt cx="1020255" cy="648072"/>
            </a:xfrm>
          </p:grpSpPr>
          <p:sp>
            <p:nvSpPr>
              <p:cNvPr id="358"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59" name="橢圓 358"/>
              <p:cNvSpPr/>
              <p:nvPr/>
            </p:nvSpPr>
            <p:spPr>
              <a:xfrm>
                <a:off x="4485268"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0" name="橢圓 359"/>
              <p:cNvSpPr/>
              <p:nvPr/>
            </p:nvSpPr>
            <p:spPr>
              <a:xfrm>
                <a:off x="4788026"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1" name="橢圓 360"/>
              <p:cNvSpPr/>
              <p:nvPr/>
            </p:nvSpPr>
            <p:spPr>
              <a:xfrm>
                <a:off x="5148065"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344" name="群組 314"/>
            <p:cNvGrpSpPr/>
            <p:nvPr/>
          </p:nvGrpSpPr>
          <p:grpSpPr>
            <a:xfrm>
              <a:off x="2987824" y="5211586"/>
              <a:ext cx="1381268" cy="787721"/>
              <a:chOff x="4355976" y="2132856"/>
              <a:chExt cx="1020255" cy="648072"/>
            </a:xfrm>
          </p:grpSpPr>
          <p:sp>
            <p:nvSpPr>
              <p:cNvPr id="353"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54" name="橢圓 353"/>
              <p:cNvSpPr/>
              <p:nvPr/>
            </p:nvSpPr>
            <p:spPr>
              <a:xfrm>
                <a:off x="4485268"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56" name="橢圓 355"/>
              <p:cNvSpPr/>
              <p:nvPr/>
            </p:nvSpPr>
            <p:spPr>
              <a:xfrm>
                <a:off x="4788026"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57" name="橢圓 356"/>
              <p:cNvSpPr/>
              <p:nvPr/>
            </p:nvSpPr>
            <p:spPr>
              <a:xfrm>
                <a:off x="5148065"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345" name="圓角矩形 344"/>
            <p:cNvSpPr/>
            <p:nvPr/>
          </p:nvSpPr>
          <p:spPr>
            <a:xfrm>
              <a:off x="3085314"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6" name="圓角矩形 345"/>
            <p:cNvSpPr/>
            <p:nvPr/>
          </p:nvSpPr>
          <p:spPr>
            <a:xfrm>
              <a:off x="3521088"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7" name="圓角矩形 346"/>
            <p:cNvSpPr/>
            <p:nvPr/>
          </p:nvSpPr>
          <p:spPr>
            <a:xfrm>
              <a:off x="3962704"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8" name="矩形 347"/>
            <p:cNvSpPr/>
            <p:nvPr/>
          </p:nvSpPr>
          <p:spPr>
            <a:xfrm>
              <a:off x="4572000" y="1484784"/>
              <a:ext cx="1396536" cy="461665"/>
            </a:xfrm>
            <a:prstGeom prst="rect">
              <a:avLst/>
            </a:prstGeom>
          </p:spPr>
          <p:txBody>
            <a:bodyPr wrap="none">
              <a:spAutoFit/>
            </a:bodyPr>
            <a:lstStyle/>
            <a:p>
              <a:r>
                <a:rPr lang="en-US" altLang="zh-TW" sz="2400" b="1" dirty="0" smtClean="0">
                  <a:latin typeface="Times New Roman" pitchFamily="18" charset="0"/>
                  <a:cs typeface="Times New Roman" pitchFamily="18" charset="0"/>
                </a:rPr>
                <a:t>… … … </a:t>
              </a:r>
              <a:r>
                <a:rPr lang="en-US" altLang="zh-TW" dirty="0" smtClean="0">
                  <a:latin typeface="Times New Roman" pitchFamily="18" charset="0"/>
                  <a:cs typeface="Times New Roman" pitchFamily="18" charset="0"/>
                </a:rPr>
                <a:t> </a:t>
              </a:r>
              <a:endParaRPr lang="zh-TW" altLang="en-US" dirty="0"/>
            </a:p>
          </p:txBody>
        </p:sp>
        <p:sp>
          <p:nvSpPr>
            <p:cNvPr id="349" name="矩形 348"/>
            <p:cNvSpPr/>
            <p:nvPr/>
          </p:nvSpPr>
          <p:spPr>
            <a:xfrm>
              <a:off x="4572000" y="2348880"/>
              <a:ext cx="1396536" cy="461665"/>
            </a:xfrm>
            <a:prstGeom prst="rect">
              <a:avLst/>
            </a:prstGeom>
          </p:spPr>
          <p:txBody>
            <a:bodyPr wrap="none">
              <a:spAutoFit/>
            </a:bodyPr>
            <a:lstStyle/>
            <a:p>
              <a:r>
                <a:rPr lang="en-US" altLang="zh-TW" sz="2400" b="1" dirty="0" smtClean="0">
                  <a:latin typeface="Times New Roman" pitchFamily="18" charset="0"/>
                  <a:cs typeface="Times New Roman" pitchFamily="18" charset="0"/>
                </a:rPr>
                <a:t>… … … </a:t>
              </a:r>
              <a:r>
                <a:rPr lang="en-US" altLang="zh-TW" dirty="0" smtClean="0">
                  <a:latin typeface="Times New Roman" pitchFamily="18" charset="0"/>
                  <a:cs typeface="Times New Roman" pitchFamily="18" charset="0"/>
                </a:rPr>
                <a:t> </a:t>
              </a:r>
              <a:endParaRPr lang="zh-TW" altLang="en-US" dirty="0"/>
            </a:p>
          </p:txBody>
        </p:sp>
        <p:sp>
          <p:nvSpPr>
            <p:cNvPr id="350" name="矩形 349"/>
            <p:cNvSpPr/>
            <p:nvPr/>
          </p:nvSpPr>
          <p:spPr>
            <a:xfrm>
              <a:off x="4572000" y="3399383"/>
              <a:ext cx="1396536" cy="461665"/>
            </a:xfrm>
            <a:prstGeom prst="rect">
              <a:avLst/>
            </a:prstGeom>
          </p:spPr>
          <p:txBody>
            <a:bodyPr wrap="none">
              <a:spAutoFit/>
            </a:bodyPr>
            <a:lstStyle/>
            <a:p>
              <a:r>
                <a:rPr lang="en-US" altLang="zh-TW" sz="2400" b="1" dirty="0" smtClean="0">
                  <a:latin typeface="Times New Roman" pitchFamily="18" charset="0"/>
                  <a:cs typeface="Times New Roman" pitchFamily="18" charset="0"/>
                </a:rPr>
                <a:t>… … … </a:t>
              </a:r>
              <a:r>
                <a:rPr lang="en-US" altLang="zh-TW" dirty="0" smtClean="0">
                  <a:latin typeface="Times New Roman" pitchFamily="18" charset="0"/>
                  <a:cs typeface="Times New Roman" pitchFamily="18" charset="0"/>
                </a:rPr>
                <a:t> </a:t>
              </a:r>
              <a:endParaRPr lang="zh-TW" altLang="en-US" dirty="0"/>
            </a:p>
          </p:txBody>
        </p:sp>
        <p:sp>
          <p:nvSpPr>
            <p:cNvPr id="351" name="矩形 350"/>
            <p:cNvSpPr/>
            <p:nvPr/>
          </p:nvSpPr>
          <p:spPr>
            <a:xfrm>
              <a:off x="4572000" y="4335487"/>
              <a:ext cx="1396536" cy="461665"/>
            </a:xfrm>
            <a:prstGeom prst="rect">
              <a:avLst/>
            </a:prstGeom>
          </p:spPr>
          <p:txBody>
            <a:bodyPr wrap="none">
              <a:spAutoFit/>
            </a:bodyPr>
            <a:lstStyle/>
            <a:p>
              <a:r>
                <a:rPr lang="en-US" altLang="zh-TW" sz="2400" b="1" dirty="0" smtClean="0">
                  <a:latin typeface="Times New Roman" pitchFamily="18" charset="0"/>
                  <a:cs typeface="Times New Roman" pitchFamily="18" charset="0"/>
                </a:rPr>
                <a:t>… … … </a:t>
              </a:r>
              <a:r>
                <a:rPr lang="en-US" altLang="zh-TW" dirty="0" smtClean="0">
                  <a:latin typeface="Times New Roman" pitchFamily="18" charset="0"/>
                  <a:cs typeface="Times New Roman" pitchFamily="18" charset="0"/>
                </a:rPr>
                <a:t> </a:t>
              </a:r>
              <a:endParaRPr lang="zh-TW" altLang="en-US" dirty="0"/>
            </a:p>
          </p:txBody>
        </p:sp>
        <p:sp>
          <p:nvSpPr>
            <p:cNvPr id="352" name="矩形 351"/>
            <p:cNvSpPr/>
            <p:nvPr/>
          </p:nvSpPr>
          <p:spPr>
            <a:xfrm>
              <a:off x="4572000" y="5271591"/>
              <a:ext cx="1396536" cy="461665"/>
            </a:xfrm>
            <a:prstGeom prst="rect">
              <a:avLst/>
            </a:prstGeom>
          </p:spPr>
          <p:txBody>
            <a:bodyPr wrap="none">
              <a:spAutoFit/>
            </a:bodyPr>
            <a:lstStyle/>
            <a:p>
              <a:r>
                <a:rPr lang="en-US" altLang="zh-TW" sz="2400" b="1" dirty="0" smtClean="0">
                  <a:latin typeface="Times New Roman" pitchFamily="18" charset="0"/>
                  <a:cs typeface="Times New Roman" pitchFamily="18" charset="0"/>
                </a:rPr>
                <a:t>… … … </a:t>
              </a:r>
              <a:r>
                <a:rPr lang="en-US" altLang="zh-TW" dirty="0" smtClean="0">
                  <a:latin typeface="Times New Roman" pitchFamily="18" charset="0"/>
                  <a:cs typeface="Times New Roman" pitchFamily="18" charset="0"/>
                </a:rPr>
                <a:t> </a:t>
              </a:r>
              <a:endParaRPr lang="zh-TW" altLang="en-US" dirty="0"/>
            </a:p>
          </p:txBody>
        </p:sp>
      </p:grpSp>
      <p:sp>
        <p:nvSpPr>
          <p:cNvPr id="414" name="右大括弧 413"/>
          <p:cNvSpPr/>
          <p:nvPr/>
        </p:nvSpPr>
        <p:spPr>
          <a:xfrm rot="16200000">
            <a:off x="4537398" y="-1246535"/>
            <a:ext cx="285227" cy="612068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415" name="矩形 414"/>
          <p:cNvSpPr/>
          <p:nvPr/>
        </p:nvSpPr>
        <p:spPr>
          <a:xfrm>
            <a:off x="4870950" y="1412776"/>
            <a:ext cx="761747" cy="292588"/>
          </a:xfrm>
          <a:prstGeom prst="rect">
            <a:avLst/>
          </a:prstGeom>
        </p:spPr>
        <p:txBody>
          <a:bodyPr wrap="none">
            <a:spAutoFit/>
          </a:bodyPr>
          <a:lstStyle/>
          <a:p>
            <a:r>
              <a:rPr lang="en-US" altLang="zh-TW" dirty="0" smtClean="0">
                <a:latin typeface="Times New Roman" pitchFamily="18" charset="0"/>
                <a:cs typeface="Times New Roman" pitchFamily="18" charset="0"/>
              </a:rPr>
              <a:t>k(k-1)</a:t>
            </a:r>
            <a:endParaRPr lang="zh-TW" altLang="en-US" dirty="0"/>
          </a:p>
        </p:txBody>
      </p:sp>
      <p:graphicFrame>
        <p:nvGraphicFramePr>
          <p:cNvPr id="416" name="Object 3"/>
          <p:cNvGraphicFramePr>
            <a:graphicFrameLocks noChangeAspect="1"/>
          </p:cNvGraphicFramePr>
          <p:nvPr/>
        </p:nvGraphicFramePr>
        <p:xfrm>
          <a:off x="4716016" y="1340726"/>
          <a:ext cx="287337" cy="474481"/>
        </p:xfrm>
        <a:graphic>
          <a:graphicData uri="http://schemas.openxmlformats.org/presentationml/2006/ole">
            <p:oleObj spid="_x0000_s512003" name="方程式" r:id="rId3" imgW="152280" imgH="393480" progId="Equation.3">
              <p:embed/>
            </p:oleObj>
          </a:graphicData>
        </a:graphic>
      </p:graphicFrame>
      <p:sp>
        <p:nvSpPr>
          <p:cNvPr id="417" name="文字方塊 416"/>
          <p:cNvSpPr txBox="1"/>
          <p:nvPr/>
        </p:nvSpPr>
        <p:spPr>
          <a:xfrm>
            <a:off x="1031602" y="2235949"/>
            <a:ext cx="576064" cy="365735"/>
          </a:xfrm>
          <a:prstGeom prst="rect">
            <a:avLst/>
          </a:prstGeom>
          <a:noFill/>
        </p:spPr>
        <p:txBody>
          <a:bodyPr wrap="square" rtlCol="0">
            <a:spAutoFit/>
          </a:bodyPr>
          <a:lstStyle/>
          <a:p>
            <a:r>
              <a:rPr lang="en-US" altLang="zh-TW" sz="2400" dirty="0" smtClean="0"/>
              <a:t>B</a:t>
            </a:r>
            <a:r>
              <a:rPr lang="en-US" altLang="zh-TW" sz="2400" baseline="-25000" dirty="0" smtClean="0"/>
              <a:t>1</a:t>
            </a:r>
            <a:endParaRPr lang="zh-TW" altLang="en-US" sz="2400" baseline="-25000" dirty="0"/>
          </a:p>
        </p:txBody>
      </p:sp>
      <p:sp>
        <p:nvSpPr>
          <p:cNvPr id="418" name="文字方塊 417"/>
          <p:cNvSpPr txBox="1"/>
          <p:nvPr/>
        </p:nvSpPr>
        <p:spPr>
          <a:xfrm>
            <a:off x="1031602" y="2863447"/>
            <a:ext cx="576064" cy="365735"/>
          </a:xfrm>
          <a:prstGeom prst="rect">
            <a:avLst/>
          </a:prstGeom>
          <a:noFill/>
        </p:spPr>
        <p:txBody>
          <a:bodyPr wrap="square" rtlCol="0">
            <a:spAutoFit/>
          </a:bodyPr>
          <a:lstStyle/>
          <a:p>
            <a:r>
              <a:rPr lang="en-US" altLang="zh-TW" sz="2400" dirty="0" smtClean="0"/>
              <a:t>B</a:t>
            </a:r>
            <a:r>
              <a:rPr lang="en-US" altLang="zh-TW" sz="2400" baseline="-25000" dirty="0" smtClean="0"/>
              <a:t>2</a:t>
            </a:r>
            <a:endParaRPr lang="zh-TW" altLang="en-US" sz="2400" baseline="-25000" dirty="0"/>
          </a:p>
        </p:txBody>
      </p:sp>
      <p:sp>
        <p:nvSpPr>
          <p:cNvPr id="419" name="文字方塊 418"/>
          <p:cNvSpPr txBox="1"/>
          <p:nvPr/>
        </p:nvSpPr>
        <p:spPr>
          <a:xfrm>
            <a:off x="1031602" y="3571454"/>
            <a:ext cx="576064" cy="365735"/>
          </a:xfrm>
          <a:prstGeom prst="rect">
            <a:avLst/>
          </a:prstGeom>
          <a:noFill/>
        </p:spPr>
        <p:txBody>
          <a:bodyPr wrap="square" rtlCol="0">
            <a:spAutoFit/>
          </a:bodyPr>
          <a:lstStyle/>
          <a:p>
            <a:r>
              <a:rPr lang="en-US" altLang="zh-TW" sz="2400" dirty="0" smtClean="0"/>
              <a:t>B</a:t>
            </a:r>
            <a:r>
              <a:rPr lang="en-US" altLang="zh-TW" sz="2400" baseline="-25000" dirty="0" smtClean="0"/>
              <a:t>3</a:t>
            </a:r>
            <a:endParaRPr lang="zh-TW" altLang="en-US" sz="2400" baseline="-25000" dirty="0"/>
          </a:p>
        </p:txBody>
      </p:sp>
      <p:sp>
        <p:nvSpPr>
          <p:cNvPr id="420" name="文字方塊 419"/>
          <p:cNvSpPr txBox="1"/>
          <p:nvPr/>
        </p:nvSpPr>
        <p:spPr>
          <a:xfrm>
            <a:off x="1031602" y="4232534"/>
            <a:ext cx="576064" cy="365735"/>
          </a:xfrm>
          <a:prstGeom prst="rect">
            <a:avLst/>
          </a:prstGeom>
          <a:noFill/>
        </p:spPr>
        <p:txBody>
          <a:bodyPr wrap="square" rtlCol="0">
            <a:spAutoFit/>
          </a:bodyPr>
          <a:lstStyle/>
          <a:p>
            <a:r>
              <a:rPr lang="en-US" altLang="zh-TW" sz="2400" dirty="0" smtClean="0"/>
              <a:t>B</a:t>
            </a:r>
            <a:r>
              <a:rPr lang="en-US" altLang="zh-TW" sz="2400" baseline="-25000" dirty="0" smtClean="0"/>
              <a:t>4</a:t>
            </a:r>
            <a:endParaRPr lang="zh-TW" altLang="en-US" sz="2400" baseline="-25000" dirty="0"/>
          </a:p>
        </p:txBody>
      </p:sp>
      <p:sp>
        <p:nvSpPr>
          <p:cNvPr id="421" name="文字方塊 420"/>
          <p:cNvSpPr txBox="1"/>
          <p:nvPr/>
        </p:nvSpPr>
        <p:spPr>
          <a:xfrm>
            <a:off x="1031602" y="4917078"/>
            <a:ext cx="576064" cy="365735"/>
          </a:xfrm>
          <a:prstGeom prst="rect">
            <a:avLst/>
          </a:prstGeom>
          <a:noFill/>
        </p:spPr>
        <p:txBody>
          <a:bodyPr wrap="square" rtlCol="0">
            <a:spAutoFit/>
          </a:bodyPr>
          <a:lstStyle/>
          <a:p>
            <a:r>
              <a:rPr lang="en-US" altLang="zh-TW" sz="2400" dirty="0" smtClean="0"/>
              <a:t>B</a:t>
            </a:r>
            <a:r>
              <a:rPr lang="en-US" altLang="zh-TW" sz="2400" baseline="-25000" dirty="0" smtClean="0"/>
              <a:t>5</a:t>
            </a:r>
            <a:endParaRPr lang="zh-TW" altLang="en-US" sz="2400" baseline="-25000" dirty="0"/>
          </a:p>
        </p:txBody>
      </p:sp>
      <p:sp>
        <p:nvSpPr>
          <p:cNvPr id="423" name="Rectangle 600"/>
          <p:cNvSpPr>
            <a:spLocks noChangeArrowheads="1"/>
          </p:cNvSpPr>
          <p:nvPr/>
        </p:nvSpPr>
        <p:spPr bwMode="auto">
          <a:xfrm>
            <a:off x="2555776" y="6156593"/>
            <a:ext cx="417646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1" lang="zh-TW" altLang="zh-TW" sz="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t/>
            </a:r>
            <a:br>
              <a:rPr kumimoji="1" lang="zh-TW" altLang="zh-TW" sz="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rPr>
            </a:br>
            <a:r>
              <a:rPr kumimoji="1" lang="en-US" altLang="zh-TW" sz="2400" b="0" i="0" u="none" strike="noStrike" cap="none" normalizeH="0" baseline="0" dirty="0" smtClean="0">
                <a:ln>
                  <a:noFill/>
                </a:ln>
                <a:solidFill>
                  <a:schemeClr val="tx1"/>
                </a:solidFill>
                <a:effectLst/>
                <a:latin typeface="Times New Roman" pitchFamily="18" charset="0"/>
                <a:cs typeface="Times New Roman" pitchFamily="18" charset="0"/>
              </a:rPr>
              <a:t>Figure 2.1  2k≡0, 2 (mod 6)</a:t>
            </a:r>
            <a:endParaRPr kumimoji="1" lang="en-US"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19</a:t>
            </a:fld>
            <a:r>
              <a:rPr lang="en-US" altLang="zh-TW" smtClean="0"/>
              <a:t>-</a:t>
            </a:r>
            <a:endParaRPr lang="en-US" altLang="zh-TW"/>
          </a:p>
        </p:txBody>
      </p:sp>
      <p:sp>
        <p:nvSpPr>
          <p:cNvPr id="123219" name="Rectangle 339"/>
          <p:cNvSpPr>
            <a:spLocks noChangeArrowheads="1"/>
          </p:cNvSpPr>
          <p:nvPr/>
        </p:nvSpPr>
        <p:spPr bwMode="auto">
          <a:xfrm>
            <a:off x="2915816" y="6351711"/>
            <a:ext cx="381642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0" fontAlgn="base" latinLnBrk="0" hangingPunct="0">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Times New Roman" pitchFamily="18" charset="0"/>
                <a:cs typeface="Times New Roman" pitchFamily="18" charset="0"/>
              </a:rPr>
              <a:t>Figure 2.2    2k≡4 (mod 6)</a:t>
            </a:r>
          </a:p>
        </p:txBody>
      </p:sp>
      <p:sp>
        <p:nvSpPr>
          <p:cNvPr id="331" name="Rectangle 625"/>
          <p:cNvSpPr>
            <a:spLocks noChangeArrowheads="1"/>
          </p:cNvSpPr>
          <p:nvPr/>
        </p:nvSpPr>
        <p:spPr bwMode="auto">
          <a:xfrm>
            <a:off x="0" y="93610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32"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333" name="直線接點 332"/>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4" name="文字方塊 333"/>
          <p:cNvSpPr txBox="1"/>
          <p:nvPr/>
        </p:nvSpPr>
        <p:spPr>
          <a:xfrm>
            <a:off x="323528" y="1167135"/>
            <a:ext cx="2016224" cy="461665"/>
          </a:xfrm>
          <a:prstGeom prst="rect">
            <a:avLst/>
          </a:prstGeom>
          <a:noFill/>
        </p:spPr>
        <p:txBody>
          <a:bodyPr wrap="square" rtlCol="0">
            <a:spAutoFit/>
          </a:bodyPr>
          <a:lstStyle/>
          <a:p>
            <a:r>
              <a:rPr lang="en-US" altLang="zh-TW" sz="2400" b="1" dirty="0" smtClean="0">
                <a:solidFill>
                  <a:srgbClr val="0000FF"/>
                </a:solidFill>
                <a:latin typeface="Times New Roman" pitchFamily="18" charset="0"/>
                <a:cs typeface="Times New Roman" pitchFamily="18" charset="0"/>
              </a:rPr>
              <a:t>Construction</a:t>
            </a:r>
            <a:endParaRPr lang="zh-TW" altLang="en-US" sz="2400" b="1" dirty="0">
              <a:solidFill>
                <a:srgbClr val="0000FF"/>
              </a:solidFill>
              <a:latin typeface="Times New Roman" pitchFamily="18" charset="0"/>
              <a:cs typeface="Times New Roman" pitchFamily="18" charset="0"/>
            </a:endParaRPr>
          </a:p>
        </p:txBody>
      </p:sp>
      <p:sp>
        <p:nvSpPr>
          <p:cNvPr id="339" name="文字方塊 338"/>
          <p:cNvSpPr txBox="1"/>
          <p:nvPr/>
        </p:nvSpPr>
        <p:spPr>
          <a:xfrm>
            <a:off x="2469055" y="5733256"/>
            <a:ext cx="871951" cy="390359"/>
          </a:xfrm>
          <a:prstGeom prst="rect">
            <a:avLst/>
          </a:prstGeom>
          <a:noFill/>
        </p:spPr>
        <p:txBody>
          <a:bodyPr wrap="square" rtlCol="0">
            <a:spAutoFit/>
          </a:bodyPr>
          <a:lstStyle/>
          <a:p>
            <a:r>
              <a:rPr lang="en-US" altLang="zh-TW" sz="2400" dirty="0" smtClean="0"/>
              <a:t>K</a:t>
            </a:r>
            <a:r>
              <a:rPr lang="en-US" altLang="zh-TW" sz="2400" baseline="-25000" dirty="0" smtClean="0"/>
              <a:t>20+t</a:t>
            </a:r>
            <a:endParaRPr lang="zh-TW" altLang="en-US" sz="2400" dirty="0"/>
          </a:p>
        </p:txBody>
      </p:sp>
      <p:sp>
        <p:nvSpPr>
          <p:cNvPr id="349" name="文字方塊 348"/>
          <p:cNvSpPr txBox="1"/>
          <p:nvPr/>
        </p:nvSpPr>
        <p:spPr>
          <a:xfrm>
            <a:off x="3635896" y="5733256"/>
            <a:ext cx="1414115" cy="390359"/>
          </a:xfrm>
          <a:prstGeom prst="rect">
            <a:avLst/>
          </a:prstGeom>
          <a:noFill/>
        </p:spPr>
        <p:txBody>
          <a:bodyPr wrap="square" rtlCol="0">
            <a:spAutoFit/>
          </a:bodyPr>
          <a:lstStyle/>
          <a:p>
            <a:r>
              <a:rPr lang="en-US" altLang="zh-TW" dirty="0" smtClean="0"/>
              <a:t> </a:t>
            </a:r>
            <a:r>
              <a:rPr lang="en-US" altLang="zh-TW" sz="2400" dirty="0" smtClean="0"/>
              <a:t>K</a:t>
            </a:r>
            <a:r>
              <a:rPr lang="en-US" altLang="zh-TW" sz="2400" baseline="-25000" dirty="0" smtClean="0"/>
              <a:t>10+t</a:t>
            </a:r>
            <a:r>
              <a:rPr lang="en-US" altLang="zh-TW" sz="2400" dirty="0" smtClean="0"/>
              <a:t>\K</a:t>
            </a:r>
            <a:r>
              <a:rPr lang="en-US" altLang="zh-TW" sz="2400" baseline="-25000" dirty="0" smtClean="0"/>
              <a:t>t</a:t>
            </a:r>
            <a:endParaRPr lang="zh-TW" altLang="en-US" sz="2400" dirty="0"/>
          </a:p>
        </p:txBody>
      </p:sp>
      <p:sp>
        <p:nvSpPr>
          <p:cNvPr id="350" name="AutoShape 73"/>
          <p:cNvSpPr>
            <a:spLocks noChangeArrowheads="1"/>
          </p:cNvSpPr>
          <p:nvPr/>
        </p:nvSpPr>
        <p:spPr bwMode="auto">
          <a:xfrm>
            <a:off x="2241538" y="2430872"/>
            <a:ext cx="1178099" cy="49931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53" name="AutoShape 73"/>
          <p:cNvSpPr>
            <a:spLocks noChangeArrowheads="1"/>
          </p:cNvSpPr>
          <p:nvPr/>
        </p:nvSpPr>
        <p:spPr bwMode="auto">
          <a:xfrm>
            <a:off x="2241538" y="3041145"/>
            <a:ext cx="1178099" cy="49931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54" name="AutoShape 73"/>
          <p:cNvSpPr>
            <a:spLocks noChangeArrowheads="1"/>
          </p:cNvSpPr>
          <p:nvPr/>
        </p:nvSpPr>
        <p:spPr bwMode="auto">
          <a:xfrm>
            <a:off x="2241538" y="3651416"/>
            <a:ext cx="1178099" cy="49931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55" name="AutoShape 73"/>
          <p:cNvSpPr>
            <a:spLocks noChangeArrowheads="1"/>
          </p:cNvSpPr>
          <p:nvPr/>
        </p:nvSpPr>
        <p:spPr bwMode="auto">
          <a:xfrm>
            <a:off x="2241538" y="4261687"/>
            <a:ext cx="1178099" cy="49931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56" name="AutoShape 73"/>
          <p:cNvSpPr>
            <a:spLocks noChangeArrowheads="1"/>
          </p:cNvSpPr>
          <p:nvPr/>
        </p:nvSpPr>
        <p:spPr bwMode="auto">
          <a:xfrm>
            <a:off x="2241538" y="4871960"/>
            <a:ext cx="1178099" cy="49931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71" name="AutoShape 73"/>
          <p:cNvSpPr>
            <a:spLocks noChangeArrowheads="1"/>
          </p:cNvSpPr>
          <p:nvPr/>
        </p:nvSpPr>
        <p:spPr bwMode="auto">
          <a:xfrm>
            <a:off x="3793636" y="2430193"/>
            <a:ext cx="1178098" cy="499313"/>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59" name="AutoShape 73"/>
          <p:cNvSpPr>
            <a:spLocks noChangeArrowheads="1"/>
          </p:cNvSpPr>
          <p:nvPr/>
        </p:nvSpPr>
        <p:spPr bwMode="auto">
          <a:xfrm>
            <a:off x="3793636" y="3040465"/>
            <a:ext cx="1178098" cy="499313"/>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62" name="AutoShape 73"/>
          <p:cNvSpPr>
            <a:spLocks noChangeArrowheads="1"/>
          </p:cNvSpPr>
          <p:nvPr/>
        </p:nvSpPr>
        <p:spPr bwMode="auto">
          <a:xfrm>
            <a:off x="3793636" y="3650736"/>
            <a:ext cx="1178098" cy="499313"/>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65" name="AutoShape 73"/>
          <p:cNvSpPr>
            <a:spLocks noChangeArrowheads="1"/>
          </p:cNvSpPr>
          <p:nvPr/>
        </p:nvSpPr>
        <p:spPr bwMode="auto">
          <a:xfrm>
            <a:off x="3793636" y="4261008"/>
            <a:ext cx="1178098" cy="499313"/>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68" name="AutoShape 73"/>
          <p:cNvSpPr>
            <a:spLocks noChangeArrowheads="1"/>
          </p:cNvSpPr>
          <p:nvPr/>
        </p:nvSpPr>
        <p:spPr bwMode="auto">
          <a:xfrm>
            <a:off x="3793636" y="4871280"/>
            <a:ext cx="1178098" cy="499313"/>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74" name="AutoShape 73"/>
          <p:cNvSpPr>
            <a:spLocks noChangeArrowheads="1"/>
          </p:cNvSpPr>
          <p:nvPr/>
        </p:nvSpPr>
        <p:spPr bwMode="auto">
          <a:xfrm>
            <a:off x="6129263" y="2430872"/>
            <a:ext cx="1178099" cy="49931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75" name="橢圓 374"/>
          <p:cNvSpPr/>
          <p:nvPr/>
        </p:nvSpPr>
        <p:spPr>
          <a:xfrm>
            <a:off x="6444208" y="2636912"/>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7" name="AutoShape 73"/>
          <p:cNvSpPr>
            <a:spLocks noChangeArrowheads="1"/>
          </p:cNvSpPr>
          <p:nvPr/>
        </p:nvSpPr>
        <p:spPr bwMode="auto">
          <a:xfrm>
            <a:off x="6129263" y="3041145"/>
            <a:ext cx="1178099" cy="49931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80" name="AutoShape 73"/>
          <p:cNvSpPr>
            <a:spLocks noChangeArrowheads="1"/>
          </p:cNvSpPr>
          <p:nvPr/>
        </p:nvSpPr>
        <p:spPr bwMode="auto">
          <a:xfrm>
            <a:off x="6129263" y="3651416"/>
            <a:ext cx="1178099" cy="49931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83" name="AutoShape 73"/>
          <p:cNvSpPr>
            <a:spLocks noChangeArrowheads="1"/>
          </p:cNvSpPr>
          <p:nvPr/>
        </p:nvSpPr>
        <p:spPr bwMode="auto">
          <a:xfrm>
            <a:off x="6129263" y="4261687"/>
            <a:ext cx="1178099" cy="49931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86" name="AutoShape 73"/>
          <p:cNvSpPr>
            <a:spLocks noChangeArrowheads="1"/>
          </p:cNvSpPr>
          <p:nvPr/>
        </p:nvSpPr>
        <p:spPr bwMode="auto">
          <a:xfrm>
            <a:off x="6129263" y="4871960"/>
            <a:ext cx="1178099" cy="499314"/>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90" name="文字方塊 389"/>
          <p:cNvSpPr txBox="1"/>
          <p:nvPr/>
        </p:nvSpPr>
        <p:spPr>
          <a:xfrm>
            <a:off x="3537447" y="1700809"/>
            <a:ext cx="2827436" cy="390359"/>
          </a:xfrm>
          <a:prstGeom prst="rect">
            <a:avLst/>
          </a:prstGeom>
          <a:noFill/>
        </p:spPr>
        <p:txBody>
          <a:bodyPr wrap="square" rtlCol="0">
            <a:spAutoFit/>
          </a:bodyPr>
          <a:lstStyle/>
          <a:p>
            <a:r>
              <a:rPr lang="zh-TW" altLang="en-US" sz="2000" dirty="0" smtClean="0">
                <a:latin typeface="Times New Roman" pitchFamily="18" charset="0"/>
                <a:cs typeface="Times New Roman" pitchFamily="18" charset="0"/>
              </a:rPr>
              <a:t>  ∞</a:t>
            </a:r>
            <a:r>
              <a:rPr lang="en-US" altLang="zh-TW" sz="2000" baseline="-25000" dirty="0" smtClean="0">
                <a:latin typeface="Times New Roman" pitchFamily="18" charset="0"/>
                <a:cs typeface="Times New Roman" pitchFamily="18" charset="0"/>
              </a:rPr>
              <a:t>1</a:t>
            </a:r>
            <a:r>
              <a:rPr lang="en-US" altLang="zh-TW" sz="2000" dirty="0" smtClean="0">
                <a:latin typeface="Times New Roman" pitchFamily="18" charset="0"/>
                <a:cs typeface="Times New Roman" pitchFamily="18" charset="0"/>
              </a:rPr>
              <a:t>  </a:t>
            </a:r>
            <a:r>
              <a:rPr lang="en-US" altLang="zh-TW" sz="2400" b="1" dirty="0" smtClean="0">
                <a:latin typeface="Times New Roman" pitchFamily="18" charset="0"/>
                <a:cs typeface="Times New Roman" pitchFamily="18" charset="0"/>
              </a:rPr>
              <a:t>… … … </a:t>
            </a:r>
            <a:r>
              <a:rPr lang="zh-TW" altLang="en-US" sz="2000" dirty="0" smtClean="0">
                <a:latin typeface="Times New Roman" pitchFamily="18" charset="0"/>
                <a:cs typeface="Times New Roman" pitchFamily="18" charset="0"/>
              </a:rPr>
              <a:t>∞</a:t>
            </a:r>
            <a:r>
              <a:rPr lang="en-US" altLang="zh-TW" sz="2000" baseline="-25000" dirty="0" smtClean="0">
                <a:latin typeface="Times New Roman" pitchFamily="18" charset="0"/>
                <a:cs typeface="Times New Roman" pitchFamily="18" charset="0"/>
              </a:rPr>
              <a:t>t</a:t>
            </a:r>
            <a:endParaRPr lang="zh-TW" altLang="en-US" dirty="0">
              <a:latin typeface="Times New Roman" pitchFamily="18" charset="0"/>
              <a:cs typeface="Times New Roman" pitchFamily="18" charset="0"/>
            </a:endParaRPr>
          </a:p>
        </p:txBody>
      </p:sp>
      <p:sp>
        <p:nvSpPr>
          <p:cNvPr id="393" name="橢圓 392"/>
          <p:cNvSpPr/>
          <p:nvPr/>
        </p:nvSpPr>
        <p:spPr>
          <a:xfrm>
            <a:off x="3066206" y="1771484"/>
            <a:ext cx="3298676" cy="3613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394" name="直線接點 393"/>
          <p:cNvCxnSpPr/>
          <p:nvPr/>
        </p:nvCxnSpPr>
        <p:spPr>
          <a:xfrm>
            <a:off x="2123728" y="2378616"/>
            <a:ext cx="0" cy="3052488"/>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395" name="直線接點 394"/>
          <p:cNvCxnSpPr/>
          <p:nvPr/>
        </p:nvCxnSpPr>
        <p:spPr>
          <a:xfrm>
            <a:off x="3537446" y="2143809"/>
            <a:ext cx="0" cy="3287296"/>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396" name="直線接點 395"/>
          <p:cNvCxnSpPr/>
          <p:nvPr/>
        </p:nvCxnSpPr>
        <p:spPr>
          <a:xfrm flipH="1">
            <a:off x="2123728" y="1615494"/>
            <a:ext cx="1178099" cy="763122"/>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397" name="直線接點 396"/>
          <p:cNvCxnSpPr/>
          <p:nvPr/>
        </p:nvCxnSpPr>
        <p:spPr>
          <a:xfrm flipH="1">
            <a:off x="3301827" y="1615494"/>
            <a:ext cx="3298676" cy="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398" name="直線接點 397"/>
          <p:cNvCxnSpPr/>
          <p:nvPr/>
        </p:nvCxnSpPr>
        <p:spPr>
          <a:xfrm>
            <a:off x="6600503" y="1615494"/>
            <a:ext cx="0" cy="528315"/>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399" name="直線接點 398"/>
          <p:cNvCxnSpPr/>
          <p:nvPr/>
        </p:nvCxnSpPr>
        <p:spPr>
          <a:xfrm flipH="1">
            <a:off x="3537446" y="2143809"/>
            <a:ext cx="3063056" cy="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400" name="直線接點 399"/>
          <p:cNvCxnSpPr/>
          <p:nvPr/>
        </p:nvCxnSpPr>
        <p:spPr>
          <a:xfrm flipH="1">
            <a:off x="2123728" y="5431104"/>
            <a:ext cx="1413718" cy="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401" name="直線接點 400"/>
          <p:cNvCxnSpPr/>
          <p:nvPr/>
        </p:nvCxnSpPr>
        <p:spPr>
          <a:xfrm flipH="1">
            <a:off x="6009481" y="2254874"/>
            <a:ext cx="2679" cy="317623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402" name="直線接點 401"/>
          <p:cNvCxnSpPr/>
          <p:nvPr/>
        </p:nvCxnSpPr>
        <p:spPr>
          <a:xfrm>
            <a:off x="7425172" y="2378616"/>
            <a:ext cx="0" cy="3052488"/>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403" name="直線接點 402"/>
          <p:cNvCxnSpPr/>
          <p:nvPr/>
        </p:nvCxnSpPr>
        <p:spPr>
          <a:xfrm flipH="1">
            <a:off x="6008365" y="5431104"/>
            <a:ext cx="1416808" cy="13087"/>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404" name="直線接點 403"/>
          <p:cNvCxnSpPr/>
          <p:nvPr/>
        </p:nvCxnSpPr>
        <p:spPr>
          <a:xfrm>
            <a:off x="6482692" y="1556792"/>
            <a:ext cx="963948" cy="839213"/>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405" name="直線接點 404"/>
          <p:cNvCxnSpPr/>
          <p:nvPr/>
        </p:nvCxnSpPr>
        <p:spPr>
          <a:xfrm flipH="1" flipV="1">
            <a:off x="2731830" y="2275624"/>
            <a:ext cx="3295585" cy="3412"/>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406" name="直線接點 405"/>
          <p:cNvCxnSpPr/>
          <p:nvPr/>
        </p:nvCxnSpPr>
        <p:spPr>
          <a:xfrm flipH="1">
            <a:off x="3168150" y="1556792"/>
            <a:ext cx="3314543" cy="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407" name="直線接點 406"/>
          <p:cNvCxnSpPr/>
          <p:nvPr/>
        </p:nvCxnSpPr>
        <p:spPr>
          <a:xfrm flipH="1">
            <a:off x="2731765" y="1556792"/>
            <a:ext cx="452252" cy="730298"/>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408" name="直線接點 407"/>
          <p:cNvCxnSpPr/>
          <p:nvPr/>
        </p:nvCxnSpPr>
        <p:spPr>
          <a:xfrm>
            <a:off x="3617856" y="2378616"/>
            <a:ext cx="0" cy="3052488"/>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09" name="直線接點 408"/>
          <p:cNvCxnSpPr/>
          <p:nvPr/>
        </p:nvCxnSpPr>
        <p:spPr>
          <a:xfrm>
            <a:off x="5076056" y="2378616"/>
            <a:ext cx="0" cy="3052488"/>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10" name="直線接點 409"/>
          <p:cNvCxnSpPr/>
          <p:nvPr/>
        </p:nvCxnSpPr>
        <p:spPr>
          <a:xfrm flipH="1">
            <a:off x="3601220" y="5428084"/>
            <a:ext cx="1483220" cy="8054"/>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11" name="直線接點 410"/>
          <p:cNvCxnSpPr/>
          <p:nvPr/>
        </p:nvCxnSpPr>
        <p:spPr>
          <a:xfrm flipH="1" flipV="1">
            <a:off x="2948399" y="2378617"/>
            <a:ext cx="660578" cy="1276"/>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12" name="直線接點 411"/>
          <p:cNvCxnSpPr/>
          <p:nvPr/>
        </p:nvCxnSpPr>
        <p:spPr>
          <a:xfrm>
            <a:off x="2948398" y="1674195"/>
            <a:ext cx="0" cy="711256"/>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13" name="直線接點 412"/>
          <p:cNvCxnSpPr/>
          <p:nvPr/>
        </p:nvCxnSpPr>
        <p:spPr>
          <a:xfrm>
            <a:off x="6718313" y="1674195"/>
            <a:ext cx="0" cy="711256"/>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14" name="直線接點 413"/>
          <p:cNvCxnSpPr/>
          <p:nvPr/>
        </p:nvCxnSpPr>
        <p:spPr>
          <a:xfrm flipH="1" flipV="1">
            <a:off x="5065019" y="2391790"/>
            <a:ext cx="1667246" cy="8054"/>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415" name="直線接點 414"/>
          <p:cNvCxnSpPr/>
          <p:nvPr/>
        </p:nvCxnSpPr>
        <p:spPr>
          <a:xfrm flipH="1">
            <a:off x="2948398" y="1674195"/>
            <a:ext cx="3769916" cy="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416" name="矩形 415"/>
          <p:cNvSpPr/>
          <p:nvPr/>
        </p:nvSpPr>
        <p:spPr>
          <a:xfrm>
            <a:off x="5134997" y="2435729"/>
            <a:ext cx="877163" cy="390359"/>
          </a:xfrm>
          <a:prstGeom prst="rect">
            <a:avLst/>
          </a:prstGeom>
        </p:spPr>
        <p:txBody>
          <a:bodyPr wrap="none">
            <a:spAutoFit/>
          </a:bodyPr>
          <a:lstStyle/>
          <a:p>
            <a:r>
              <a:rPr lang="en-US" altLang="zh-TW" sz="2400" b="1" dirty="0" smtClean="0">
                <a:latin typeface="Times New Roman" pitchFamily="18" charset="0"/>
                <a:cs typeface="Times New Roman" pitchFamily="18" charset="0"/>
              </a:rPr>
              <a:t>… …</a:t>
            </a:r>
            <a:endParaRPr lang="zh-TW" altLang="en-US" sz="2400" b="1" dirty="0"/>
          </a:p>
        </p:txBody>
      </p:sp>
      <p:sp>
        <p:nvSpPr>
          <p:cNvPr id="417" name="文字方塊 416"/>
          <p:cNvSpPr txBox="1"/>
          <p:nvPr/>
        </p:nvSpPr>
        <p:spPr>
          <a:xfrm>
            <a:off x="6038205" y="5805264"/>
            <a:ext cx="1414115" cy="390359"/>
          </a:xfrm>
          <a:prstGeom prst="rect">
            <a:avLst/>
          </a:prstGeom>
          <a:noFill/>
        </p:spPr>
        <p:txBody>
          <a:bodyPr wrap="square" rtlCol="0">
            <a:spAutoFit/>
          </a:bodyPr>
          <a:lstStyle/>
          <a:p>
            <a:r>
              <a:rPr lang="en-US" altLang="zh-TW" dirty="0" smtClean="0"/>
              <a:t> </a:t>
            </a:r>
            <a:r>
              <a:rPr lang="en-US" altLang="zh-TW" sz="2400" dirty="0" smtClean="0"/>
              <a:t>K</a:t>
            </a:r>
            <a:r>
              <a:rPr lang="en-US" altLang="zh-TW" sz="2400" baseline="-25000" dirty="0" smtClean="0"/>
              <a:t>10+t</a:t>
            </a:r>
            <a:r>
              <a:rPr lang="en-US" altLang="zh-TW" sz="2400" dirty="0" smtClean="0"/>
              <a:t>\K</a:t>
            </a:r>
            <a:r>
              <a:rPr lang="en-US" altLang="zh-TW" sz="2400" baseline="-25000" dirty="0" smtClean="0"/>
              <a:t>t</a:t>
            </a:r>
            <a:endParaRPr lang="zh-TW" altLang="en-US" sz="2400" dirty="0"/>
          </a:p>
        </p:txBody>
      </p:sp>
      <p:graphicFrame>
        <p:nvGraphicFramePr>
          <p:cNvPr id="418" name="物件 417"/>
          <p:cNvGraphicFramePr>
            <a:graphicFrameLocks noChangeAspect="1"/>
          </p:cNvGraphicFramePr>
          <p:nvPr/>
        </p:nvGraphicFramePr>
        <p:xfrm>
          <a:off x="4874890" y="3170327"/>
          <a:ext cx="114300" cy="182554"/>
        </p:xfrm>
        <a:graphic>
          <a:graphicData uri="http://schemas.openxmlformats.org/presentationml/2006/ole">
            <p:oleObj spid="_x0000_s224258" name="方程式" r:id="rId3" imgW="114120" imgH="215640" progId="Equation.3">
              <p:embed/>
            </p:oleObj>
          </a:graphicData>
        </a:graphic>
      </p:graphicFrame>
      <p:sp>
        <p:nvSpPr>
          <p:cNvPr id="419" name="右大括弧 418"/>
          <p:cNvSpPr/>
          <p:nvPr/>
        </p:nvSpPr>
        <p:spPr>
          <a:xfrm rot="5400000">
            <a:off x="5350328" y="3657752"/>
            <a:ext cx="243544" cy="3816424"/>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420" name="矩形 419"/>
          <p:cNvSpPr/>
          <p:nvPr/>
        </p:nvSpPr>
        <p:spPr>
          <a:xfrm>
            <a:off x="5231685" y="5740765"/>
            <a:ext cx="492443" cy="312287"/>
          </a:xfrm>
          <a:prstGeom prst="rect">
            <a:avLst/>
          </a:prstGeom>
        </p:spPr>
        <p:txBody>
          <a:bodyPr wrap="none">
            <a:spAutoFit/>
          </a:bodyPr>
          <a:lstStyle/>
          <a:p>
            <a:r>
              <a:rPr lang="en-US" altLang="zh-TW" dirty="0" smtClean="0">
                <a:latin typeface="Times New Roman" pitchFamily="18" charset="0"/>
                <a:cs typeface="Times New Roman" pitchFamily="18" charset="0"/>
              </a:rPr>
              <a:t>k-2</a:t>
            </a:r>
            <a:endParaRPr lang="zh-TW" altLang="en-US" dirty="0"/>
          </a:p>
        </p:txBody>
      </p:sp>
      <p:sp>
        <p:nvSpPr>
          <p:cNvPr id="421" name="矩形 420"/>
          <p:cNvSpPr/>
          <p:nvPr/>
        </p:nvSpPr>
        <p:spPr>
          <a:xfrm>
            <a:off x="5148064" y="2983704"/>
            <a:ext cx="877163" cy="390359"/>
          </a:xfrm>
          <a:prstGeom prst="rect">
            <a:avLst/>
          </a:prstGeom>
        </p:spPr>
        <p:txBody>
          <a:bodyPr wrap="none">
            <a:spAutoFit/>
          </a:bodyPr>
          <a:lstStyle/>
          <a:p>
            <a:r>
              <a:rPr lang="en-US" altLang="zh-TW" sz="2400" b="1" dirty="0" smtClean="0">
                <a:latin typeface="Times New Roman" pitchFamily="18" charset="0"/>
                <a:cs typeface="Times New Roman" pitchFamily="18" charset="0"/>
              </a:rPr>
              <a:t>… …</a:t>
            </a:r>
            <a:endParaRPr lang="zh-TW" altLang="en-US" sz="2400" b="1" dirty="0"/>
          </a:p>
        </p:txBody>
      </p:sp>
      <p:sp>
        <p:nvSpPr>
          <p:cNvPr id="422" name="矩形 421"/>
          <p:cNvSpPr/>
          <p:nvPr/>
        </p:nvSpPr>
        <p:spPr>
          <a:xfrm>
            <a:off x="5148064" y="3592566"/>
            <a:ext cx="877163" cy="390359"/>
          </a:xfrm>
          <a:prstGeom prst="rect">
            <a:avLst/>
          </a:prstGeom>
        </p:spPr>
        <p:txBody>
          <a:bodyPr wrap="none">
            <a:spAutoFit/>
          </a:bodyPr>
          <a:lstStyle/>
          <a:p>
            <a:r>
              <a:rPr lang="en-US" altLang="zh-TW" sz="2400" b="1" dirty="0" smtClean="0">
                <a:latin typeface="Times New Roman" pitchFamily="18" charset="0"/>
                <a:cs typeface="Times New Roman" pitchFamily="18" charset="0"/>
              </a:rPr>
              <a:t>… …</a:t>
            </a:r>
            <a:endParaRPr lang="zh-TW" altLang="en-US" sz="2400" b="1" dirty="0"/>
          </a:p>
        </p:txBody>
      </p:sp>
      <p:sp>
        <p:nvSpPr>
          <p:cNvPr id="423" name="矩形 422"/>
          <p:cNvSpPr/>
          <p:nvPr/>
        </p:nvSpPr>
        <p:spPr>
          <a:xfrm>
            <a:off x="5148064" y="4262313"/>
            <a:ext cx="877163" cy="390359"/>
          </a:xfrm>
          <a:prstGeom prst="rect">
            <a:avLst/>
          </a:prstGeom>
        </p:spPr>
        <p:txBody>
          <a:bodyPr wrap="none">
            <a:spAutoFit/>
          </a:bodyPr>
          <a:lstStyle/>
          <a:p>
            <a:r>
              <a:rPr lang="en-US" altLang="zh-TW" sz="2400" b="1" dirty="0" smtClean="0">
                <a:latin typeface="Times New Roman" pitchFamily="18" charset="0"/>
                <a:cs typeface="Times New Roman" pitchFamily="18" charset="0"/>
              </a:rPr>
              <a:t>… …</a:t>
            </a:r>
            <a:endParaRPr lang="zh-TW" altLang="en-US" sz="2400" b="1" dirty="0"/>
          </a:p>
        </p:txBody>
      </p:sp>
      <p:sp>
        <p:nvSpPr>
          <p:cNvPr id="424" name="矩形 423"/>
          <p:cNvSpPr/>
          <p:nvPr/>
        </p:nvSpPr>
        <p:spPr>
          <a:xfrm>
            <a:off x="5148064" y="4871174"/>
            <a:ext cx="877163" cy="390359"/>
          </a:xfrm>
          <a:prstGeom prst="rect">
            <a:avLst/>
          </a:prstGeom>
        </p:spPr>
        <p:txBody>
          <a:bodyPr wrap="none">
            <a:spAutoFit/>
          </a:bodyPr>
          <a:lstStyle/>
          <a:p>
            <a:r>
              <a:rPr lang="en-US" altLang="zh-TW" sz="2400" b="1" dirty="0" smtClean="0">
                <a:latin typeface="Times New Roman" pitchFamily="18" charset="0"/>
                <a:cs typeface="Times New Roman" pitchFamily="18" charset="0"/>
              </a:rPr>
              <a:t>… …</a:t>
            </a:r>
            <a:endParaRPr lang="zh-TW" altLang="en-US" sz="2400" b="1" dirty="0"/>
          </a:p>
        </p:txBody>
      </p:sp>
      <p:sp>
        <p:nvSpPr>
          <p:cNvPr id="443" name="文字方塊 442"/>
          <p:cNvSpPr txBox="1"/>
          <p:nvPr/>
        </p:nvSpPr>
        <p:spPr>
          <a:xfrm>
            <a:off x="1475656" y="2496615"/>
            <a:ext cx="576064" cy="390359"/>
          </a:xfrm>
          <a:prstGeom prst="rect">
            <a:avLst/>
          </a:prstGeom>
          <a:noFill/>
        </p:spPr>
        <p:txBody>
          <a:bodyPr wrap="square" rtlCol="0">
            <a:spAutoFit/>
          </a:bodyPr>
          <a:lstStyle/>
          <a:p>
            <a:r>
              <a:rPr lang="en-US" altLang="zh-TW" sz="2400" dirty="0" smtClean="0"/>
              <a:t>B</a:t>
            </a:r>
            <a:r>
              <a:rPr lang="en-US" altLang="zh-TW" sz="2400" baseline="-25000" dirty="0" smtClean="0"/>
              <a:t>1</a:t>
            </a:r>
            <a:endParaRPr lang="zh-TW" altLang="en-US" sz="2400" baseline="-25000" dirty="0"/>
          </a:p>
        </p:txBody>
      </p:sp>
      <p:sp>
        <p:nvSpPr>
          <p:cNvPr id="444" name="文字方塊 443"/>
          <p:cNvSpPr txBox="1"/>
          <p:nvPr/>
        </p:nvSpPr>
        <p:spPr>
          <a:xfrm>
            <a:off x="1475656" y="3111737"/>
            <a:ext cx="576064" cy="390359"/>
          </a:xfrm>
          <a:prstGeom prst="rect">
            <a:avLst/>
          </a:prstGeom>
          <a:noFill/>
        </p:spPr>
        <p:txBody>
          <a:bodyPr wrap="square" rtlCol="0">
            <a:spAutoFit/>
          </a:bodyPr>
          <a:lstStyle/>
          <a:p>
            <a:r>
              <a:rPr lang="en-US" altLang="zh-TW" sz="2400" dirty="0" smtClean="0"/>
              <a:t>B</a:t>
            </a:r>
            <a:r>
              <a:rPr lang="en-US" altLang="zh-TW" sz="2400" baseline="-25000" dirty="0" smtClean="0"/>
              <a:t>2</a:t>
            </a:r>
            <a:endParaRPr lang="zh-TW" altLang="en-US" sz="2400" baseline="-25000" dirty="0"/>
          </a:p>
        </p:txBody>
      </p:sp>
      <p:sp>
        <p:nvSpPr>
          <p:cNvPr id="445" name="文字方塊 444"/>
          <p:cNvSpPr txBox="1"/>
          <p:nvPr/>
        </p:nvSpPr>
        <p:spPr>
          <a:xfrm>
            <a:off x="1475656" y="3726859"/>
            <a:ext cx="576064" cy="390359"/>
          </a:xfrm>
          <a:prstGeom prst="rect">
            <a:avLst/>
          </a:prstGeom>
          <a:noFill/>
        </p:spPr>
        <p:txBody>
          <a:bodyPr wrap="square" rtlCol="0">
            <a:spAutoFit/>
          </a:bodyPr>
          <a:lstStyle/>
          <a:p>
            <a:r>
              <a:rPr lang="en-US" altLang="zh-TW" sz="2400" dirty="0" smtClean="0"/>
              <a:t>B</a:t>
            </a:r>
            <a:r>
              <a:rPr lang="en-US" altLang="zh-TW" sz="2400" baseline="-25000" dirty="0" smtClean="0"/>
              <a:t>3</a:t>
            </a:r>
            <a:endParaRPr lang="zh-TW" altLang="en-US" sz="2400" baseline="-25000" dirty="0"/>
          </a:p>
        </p:txBody>
      </p:sp>
      <p:sp>
        <p:nvSpPr>
          <p:cNvPr id="446" name="文字方塊 445"/>
          <p:cNvSpPr txBox="1"/>
          <p:nvPr/>
        </p:nvSpPr>
        <p:spPr>
          <a:xfrm>
            <a:off x="1475656" y="4341980"/>
            <a:ext cx="576064" cy="390359"/>
          </a:xfrm>
          <a:prstGeom prst="rect">
            <a:avLst/>
          </a:prstGeom>
          <a:noFill/>
        </p:spPr>
        <p:txBody>
          <a:bodyPr wrap="square" rtlCol="0">
            <a:spAutoFit/>
          </a:bodyPr>
          <a:lstStyle/>
          <a:p>
            <a:r>
              <a:rPr lang="en-US" altLang="zh-TW" sz="2400" dirty="0" smtClean="0"/>
              <a:t>B</a:t>
            </a:r>
            <a:r>
              <a:rPr lang="en-US" altLang="zh-TW" sz="2400" baseline="-25000" dirty="0" smtClean="0"/>
              <a:t>4</a:t>
            </a:r>
            <a:endParaRPr lang="zh-TW" altLang="en-US" sz="2400" baseline="-25000" dirty="0"/>
          </a:p>
        </p:txBody>
      </p:sp>
      <p:sp>
        <p:nvSpPr>
          <p:cNvPr id="447" name="文字方塊 446"/>
          <p:cNvSpPr txBox="1"/>
          <p:nvPr/>
        </p:nvSpPr>
        <p:spPr>
          <a:xfrm>
            <a:off x="1475656" y="4957103"/>
            <a:ext cx="576064" cy="390359"/>
          </a:xfrm>
          <a:prstGeom prst="rect">
            <a:avLst/>
          </a:prstGeom>
          <a:noFill/>
        </p:spPr>
        <p:txBody>
          <a:bodyPr wrap="square" rtlCol="0">
            <a:spAutoFit/>
          </a:bodyPr>
          <a:lstStyle/>
          <a:p>
            <a:r>
              <a:rPr lang="en-US" altLang="zh-TW" sz="2400" dirty="0" smtClean="0"/>
              <a:t>B</a:t>
            </a:r>
            <a:r>
              <a:rPr lang="en-US" altLang="zh-TW" sz="2400" baseline="-25000" dirty="0" smtClean="0"/>
              <a:t>5</a:t>
            </a:r>
            <a:endParaRPr lang="zh-TW" altLang="en-US" sz="2400" baseline="-25000" dirty="0"/>
          </a:p>
        </p:txBody>
      </p:sp>
      <p:sp>
        <p:nvSpPr>
          <p:cNvPr id="109" name="橢圓 108"/>
          <p:cNvSpPr/>
          <p:nvPr/>
        </p:nvSpPr>
        <p:spPr>
          <a:xfrm>
            <a:off x="6876256" y="2636912"/>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0" name="橢圓 109"/>
          <p:cNvSpPr/>
          <p:nvPr/>
        </p:nvSpPr>
        <p:spPr>
          <a:xfrm>
            <a:off x="6444208" y="3212976"/>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1" name="橢圓 110"/>
          <p:cNvSpPr/>
          <p:nvPr/>
        </p:nvSpPr>
        <p:spPr>
          <a:xfrm>
            <a:off x="6876256" y="3212976"/>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2" name="橢圓 111"/>
          <p:cNvSpPr/>
          <p:nvPr/>
        </p:nvSpPr>
        <p:spPr>
          <a:xfrm>
            <a:off x="6444208" y="38610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3" name="橢圓 112"/>
          <p:cNvSpPr/>
          <p:nvPr/>
        </p:nvSpPr>
        <p:spPr>
          <a:xfrm>
            <a:off x="6876256" y="38610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4" name="橢圓 113"/>
          <p:cNvSpPr/>
          <p:nvPr/>
        </p:nvSpPr>
        <p:spPr>
          <a:xfrm>
            <a:off x="6444208" y="4437112"/>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5" name="橢圓 114"/>
          <p:cNvSpPr/>
          <p:nvPr/>
        </p:nvSpPr>
        <p:spPr>
          <a:xfrm>
            <a:off x="6876256" y="4437112"/>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6" name="橢圓 115"/>
          <p:cNvSpPr/>
          <p:nvPr/>
        </p:nvSpPr>
        <p:spPr>
          <a:xfrm>
            <a:off x="6444208" y="508518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7" name="橢圓 116"/>
          <p:cNvSpPr/>
          <p:nvPr/>
        </p:nvSpPr>
        <p:spPr>
          <a:xfrm>
            <a:off x="6876256" y="508518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8" name="橢圓 117"/>
          <p:cNvSpPr/>
          <p:nvPr/>
        </p:nvSpPr>
        <p:spPr>
          <a:xfrm>
            <a:off x="4067944" y="2636912"/>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9" name="橢圓 118"/>
          <p:cNvSpPr/>
          <p:nvPr/>
        </p:nvSpPr>
        <p:spPr>
          <a:xfrm>
            <a:off x="4499992" y="2636912"/>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0" name="橢圓 119"/>
          <p:cNvSpPr/>
          <p:nvPr/>
        </p:nvSpPr>
        <p:spPr>
          <a:xfrm>
            <a:off x="4067944" y="3212976"/>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1" name="橢圓 120"/>
          <p:cNvSpPr/>
          <p:nvPr/>
        </p:nvSpPr>
        <p:spPr>
          <a:xfrm>
            <a:off x="4499992" y="3212976"/>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2" name="橢圓 121"/>
          <p:cNvSpPr/>
          <p:nvPr/>
        </p:nvSpPr>
        <p:spPr>
          <a:xfrm>
            <a:off x="4067944" y="38610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3" name="橢圓 122"/>
          <p:cNvSpPr/>
          <p:nvPr/>
        </p:nvSpPr>
        <p:spPr>
          <a:xfrm>
            <a:off x="4499992" y="38610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4" name="橢圓 123"/>
          <p:cNvSpPr/>
          <p:nvPr/>
        </p:nvSpPr>
        <p:spPr>
          <a:xfrm>
            <a:off x="4067944" y="4437112"/>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5" name="橢圓 124"/>
          <p:cNvSpPr/>
          <p:nvPr/>
        </p:nvSpPr>
        <p:spPr>
          <a:xfrm>
            <a:off x="4499992" y="4437112"/>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6" name="橢圓 125"/>
          <p:cNvSpPr/>
          <p:nvPr/>
        </p:nvSpPr>
        <p:spPr>
          <a:xfrm>
            <a:off x="4067944" y="508518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7" name="橢圓 126"/>
          <p:cNvSpPr/>
          <p:nvPr/>
        </p:nvSpPr>
        <p:spPr>
          <a:xfrm>
            <a:off x="4499992" y="508518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34" name="群組 133"/>
          <p:cNvGrpSpPr/>
          <p:nvPr/>
        </p:nvGrpSpPr>
        <p:grpSpPr>
          <a:xfrm>
            <a:off x="2411760" y="2636912"/>
            <a:ext cx="864096" cy="144016"/>
            <a:chOff x="539552" y="2060848"/>
            <a:chExt cx="864096" cy="144016"/>
          </a:xfrm>
        </p:grpSpPr>
        <p:sp>
          <p:nvSpPr>
            <p:cNvPr id="130" name="橢圓 129"/>
            <p:cNvSpPr/>
            <p:nvPr/>
          </p:nvSpPr>
          <p:spPr>
            <a:xfrm>
              <a:off x="539552"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1" name="橢圓 130"/>
            <p:cNvSpPr/>
            <p:nvPr/>
          </p:nvSpPr>
          <p:spPr>
            <a:xfrm>
              <a:off x="1019606"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2" name="橢圓 131"/>
            <p:cNvSpPr/>
            <p:nvPr/>
          </p:nvSpPr>
          <p:spPr>
            <a:xfrm>
              <a:off x="779579"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3" name="橢圓 132"/>
            <p:cNvSpPr/>
            <p:nvPr/>
          </p:nvSpPr>
          <p:spPr>
            <a:xfrm>
              <a:off x="1259632"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5" name="群組 134"/>
          <p:cNvGrpSpPr/>
          <p:nvPr/>
        </p:nvGrpSpPr>
        <p:grpSpPr>
          <a:xfrm>
            <a:off x="2411760" y="3212976"/>
            <a:ext cx="864096" cy="144016"/>
            <a:chOff x="539552" y="2060848"/>
            <a:chExt cx="864096" cy="144016"/>
          </a:xfrm>
        </p:grpSpPr>
        <p:sp>
          <p:nvSpPr>
            <p:cNvPr id="136" name="橢圓 135"/>
            <p:cNvSpPr/>
            <p:nvPr/>
          </p:nvSpPr>
          <p:spPr>
            <a:xfrm>
              <a:off x="539552"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7" name="橢圓 136"/>
            <p:cNvSpPr/>
            <p:nvPr/>
          </p:nvSpPr>
          <p:spPr>
            <a:xfrm>
              <a:off x="1019606"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8" name="橢圓 137"/>
            <p:cNvSpPr/>
            <p:nvPr/>
          </p:nvSpPr>
          <p:spPr>
            <a:xfrm>
              <a:off x="779579"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9" name="橢圓 138"/>
            <p:cNvSpPr/>
            <p:nvPr/>
          </p:nvSpPr>
          <p:spPr>
            <a:xfrm>
              <a:off x="1259632"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40" name="群組 139"/>
          <p:cNvGrpSpPr/>
          <p:nvPr/>
        </p:nvGrpSpPr>
        <p:grpSpPr>
          <a:xfrm>
            <a:off x="2411760" y="3861048"/>
            <a:ext cx="864096" cy="144016"/>
            <a:chOff x="539552" y="2060848"/>
            <a:chExt cx="864096" cy="144016"/>
          </a:xfrm>
        </p:grpSpPr>
        <p:sp>
          <p:nvSpPr>
            <p:cNvPr id="141" name="橢圓 140"/>
            <p:cNvSpPr/>
            <p:nvPr/>
          </p:nvSpPr>
          <p:spPr>
            <a:xfrm>
              <a:off x="539552"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2" name="橢圓 141"/>
            <p:cNvSpPr/>
            <p:nvPr/>
          </p:nvSpPr>
          <p:spPr>
            <a:xfrm>
              <a:off x="1019606"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3" name="橢圓 142"/>
            <p:cNvSpPr/>
            <p:nvPr/>
          </p:nvSpPr>
          <p:spPr>
            <a:xfrm>
              <a:off x="779579"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4" name="橢圓 143"/>
            <p:cNvSpPr/>
            <p:nvPr/>
          </p:nvSpPr>
          <p:spPr>
            <a:xfrm>
              <a:off x="1259632"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45" name="群組 144"/>
          <p:cNvGrpSpPr/>
          <p:nvPr/>
        </p:nvGrpSpPr>
        <p:grpSpPr>
          <a:xfrm>
            <a:off x="2411760" y="4437112"/>
            <a:ext cx="864096" cy="144016"/>
            <a:chOff x="539552" y="2060848"/>
            <a:chExt cx="864096" cy="144016"/>
          </a:xfrm>
        </p:grpSpPr>
        <p:sp>
          <p:nvSpPr>
            <p:cNvPr id="146" name="橢圓 145"/>
            <p:cNvSpPr/>
            <p:nvPr/>
          </p:nvSpPr>
          <p:spPr>
            <a:xfrm>
              <a:off x="539552"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7" name="橢圓 146"/>
            <p:cNvSpPr/>
            <p:nvPr/>
          </p:nvSpPr>
          <p:spPr>
            <a:xfrm>
              <a:off x="1019606"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8" name="橢圓 147"/>
            <p:cNvSpPr/>
            <p:nvPr/>
          </p:nvSpPr>
          <p:spPr>
            <a:xfrm>
              <a:off x="779579"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9" name="橢圓 148"/>
            <p:cNvSpPr/>
            <p:nvPr/>
          </p:nvSpPr>
          <p:spPr>
            <a:xfrm>
              <a:off x="1259632"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50" name="群組 149"/>
          <p:cNvGrpSpPr/>
          <p:nvPr/>
        </p:nvGrpSpPr>
        <p:grpSpPr>
          <a:xfrm>
            <a:off x="2411760" y="5085184"/>
            <a:ext cx="864096" cy="144016"/>
            <a:chOff x="539552" y="2060848"/>
            <a:chExt cx="864096" cy="144016"/>
          </a:xfrm>
        </p:grpSpPr>
        <p:sp>
          <p:nvSpPr>
            <p:cNvPr id="151" name="橢圓 150"/>
            <p:cNvSpPr/>
            <p:nvPr/>
          </p:nvSpPr>
          <p:spPr>
            <a:xfrm>
              <a:off x="539552"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2" name="橢圓 151"/>
            <p:cNvSpPr/>
            <p:nvPr/>
          </p:nvSpPr>
          <p:spPr>
            <a:xfrm>
              <a:off x="1019606"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3" name="橢圓 152"/>
            <p:cNvSpPr/>
            <p:nvPr/>
          </p:nvSpPr>
          <p:spPr>
            <a:xfrm>
              <a:off x="779579"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4" name="橢圓 153"/>
            <p:cNvSpPr/>
            <p:nvPr/>
          </p:nvSpPr>
          <p:spPr>
            <a:xfrm>
              <a:off x="1259632" y="206084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55" name="橢圓 154"/>
          <p:cNvSpPr/>
          <p:nvPr/>
        </p:nvSpPr>
        <p:spPr>
          <a:xfrm>
            <a:off x="3558448" y="191102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6" name="橢圓 155"/>
          <p:cNvSpPr/>
          <p:nvPr/>
        </p:nvSpPr>
        <p:spPr>
          <a:xfrm>
            <a:off x="5580112" y="1916832"/>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2</a:t>
            </a:fld>
            <a:r>
              <a:rPr lang="en-US" altLang="zh-TW" smtClean="0"/>
              <a:t>-</a:t>
            </a:r>
            <a:endParaRPr lang="en-US" altLang="zh-TW"/>
          </a:p>
        </p:txBody>
      </p:sp>
      <p:sp>
        <p:nvSpPr>
          <p:cNvPr id="3" name="Text Box 10"/>
          <p:cNvSpPr txBox="1">
            <a:spLocks noChangeArrowheads="1"/>
          </p:cNvSpPr>
          <p:nvPr/>
        </p:nvSpPr>
        <p:spPr bwMode="auto">
          <a:xfrm>
            <a:off x="755328" y="1585630"/>
            <a:ext cx="8065144" cy="3529171"/>
          </a:xfrm>
          <a:prstGeom prst="rect">
            <a:avLst/>
          </a:prstGeom>
          <a:noFill/>
          <a:ln w="9525">
            <a:noFill/>
            <a:miter lim="800000"/>
            <a:headEnd/>
            <a:tailEnd/>
          </a:ln>
        </p:spPr>
        <p:txBody>
          <a:bodyPr wrap="square">
            <a:spAutoFit/>
          </a:bodyPr>
          <a:lstStyle/>
          <a:p>
            <a:pPr>
              <a:lnSpc>
                <a:spcPts val="4000"/>
              </a:lnSpc>
              <a:spcBef>
                <a:spcPts val="1800"/>
              </a:spcBef>
            </a:pPr>
            <a:r>
              <a:rPr lang="en-US" altLang="zh-TW" sz="3600" b="1" dirty="0" smtClean="0">
                <a:latin typeface="Times New Roman" pitchFamily="18" charset="0"/>
                <a:cs typeface="Times New Roman" pitchFamily="18" charset="0"/>
              </a:rPr>
              <a:t>1. Bull-Design</a:t>
            </a:r>
          </a:p>
          <a:p>
            <a:pPr>
              <a:lnSpc>
                <a:spcPts val="4000"/>
              </a:lnSpc>
              <a:spcBef>
                <a:spcPts val="1800"/>
              </a:spcBef>
            </a:pPr>
            <a:r>
              <a:rPr lang="en-US" altLang="zh-TW" sz="3600" b="1" dirty="0">
                <a:latin typeface="Times New Roman" pitchFamily="18" charset="0"/>
                <a:cs typeface="Times New Roman" pitchFamily="18" charset="0"/>
              </a:rPr>
              <a:t>2</a:t>
            </a:r>
            <a:r>
              <a:rPr lang="en-US" altLang="zh-TW" sz="3600" b="1" dirty="0" smtClean="0">
                <a:latin typeface="Times New Roman" pitchFamily="18" charset="0"/>
                <a:cs typeface="Times New Roman" pitchFamily="18" charset="0"/>
              </a:rPr>
              <a:t>.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en-US" altLang="zh-TW" sz="3600" b="1" dirty="0">
              <a:latin typeface="Times New Roman" pitchFamily="18" charset="0"/>
              <a:cs typeface="Times New Roman" pitchFamily="18" charset="0"/>
            </a:endParaRPr>
          </a:p>
          <a:p>
            <a:pPr>
              <a:lnSpc>
                <a:spcPts val="4000"/>
              </a:lnSpc>
              <a:spcBef>
                <a:spcPts val="1800"/>
              </a:spcBef>
            </a:pPr>
            <a:r>
              <a:rPr lang="en-US" altLang="zh-TW" sz="3600" b="1" dirty="0">
                <a:latin typeface="Times New Roman" pitchFamily="18" charset="0"/>
                <a:cs typeface="Times New Roman" pitchFamily="18" charset="0"/>
              </a:rPr>
              <a:t>3</a:t>
            </a:r>
            <a:r>
              <a:rPr lang="en-US" altLang="zh-TW" sz="3600" b="1" dirty="0" smtClean="0">
                <a:latin typeface="Times New Roman" pitchFamily="18" charset="0"/>
                <a:cs typeface="Times New Roman" pitchFamily="18" charset="0"/>
              </a:rPr>
              <a:t>. Intersection Problems of Bull-Design</a:t>
            </a:r>
            <a:endParaRPr lang="en-US" altLang="zh-TW" sz="3600" b="1" dirty="0">
              <a:latin typeface="Times New Roman" pitchFamily="18" charset="0"/>
              <a:cs typeface="Times New Roman" pitchFamily="18" charset="0"/>
            </a:endParaRPr>
          </a:p>
          <a:p>
            <a:pPr marL="452438" indent="-452438">
              <a:lnSpc>
                <a:spcPts val="4400"/>
              </a:lnSpc>
              <a:spcBef>
                <a:spcPts val="2400"/>
              </a:spcBef>
            </a:pPr>
            <a:r>
              <a:rPr lang="en-US" altLang="zh-TW" sz="3600" b="1" dirty="0">
                <a:latin typeface="Times New Roman" pitchFamily="18" charset="0"/>
                <a:cs typeface="Times New Roman" pitchFamily="18" charset="0"/>
              </a:rPr>
              <a:t>4</a:t>
            </a:r>
            <a:r>
              <a:rPr lang="en-US" altLang="zh-TW" sz="3600" b="1" dirty="0" smtClean="0">
                <a:latin typeface="Times New Roman" pitchFamily="18" charset="0"/>
                <a:cs typeface="Times New Roman" pitchFamily="18" charset="0"/>
              </a:rPr>
              <a:t>. The Doyen-Wilson Theorem for Bull-     Design</a:t>
            </a:r>
          </a:p>
        </p:txBody>
      </p:sp>
      <p:sp>
        <p:nvSpPr>
          <p:cNvPr id="4" name="Line 13"/>
          <p:cNvSpPr>
            <a:spLocks noChangeShapeType="1"/>
          </p:cNvSpPr>
          <p:nvPr/>
        </p:nvSpPr>
        <p:spPr bwMode="auto">
          <a:xfrm flipV="1">
            <a:off x="250825" y="980728"/>
            <a:ext cx="8497888" cy="0"/>
          </a:xfrm>
          <a:prstGeom prst="line">
            <a:avLst/>
          </a:prstGeom>
          <a:noFill/>
          <a:ln w="38100">
            <a:solidFill>
              <a:schemeClr val="tx1"/>
            </a:solidFill>
            <a:round/>
            <a:headEnd/>
            <a:tailEnd/>
          </a:ln>
        </p:spPr>
        <p:txBody>
          <a:bodyPr/>
          <a:lstStyle/>
          <a:p>
            <a:endParaRPr lang="zh-TW" altLang="en-US"/>
          </a:p>
        </p:txBody>
      </p:sp>
      <p:sp>
        <p:nvSpPr>
          <p:cNvPr id="5" name="Text Box 14"/>
          <p:cNvSpPr txBox="1">
            <a:spLocks noChangeArrowheads="1"/>
          </p:cNvSpPr>
          <p:nvPr/>
        </p:nvSpPr>
        <p:spPr bwMode="auto">
          <a:xfrm>
            <a:off x="611188" y="118373"/>
            <a:ext cx="7921625" cy="707886"/>
          </a:xfrm>
          <a:prstGeom prst="rect">
            <a:avLst/>
          </a:prstGeom>
          <a:noFill/>
          <a:ln w="9525">
            <a:noFill/>
            <a:miter lim="800000"/>
            <a:headEnd/>
            <a:tailEnd/>
          </a:ln>
        </p:spPr>
        <p:txBody>
          <a:bodyPr>
            <a:spAutoFit/>
          </a:bodyPr>
          <a:lstStyle/>
          <a:p>
            <a:pPr algn="ctr"/>
            <a:r>
              <a:rPr lang="en-US" altLang="zh-TW" sz="4000" b="1" dirty="0" smtClean="0"/>
              <a:t>Outline</a:t>
            </a:r>
            <a:endParaRPr lang="zh-TW" altLang="zh-TW" sz="40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20</a:t>
            </a:fld>
            <a:r>
              <a:rPr lang="en-US" altLang="zh-TW" smtClean="0"/>
              <a:t>-</a:t>
            </a:r>
            <a:endParaRPr lang="en-US" altLang="zh-TW"/>
          </a:p>
        </p:txBody>
      </p:sp>
      <p:sp>
        <p:nvSpPr>
          <p:cNvPr id="123219" name="Rectangle 339"/>
          <p:cNvSpPr>
            <a:spLocks noChangeArrowheads="1"/>
          </p:cNvSpPr>
          <p:nvPr/>
        </p:nvSpPr>
        <p:spPr bwMode="auto">
          <a:xfrm>
            <a:off x="2915816" y="6351711"/>
            <a:ext cx="381642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0" fontAlgn="base" latinLnBrk="0" hangingPunct="0">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Times New Roman" pitchFamily="18" charset="0"/>
                <a:cs typeface="Times New Roman" pitchFamily="18" charset="0"/>
              </a:rPr>
              <a:t>Figure 2.2    2k≡4 (mod 6)</a:t>
            </a:r>
          </a:p>
        </p:txBody>
      </p:sp>
      <p:sp>
        <p:nvSpPr>
          <p:cNvPr id="331" name="Rectangle 625"/>
          <p:cNvSpPr>
            <a:spLocks noChangeArrowheads="1"/>
          </p:cNvSpPr>
          <p:nvPr/>
        </p:nvSpPr>
        <p:spPr bwMode="auto">
          <a:xfrm>
            <a:off x="0" y="93610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32"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333" name="直線接點 332"/>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34" name="文字方塊 333"/>
          <p:cNvSpPr txBox="1"/>
          <p:nvPr/>
        </p:nvSpPr>
        <p:spPr>
          <a:xfrm>
            <a:off x="323528" y="1167135"/>
            <a:ext cx="2016224" cy="461665"/>
          </a:xfrm>
          <a:prstGeom prst="rect">
            <a:avLst/>
          </a:prstGeom>
          <a:noFill/>
        </p:spPr>
        <p:txBody>
          <a:bodyPr wrap="square" rtlCol="0">
            <a:spAutoFit/>
          </a:bodyPr>
          <a:lstStyle/>
          <a:p>
            <a:r>
              <a:rPr lang="en-US" altLang="zh-TW" sz="2400" b="1" dirty="0" smtClean="0">
                <a:solidFill>
                  <a:srgbClr val="0000FF"/>
                </a:solidFill>
                <a:latin typeface="Times New Roman" pitchFamily="18" charset="0"/>
                <a:cs typeface="Times New Roman" pitchFamily="18" charset="0"/>
              </a:rPr>
              <a:t>Construction</a:t>
            </a:r>
            <a:endParaRPr lang="zh-TW" altLang="en-US" sz="2400" b="1" dirty="0">
              <a:solidFill>
                <a:srgbClr val="0000FF"/>
              </a:solidFill>
              <a:latin typeface="Times New Roman" pitchFamily="18" charset="0"/>
              <a:cs typeface="Times New Roman" pitchFamily="18" charset="0"/>
            </a:endParaRPr>
          </a:p>
        </p:txBody>
      </p:sp>
      <p:sp>
        <p:nvSpPr>
          <p:cNvPr id="110" name="Text Box 237"/>
          <p:cNvSpPr txBox="1">
            <a:spLocks noChangeArrowheads="1"/>
          </p:cNvSpPr>
          <p:nvPr/>
        </p:nvSpPr>
        <p:spPr bwMode="auto">
          <a:xfrm>
            <a:off x="2077200" y="5602014"/>
            <a:ext cx="838616" cy="461665"/>
          </a:xfrm>
          <a:prstGeom prst="rect">
            <a:avLst/>
          </a:prstGeom>
          <a:noFill/>
          <a:ln w="9525">
            <a:noFill/>
            <a:miter lim="800000"/>
            <a:headEnd/>
            <a:tailEnd/>
          </a:ln>
        </p:spPr>
        <p:txBody>
          <a:bodyPr wrap="square">
            <a:spAutoFit/>
          </a:bodyPr>
          <a:lstStyle/>
          <a:p>
            <a:pPr>
              <a:spcBef>
                <a:spcPct val="50000"/>
              </a:spcBef>
            </a:pPr>
            <a:r>
              <a:rPr lang="en-US" altLang="zh-TW" sz="2400" dirty="0">
                <a:latin typeface="Times New Roman" pitchFamily="18" charset="0"/>
              </a:rPr>
              <a:t>K</a:t>
            </a:r>
            <a:r>
              <a:rPr lang="en-US" altLang="zh-TW" sz="2400" baseline="-25000" dirty="0">
                <a:latin typeface="Times New Roman" pitchFamily="18" charset="0"/>
              </a:rPr>
              <a:t>5,5,5</a:t>
            </a:r>
          </a:p>
        </p:txBody>
      </p:sp>
      <p:sp>
        <p:nvSpPr>
          <p:cNvPr id="111" name="Text Box 237"/>
          <p:cNvSpPr txBox="1">
            <a:spLocks noChangeArrowheads="1"/>
          </p:cNvSpPr>
          <p:nvPr/>
        </p:nvSpPr>
        <p:spPr bwMode="auto">
          <a:xfrm>
            <a:off x="3709012" y="5631631"/>
            <a:ext cx="862988" cy="461665"/>
          </a:xfrm>
          <a:prstGeom prst="rect">
            <a:avLst/>
          </a:prstGeom>
          <a:noFill/>
          <a:ln w="9525">
            <a:noFill/>
            <a:miter lim="800000"/>
            <a:headEnd/>
            <a:tailEnd/>
          </a:ln>
        </p:spPr>
        <p:txBody>
          <a:bodyPr wrap="square">
            <a:spAutoFit/>
          </a:bodyPr>
          <a:lstStyle/>
          <a:p>
            <a:pPr>
              <a:spcBef>
                <a:spcPct val="50000"/>
              </a:spcBef>
            </a:pPr>
            <a:r>
              <a:rPr lang="en-US" altLang="zh-TW" sz="2400" dirty="0">
                <a:latin typeface="Times New Roman" pitchFamily="18" charset="0"/>
              </a:rPr>
              <a:t>K</a:t>
            </a:r>
            <a:r>
              <a:rPr lang="en-US" altLang="zh-TW" sz="2400" baseline="-25000" dirty="0">
                <a:latin typeface="Times New Roman" pitchFamily="18" charset="0"/>
              </a:rPr>
              <a:t>5,5,5</a:t>
            </a:r>
          </a:p>
        </p:txBody>
      </p:sp>
      <p:sp>
        <p:nvSpPr>
          <p:cNvPr id="112" name="Text Box 237"/>
          <p:cNvSpPr txBox="1">
            <a:spLocks noChangeArrowheads="1"/>
          </p:cNvSpPr>
          <p:nvPr/>
        </p:nvSpPr>
        <p:spPr bwMode="auto">
          <a:xfrm>
            <a:off x="6761043" y="5559623"/>
            <a:ext cx="835293" cy="461665"/>
          </a:xfrm>
          <a:prstGeom prst="rect">
            <a:avLst/>
          </a:prstGeom>
          <a:noFill/>
          <a:ln w="9525">
            <a:noFill/>
            <a:miter lim="800000"/>
            <a:headEnd/>
            <a:tailEnd/>
          </a:ln>
        </p:spPr>
        <p:txBody>
          <a:bodyPr wrap="square">
            <a:spAutoFit/>
          </a:bodyPr>
          <a:lstStyle/>
          <a:p>
            <a:pPr>
              <a:spcBef>
                <a:spcPct val="50000"/>
              </a:spcBef>
            </a:pPr>
            <a:r>
              <a:rPr lang="en-US" altLang="zh-TW" sz="2400" dirty="0">
                <a:latin typeface="Times New Roman" pitchFamily="18" charset="0"/>
              </a:rPr>
              <a:t>K</a:t>
            </a:r>
            <a:r>
              <a:rPr lang="en-US" altLang="zh-TW" sz="2400" baseline="-25000" dirty="0">
                <a:latin typeface="Times New Roman" pitchFamily="18" charset="0"/>
              </a:rPr>
              <a:t>5,5,5</a:t>
            </a:r>
          </a:p>
        </p:txBody>
      </p:sp>
      <p:grpSp>
        <p:nvGrpSpPr>
          <p:cNvPr id="113" name="群組 325"/>
          <p:cNvGrpSpPr/>
          <p:nvPr/>
        </p:nvGrpSpPr>
        <p:grpSpPr>
          <a:xfrm>
            <a:off x="1691680" y="2067385"/>
            <a:ext cx="6132686" cy="3420847"/>
            <a:chOff x="1259632" y="1196752"/>
            <a:chExt cx="6132686" cy="4988897"/>
          </a:xfrm>
        </p:grpSpPr>
        <p:grpSp>
          <p:nvGrpSpPr>
            <p:cNvPr id="114" name="群組 295"/>
            <p:cNvGrpSpPr/>
            <p:nvPr/>
          </p:nvGrpSpPr>
          <p:grpSpPr>
            <a:xfrm>
              <a:off x="6011050" y="1371802"/>
              <a:ext cx="1381268" cy="787721"/>
              <a:chOff x="4355976" y="2132856"/>
              <a:chExt cx="1020255" cy="648072"/>
            </a:xfrm>
          </p:grpSpPr>
          <p:sp>
            <p:nvSpPr>
              <p:cNvPr id="199"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00" name="橢圓 199"/>
              <p:cNvSpPr/>
              <p:nvPr/>
            </p:nvSpPr>
            <p:spPr>
              <a:xfrm>
                <a:off x="4485268"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1" name="橢圓 200"/>
              <p:cNvSpPr/>
              <p:nvPr/>
            </p:nvSpPr>
            <p:spPr>
              <a:xfrm>
                <a:off x="4788026"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2" name="橢圓 201"/>
              <p:cNvSpPr/>
              <p:nvPr/>
            </p:nvSpPr>
            <p:spPr>
              <a:xfrm>
                <a:off x="5148065"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15" name="群組 296"/>
            <p:cNvGrpSpPr/>
            <p:nvPr/>
          </p:nvGrpSpPr>
          <p:grpSpPr>
            <a:xfrm>
              <a:off x="6011050" y="2323277"/>
              <a:ext cx="1381268" cy="787721"/>
              <a:chOff x="4355976" y="2132856"/>
              <a:chExt cx="1020255" cy="648072"/>
            </a:xfrm>
          </p:grpSpPr>
          <p:sp>
            <p:nvSpPr>
              <p:cNvPr id="195"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96" name="橢圓 195"/>
              <p:cNvSpPr/>
              <p:nvPr/>
            </p:nvSpPr>
            <p:spPr>
              <a:xfrm>
                <a:off x="4485268"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7" name="橢圓 196"/>
              <p:cNvSpPr/>
              <p:nvPr/>
            </p:nvSpPr>
            <p:spPr>
              <a:xfrm>
                <a:off x="4788026"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8" name="橢圓 197"/>
              <p:cNvSpPr/>
              <p:nvPr/>
            </p:nvSpPr>
            <p:spPr>
              <a:xfrm>
                <a:off x="5148065"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16" name="群組 302"/>
            <p:cNvGrpSpPr/>
            <p:nvPr/>
          </p:nvGrpSpPr>
          <p:grpSpPr>
            <a:xfrm>
              <a:off x="6011050" y="3286047"/>
              <a:ext cx="1381268" cy="787721"/>
              <a:chOff x="4355976" y="2132856"/>
              <a:chExt cx="1020255" cy="648072"/>
            </a:xfrm>
          </p:grpSpPr>
          <p:sp>
            <p:nvSpPr>
              <p:cNvPr id="191"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92" name="橢圓 191"/>
              <p:cNvSpPr/>
              <p:nvPr/>
            </p:nvSpPr>
            <p:spPr>
              <a:xfrm>
                <a:off x="4485266"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3" name="橢圓 192"/>
              <p:cNvSpPr/>
              <p:nvPr/>
            </p:nvSpPr>
            <p:spPr>
              <a:xfrm>
                <a:off x="4788024"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4" name="橢圓 193"/>
              <p:cNvSpPr/>
              <p:nvPr/>
            </p:nvSpPr>
            <p:spPr>
              <a:xfrm>
                <a:off x="5148064"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17" name="群組 308"/>
            <p:cNvGrpSpPr/>
            <p:nvPr/>
          </p:nvGrpSpPr>
          <p:grpSpPr>
            <a:xfrm>
              <a:off x="6011050" y="4248817"/>
              <a:ext cx="1381268" cy="787721"/>
              <a:chOff x="4355976" y="2132856"/>
              <a:chExt cx="1020255" cy="648072"/>
            </a:xfrm>
          </p:grpSpPr>
          <p:sp>
            <p:nvSpPr>
              <p:cNvPr id="187"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88" name="橢圓 187"/>
              <p:cNvSpPr/>
              <p:nvPr/>
            </p:nvSpPr>
            <p:spPr>
              <a:xfrm>
                <a:off x="4485268"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9" name="橢圓 188"/>
              <p:cNvSpPr/>
              <p:nvPr/>
            </p:nvSpPr>
            <p:spPr>
              <a:xfrm>
                <a:off x="4788026"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0" name="橢圓 189"/>
              <p:cNvSpPr/>
              <p:nvPr/>
            </p:nvSpPr>
            <p:spPr>
              <a:xfrm>
                <a:off x="5148065"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18" name="群組 314"/>
            <p:cNvGrpSpPr/>
            <p:nvPr/>
          </p:nvGrpSpPr>
          <p:grpSpPr>
            <a:xfrm>
              <a:off x="6011050" y="5211586"/>
              <a:ext cx="1381268" cy="787721"/>
              <a:chOff x="4355976" y="2132856"/>
              <a:chExt cx="1020255" cy="648072"/>
            </a:xfrm>
          </p:grpSpPr>
          <p:sp>
            <p:nvSpPr>
              <p:cNvPr id="183"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84" name="橢圓 183"/>
              <p:cNvSpPr/>
              <p:nvPr/>
            </p:nvSpPr>
            <p:spPr>
              <a:xfrm>
                <a:off x="4485268"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5" name="橢圓 184"/>
              <p:cNvSpPr/>
              <p:nvPr/>
            </p:nvSpPr>
            <p:spPr>
              <a:xfrm>
                <a:off x="4788026"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6" name="橢圓 185"/>
              <p:cNvSpPr/>
              <p:nvPr/>
            </p:nvSpPr>
            <p:spPr>
              <a:xfrm>
                <a:off x="5148065"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19" name="圓角矩形 118"/>
            <p:cNvSpPr/>
            <p:nvPr/>
          </p:nvSpPr>
          <p:spPr>
            <a:xfrm>
              <a:off x="6108540"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0" name="圓角矩形 119"/>
            <p:cNvSpPr/>
            <p:nvPr/>
          </p:nvSpPr>
          <p:spPr>
            <a:xfrm>
              <a:off x="6544314"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1" name="圓角矩形 120"/>
            <p:cNvSpPr/>
            <p:nvPr/>
          </p:nvSpPr>
          <p:spPr>
            <a:xfrm>
              <a:off x="6985930"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22" name="群組 295"/>
            <p:cNvGrpSpPr/>
            <p:nvPr/>
          </p:nvGrpSpPr>
          <p:grpSpPr>
            <a:xfrm>
              <a:off x="1259632" y="1371802"/>
              <a:ext cx="1381268" cy="787721"/>
              <a:chOff x="4355976" y="2132856"/>
              <a:chExt cx="1020255" cy="648072"/>
            </a:xfrm>
          </p:grpSpPr>
          <p:sp>
            <p:nvSpPr>
              <p:cNvPr id="179"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80" name="橢圓 179"/>
              <p:cNvSpPr/>
              <p:nvPr/>
            </p:nvSpPr>
            <p:spPr>
              <a:xfrm>
                <a:off x="4485268"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1" name="橢圓 180"/>
              <p:cNvSpPr/>
              <p:nvPr/>
            </p:nvSpPr>
            <p:spPr>
              <a:xfrm>
                <a:off x="4788026"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2" name="橢圓 181"/>
              <p:cNvSpPr/>
              <p:nvPr/>
            </p:nvSpPr>
            <p:spPr>
              <a:xfrm>
                <a:off x="5148065"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3" name="群組 296"/>
            <p:cNvGrpSpPr/>
            <p:nvPr/>
          </p:nvGrpSpPr>
          <p:grpSpPr>
            <a:xfrm>
              <a:off x="1259632" y="2323277"/>
              <a:ext cx="1381268" cy="787721"/>
              <a:chOff x="4355976" y="2132856"/>
              <a:chExt cx="1020255" cy="648072"/>
            </a:xfrm>
          </p:grpSpPr>
          <p:sp>
            <p:nvSpPr>
              <p:cNvPr id="175"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76" name="橢圓 175"/>
              <p:cNvSpPr/>
              <p:nvPr/>
            </p:nvSpPr>
            <p:spPr>
              <a:xfrm>
                <a:off x="4485268"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7" name="橢圓 176"/>
              <p:cNvSpPr/>
              <p:nvPr/>
            </p:nvSpPr>
            <p:spPr>
              <a:xfrm>
                <a:off x="4788026"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8" name="橢圓 177"/>
              <p:cNvSpPr/>
              <p:nvPr/>
            </p:nvSpPr>
            <p:spPr>
              <a:xfrm>
                <a:off x="5148065"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4" name="群組 302"/>
            <p:cNvGrpSpPr/>
            <p:nvPr/>
          </p:nvGrpSpPr>
          <p:grpSpPr>
            <a:xfrm>
              <a:off x="1259632" y="3286047"/>
              <a:ext cx="1381268" cy="787721"/>
              <a:chOff x="4355976" y="2132856"/>
              <a:chExt cx="1020255" cy="648072"/>
            </a:xfrm>
          </p:grpSpPr>
          <p:sp>
            <p:nvSpPr>
              <p:cNvPr id="171"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72" name="橢圓 171"/>
              <p:cNvSpPr/>
              <p:nvPr/>
            </p:nvSpPr>
            <p:spPr>
              <a:xfrm>
                <a:off x="4485266"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3" name="橢圓 172"/>
              <p:cNvSpPr/>
              <p:nvPr/>
            </p:nvSpPr>
            <p:spPr>
              <a:xfrm>
                <a:off x="4788024"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4" name="橢圓 173"/>
              <p:cNvSpPr/>
              <p:nvPr/>
            </p:nvSpPr>
            <p:spPr>
              <a:xfrm>
                <a:off x="5148064"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5" name="群組 308"/>
            <p:cNvGrpSpPr/>
            <p:nvPr/>
          </p:nvGrpSpPr>
          <p:grpSpPr>
            <a:xfrm>
              <a:off x="1259632" y="4248817"/>
              <a:ext cx="1381268" cy="787721"/>
              <a:chOff x="4355976" y="2132856"/>
              <a:chExt cx="1020255" cy="648072"/>
            </a:xfrm>
          </p:grpSpPr>
          <p:sp>
            <p:nvSpPr>
              <p:cNvPr id="167"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68" name="橢圓 167"/>
              <p:cNvSpPr/>
              <p:nvPr/>
            </p:nvSpPr>
            <p:spPr>
              <a:xfrm>
                <a:off x="4485268"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9" name="橢圓 168"/>
              <p:cNvSpPr/>
              <p:nvPr/>
            </p:nvSpPr>
            <p:spPr>
              <a:xfrm>
                <a:off x="4788026"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0" name="橢圓 169"/>
              <p:cNvSpPr/>
              <p:nvPr/>
            </p:nvSpPr>
            <p:spPr>
              <a:xfrm>
                <a:off x="5148065"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6" name="群組 314"/>
            <p:cNvGrpSpPr/>
            <p:nvPr/>
          </p:nvGrpSpPr>
          <p:grpSpPr>
            <a:xfrm>
              <a:off x="1259632" y="5211586"/>
              <a:ext cx="1381268" cy="787721"/>
              <a:chOff x="4355976" y="2132856"/>
              <a:chExt cx="1020255" cy="648072"/>
            </a:xfrm>
          </p:grpSpPr>
          <p:sp>
            <p:nvSpPr>
              <p:cNvPr id="163"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64" name="橢圓 163"/>
              <p:cNvSpPr/>
              <p:nvPr/>
            </p:nvSpPr>
            <p:spPr>
              <a:xfrm>
                <a:off x="4485268"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5" name="橢圓 164"/>
              <p:cNvSpPr/>
              <p:nvPr/>
            </p:nvSpPr>
            <p:spPr>
              <a:xfrm>
                <a:off x="4788026"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6" name="橢圓 165"/>
              <p:cNvSpPr/>
              <p:nvPr/>
            </p:nvSpPr>
            <p:spPr>
              <a:xfrm>
                <a:off x="5148065"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27" name="圓角矩形 126"/>
            <p:cNvSpPr/>
            <p:nvPr/>
          </p:nvSpPr>
          <p:spPr>
            <a:xfrm>
              <a:off x="1357122"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8" name="圓角矩形 127"/>
            <p:cNvSpPr/>
            <p:nvPr/>
          </p:nvSpPr>
          <p:spPr>
            <a:xfrm>
              <a:off x="1792896"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9" name="圓角矩形 128"/>
            <p:cNvSpPr/>
            <p:nvPr/>
          </p:nvSpPr>
          <p:spPr>
            <a:xfrm>
              <a:off x="2234512"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30" name="群組 295"/>
            <p:cNvGrpSpPr/>
            <p:nvPr/>
          </p:nvGrpSpPr>
          <p:grpSpPr>
            <a:xfrm>
              <a:off x="2987824" y="1371802"/>
              <a:ext cx="1381268" cy="787721"/>
              <a:chOff x="4355976" y="2132856"/>
              <a:chExt cx="1020255" cy="648072"/>
            </a:xfrm>
          </p:grpSpPr>
          <p:sp>
            <p:nvSpPr>
              <p:cNvPr id="159"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60" name="橢圓 159"/>
              <p:cNvSpPr/>
              <p:nvPr/>
            </p:nvSpPr>
            <p:spPr>
              <a:xfrm>
                <a:off x="4485268"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1" name="橢圓 160"/>
              <p:cNvSpPr/>
              <p:nvPr/>
            </p:nvSpPr>
            <p:spPr>
              <a:xfrm>
                <a:off x="4788026"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2" name="橢圓 161"/>
              <p:cNvSpPr/>
              <p:nvPr/>
            </p:nvSpPr>
            <p:spPr>
              <a:xfrm>
                <a:off x="5148065" y="2378004"/>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1" name="群組 296"/>
            <p:cNvGrpSpPr/>
            <p:nvPr/>
          </p:nvGrpSpPr>
          <p:grpSpPr>
            <a:xfrm>
              <a:off x="2987824" y="2323277"/>
              <a:ext cx="1381268" cy="787721"/>
              <a:chOff x="4355976" y="2132856"/>
              <a:chExt cx="1020255" cy="648072"/>
            </a:xfrm>
          </p:grpSpPr>
          <p:sp>
            <p:nvSpPr>
              <p:cNvPr id="155"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56" name="橢圓 155"/>
              <p:cNvSpPr/>
              <p:nvPr/>
            </p:nvSpPr>
            <p:spPr>
              <a:xfrm>
                <a:off x="4485268"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7" name="橢圓 156"/>
              <p:cNvSpPr/>
              <p:nvPr/>
            </p:nvSpPr>
            <p:spPr>
              <a:xfrm>
                <a:off x="4788026"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8" name="橢圓 157"/>
              <p:cNvSpPr/>
              <p:nvPr/>
            </p:nvSpPr>
            <p:spPr>
              <a:xfrm>
                <a:off x="5148065" y="2365358"/>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2" name="群組 302"/>
            <p:cNvGrpSpPr/>
            <p:nvPr/>
          </p:nvGrpSpPr>
          <p:grpSpPr>
            <a:xfrm>
              <a:off x="2987824" y="3286047"/>
              <a:ext cx="1381268" cy="787721"/>
              <a:chOff x="4355976" y="2132856"/>
              <a:chExt cx="1020255" cy="648072"/>
            </a:xfrm>
          </p:grpSpPr>
          <p:sp>
            <p:nvSpPr>
              <p:cNvPr id="151"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52" name="橢圓 151"/>
              <p:cNvSpPr/>
              <p:nvPr/>
            </p:nvSpPr>
            <p:spPr>
              <a:xfrm>
                <a:off x="4485266"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3" name="橢圓 152"/>
              <p:cNvSpPr/>
              <p:nvPr/>
            </p:nvSpPr>
            <p:spPr>
              <a:xfrm>
                <a:off x="4788024"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4" name="橢圓 153"/>
              <p:cNvSpPr/>
              <p:nvPr/>
            </p:nvSpPr>
            <p:spPr>
              <a:xfrm>
                <a:off x="5148064" y="234341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3" name="群組 308"/>
            <p:cNvGrpSpPr/>
            <p:nvPr/>
          </p:nvGrpSpPr>
          <p:grpSpPr>
            <a:xfrm>
              <a:off x="2987824" y="4248817"/>
              <a:ext cx="1381268" cy="787721"/>
              <a:chOff x="4355976" y="2132856"/>
              <a:chExt cx="1020255" cy="648072"/>
            </a:xfrm>
          </p:grpSpPr>
          <p:sp>
            <p:nvSpPr>
              <p:cNvPr id="147"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48" name="橢圓 147"/>
              <p:cNvSpPr/>
              <p:nvPr/>
            </p:nvSpPr>
            <p:spPr>
              <a:xfrm>
                <a:off x="4485268"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9" name="橢圓 148"/>
              <p:cNvSpPr/>
              <p:nvPr/>
            </p:nvSpPr>
            <p:spPr>
              <a:xfrm>
                <a:off x="4788026"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0" name="橢圓 149"/>
              <p:cNvSpPr/>
              <p:nvPr/>
            </p:nvSpPr>
            <p:spPr>
              <a:xfrm>
                <a:off x="5148065" y="238072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4" name="群組 314"/>
            <p:cNvGrpSpPr/>
            <p:nvPr/>
          </p:nvGrpSpPr>
          <p:grpSpPr>
            <a:xfrm>
              <a:off x="2987824" y="5211586"/>
              <a:ext cx="1381268" cy="787721"/>
              <a:chOff x="4355976" y="2132856"/>
              <a:chExt cx="1020255" cy="648072"/>
            </a:xfrm>
          </p:grpSpPr>
          <p:sp>
            <p:nvSpPr>
              <p:cNvPr id="143" name="AutoShape 73"/>
              <p:cNvSpPr>
                <a:spLocks noChangeArrowheads="1"/>
              </p:cNvSpPr>
              <p:nvPr/>
            </p:nvSpPr>
            <p:spPr bwMode="auto">
              <a:xfrm>
                <a:off x="4355976" y="2132856"/>
                <a:ext cx="1020255"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44" name="橢圓 143"/>
              <p:cNvSpPr/>
              <p:nvPr/>
            </p:nvSpPr>
            <p:spPr>
              <a:xfrm>
                <a:off x="4485268"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5" name="橢圓 144"/>
              <p:cNvSpPr/>
              <p:nvPr/>
            </p:nvSpPr>
            <p:spPr>
              <a:xfrm>
                <a:off x="4788026"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6" name="橢圓 145"/>
              <p:cNvSpPr/>
              <p:nvPr/>
            </p:nvSpPr>
            <p:spPr>
              <a:xfrm>
                <a:off x="5148065" y="235878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35" name="圓角矩形 134"/>
            <p:cNvSpPr/>
            <p:nvPr/>
          </p:nvSpPr>
          <p:spPr>
            <a:xfrm>
              <a:off x="3085314"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6" name="圓角矩形 135"/>
            <p:cNvSpPr/>
            <p:nvPr/>
          </p:nvSpPr>
          <p:spPr>
            <a:xfrm>
              <a:off x="3521088"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7" name="圓角矩形 136"/>
            <p:cNvSpPr/>
            <p:nvPr/>
          </p:nvSpPr>
          <p:spPr>
            <a:xfrm>
              <a:off x="3962704" y="1196752"/>
              <a:ext cx="344127" cy="4988897"/>
            </a:xfrm>
            <a:prstGeom prst="round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8" name="矩形 137"/>
            <p:cNvSpPr/>
            <p:nvPr/>
          </p:nvSpPr>
          <p:spPr>
            <a:xfrm>
              <a:off x="4572000" y="1484784"/>
              <a:ext cx="1396536" cy="461665"/>
            </a:xfrm>
            <a:prstGeom prst="rect">
              <a:avLst/>
            </a:prstGeom>
          </p:spPr>
          <p:txBody>
            <a:bodyPr wrap="none">
              <a:spAutoFit/>
            </a:bodyPr>
            <a:lstStyle/>
            <a:p>
              <a:r>
                <a:rPr lang="en-US" altLang="zh-TW" sz="2400" b="1" dirty="0" smtClean="0">
                  <a:latin typeface="Times New Roman" pitchFamily="18" charset="0"/>
                  <a:cs typeface="Times New Roman" pitchFamily="18" charset="0"/>
                </a:rPr>
                <a:t>… … … </a:t>
              </a:r>
              <a:r>
                <a:rPr lang="en-US" altLang="zh-TW" dirty="0" smtClean="0">
                  <a:latin typeface="Times New Roman" pitchFamily="18" charset="0"/>
                  <a:cs typeface="Times New Roman" pitchFamily="18" charset="0"/>
                </a:rPr>
                <a:t> </a:t>
              </a:r>
              <a:endParaRPr lang="zh-TW" altLang="en-US" dirty="0"/>
            </a:p>
          </p:txBody>
        </p:sp>
        <p:sp>
          <p:nvSpPr>
            <p:cNvPr id="139" name="矩形 138"/>
            <p:cNvSpPr/>
            <p:nvPr/>
          </p:nvSpPr>
          <p:spPr>
            <a:xfrm>
              <a:off x="4572000" y="2348880"/>
              <a:ext cx="1396536" cy="461665"/>
            </a:xfrm>
            <a:prstGeom prst="rect">
              <a:avLst/>
            </a:prstGeom>
          </p:spPr>
          <p:txBody>
            <a:bodyPr wrap="none">
              <a:spAutoFit/>
            </a:bodyPr>
            <a:lstStyle/>
            <a:p>
              <a:r>
                <a:rPr lang="en-US" altLang="zh-TW" sz="2400" b="1" dirty="0" smtClean="0">
                  <a:latin typeface="Times New Roman" pitchFamily="18" charset="0"/>
                  <a:cs typeface="Times New Roman" pitchFamily="18" charset="0"/>
                </a:rPr>
                <a:t>… … … </a:t>
              </a:r>
              <a:r>
                <a:rPr lang="en-US" altLang="zh-TW" dirty="0" smtClean="0">
                  <a:latin typeface="Times New Roman" pitchFamily="18" charset="0"/>
                  <a:cs typeface="Times New Roman" pitchFamily="18" charset="0"/>
                </a:rPr>
                <a:t> </a:t>
              </a:r>
              <a:endParaRPr lang="zh-TW" altLang="en-US" dirty="0"/>
            </a:p>
          </p:txBody>
        </p:sp>
        <p:sp>
          <p:nvSpPr>
            <p:cNvPr id="140" name="矩形 139"/>
            <p:cNvSpPr/>
            <p:nvPr/>
          </p:nvSpPr>
          <p:spPr>
            <a:xfrm>
              <a:off x="4572000" y="3399383"/>
              <a:ext cx="1396536" cy="461665"/>
            </a:xfrm>
            <a:prstGeom prst="rect">
              <a:avLst/>
            </a:prstGeom>
          </p:spPr>
          <p:txBody>
            <a:bodyPr wrap="none">
              <a:spAutoFit/>
            </a:bodyPr>
            <a:lstStyle/>
            <a:p>
              <a:r>
                <a:rPr lang="en-US" altLang="zh-TW" sz="2400" b="1" dirty="0" smtClean="0">
                  <a:latin typeface="Times New Roman" pitchFamily="18" charset="0"/>
                  <a:cs typeface="Times New Roman" pitchFamily="18" charset="0"/>
                </a:rPr>
                <a:t>… … … </a:t>
              </a:r>
              <a:r>
                <a:rPr lang="en-US" altLang="zh-TW" dirty="0" smtClean="0">
                  <a:latin typeface="Times New Roman" pitchFamily="18" charset="0"/>
                  <a:cs typeface="Times New Roman" pitchFamily="18" charset="0"/>
                </a:rPr>
                <a:t> </a:t>
              </a:r>
              <a:endParaRPr lang="zh-TW" altLang="en-US" dirty="0"/>
            </a:p>
          </p:txBody>
        </p:sp>
        <p:sp>
          <p:nvSpPr>
            <p:cNvPr id="141" name="矩形 140"/>
            <p:cNvSpPr/>
            <p:nvPr/>
          </p:nvSpPr>
          <p:spPr>
            <a:xfrm>
              <a:off x="4572000" y="4335487"/>
              <a:ext cx="1396536" cy="461665"/>
            </a:xfrm>
            <a:prstGeom prst="rect">
              <a:avLst/>
            </a:prstGeom>
          </p:spPr>
          <p:txBody>
            <a:bodyPr wrap="none">
              <a:spAutoFit/>
            </a:bodyPr>
            <a:lstStyle/>
            <a:p>
              <a:r>
                <a:rPr lang="en-US" altLang="zh-TW" sz="2400" b="1" dirty="0" smtClean="0">
                  <a:latin typeface="Times New Roman" pitchFamily="18" charset="0"/>
                  <a:cs typeface="Times New Roman" pitchFamily="18" charset="0"/>
                </a:rPr>
                <a:t>… … … </a:t>
              </a:r>
              <a:r>
                <a:rPr lang="en-US" altLang="zh-TW" dirty="0" smtClean="0">
                  <a:latin typeface="Times New Roman" pitchFamily="18" charset="0"/>
                  <a:cs typeface="Times New Roman" pitchFamily="18" charset="0"/>
                </a:rPr>
                <a:t> </a:t>
              </a:r>
              <a:endParaRPr lang="zh-TW" altLang="en-US" dirty="0"/>
            </a:p>
          </p:txBody>
        </p:sp>
        <p:sp>
          <p:nvSpPr>
            <p:cNvPr id="142" name="矩形 141"/>
            <p:cNvSpPr/>
            <p:nvPr/>
          </p:nvSpPr>
          <p:spPr>
            <a:xfrm>
              <a:off x="4572000" y="5271591"/>
              <a:ext cx="1396536" cy="461665"/>
            </a:xfrm>
            <a:prstGeom prst="rect">
              <a:avLst/>
            </a:prstGeom>
          </p:spPr>
          <p:txBody>
            <a:bodyPr wrap="none">
              <a:spAutoFit/>
            </a:bodyPr>
            <a:lstStyle/>
            <a:p>
              <a:r>
                <a:rPr lang="en-US" altLang="zh-TW" sz="2400" b="1" dirty="0" smtClean="0">
                  <a:latin typeface="Times New Roman" pitchFamily="18" charset="0"/>
                  <a:cs typeface="Times New Roman" pitchFamily="18" charset="0"/>
                </a:rPr>
                <a:t>… … … </a:t>
              </a:r>
              <a:r>
                <a:rPr lang="en-US" altLang="zh-TW" dirty="0" smtClean="0">
                  <a:latin typeface="Times New Roman" pitchFamily="18" charset="0"/>
                  <a:cs typeface="Times New Roman" pitchFamily="18" charset="0"/>
                </a:rPr>
                <a:t> </a:t>
              </a:r>
              <a:endParaRPr lang="zh-TW" altLang="en-US" dirty="0"/>
            </a:p>
          </p:txBody>
        </p:sp>
      </p:grpSp>
      <p:sp>
        <p:nvSpPr>
          <p:cNvPr id="203" name="右大括弧 202"/>
          <p:cNvSpPr/>
          <p:nvPr/>
        </p:nvSpPr>
        <p:spPr>
          <a:xfrm rot="16200000">
            <a:off x="4622499" y="-1187620"/>
            <a:ext cx="331050" cy="6192688"/>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204" name="矩形 203"/>
          <p:cNvSpPr/>
          <p:nvPr/>
        </p:nvSpPr>
        <p:spPr>
          <a:xfrm>
            <a:off x="5014966" y="1538641"/>
            <a:ext cx="915635" cy="282995"/>
          </a:xfrm>
          <a:prstGeom prst="rect">
            <a:avLst/>
          </a:prstGeom>
        </p:spPr>
        <p:txBody>
          <a:bodyPr wrap="none">
            <a:spAutoFit/>
          </a:bodyPr>
          <a:lstStyle/>
          <a:p>
            <a:r>
              <a:rPr lang="en-US" altLang="zh-TW" dirty="0" smtClean="0">
                <a:latin typeface="Times New Roman" pitchFamily="18" charset="0"/>
                <a:cs typeface="Times New Roman" pitchFamily="18" charset="0"/>
              </a:rPr>
              <a:t>(k</a:t>
            </a:r>
            <a:r>
              <a:rPr lang="en-US" altLang="zh-TW" baseline="30000"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-k-2)</a:t>
            </a:r>
            <a:endParaRPr lang="zh-TW" altLang="en-US" dirty="0"/>
          </a:p>
        </p:txBody>
      </p:sp>
      <p:graphicFrame>
        <p:nvGraphicFramePr>
          <p:cNvPr id="205" name="Object 3"/>
          <p:cNvGraphicFramePr>
            <a:graphicFrameLocks noChangeAspect="1"/>
          </p:cNvGraphicFramePr>
          <p:nvPr/>
        </p:nvGraphicFramePr>
        <p:xfrm>
          <a:off x="4860032" y="1428291"/>
          <a:ext cx="287337" cy="458924"/>
        </p:xfrm>
        <a:graphic>
          <a:graphicData uri="http://schemas.openxmlformats.org/presentationml/2006/ole">
            <p:oleObj spid="_x0000_s514051" name="方程式" r:id="rId3" imgW="152280" imgH="393480" progId="Equation.3">
              <p:embed/>
            </p:oleObj>
          </a:graphicData>
        </a:graphic>
      </p:graphicFrame>
      <p:sp>
        <p:nvSpPr>
          <p:cNvPr id="206" name="文字方塊 205"/>
          <p:cNvSpPr txBox="1"/>
          <p:nvPr/>
        </p:nvSpPr>
        <p:spPr>
          <a:xfrm>
            <a:off x="1043608" y="2265391"/>
            <a:ext cx="576064" cy="353743"/>
          </a:xfrm>
          <a:prstGeom prst="rect">
            <a:avLst/>
          </a:prstGeom>
          <a:noFill/>
        </p:spPr>
        <p:txBody>
          <a:bodyPr wrap="square" rtlCol="0">
            <a:spAutoFit/>
          </a:bodyPr>
          <a:lstStyle/>
          <a:p>
            <a:r>
              <a:rPr lang="en-US" altLang="zh-TW" sz="2400" dirty="0" smtClean="0"/>
              <a:t>B</a:t>
            </a:r>
            <a:r>
              <a:rPr lang="en-US" altLang="zh-TW" sz="2400" baseline="-25000" dirty="0" smtClean="0"/>
              <a:t>1</a:t>
            </a:r>
            <a:endParaRPr lang="zh-TW" altLang="en-US" sz="2400" baseline="-25000" dirty="0"/>
          </a:p>
        </p:txBody>
      </p:sp>
      <p:sp>
        <p:nvSpPr>
          <p:cNvPr id="207" name="文字方塊 206"/>
          <p:cNvSpPr txBox="1"/>
          <p:nvPr/>
        </p:nvSpPr>
        <p:spPr>
          <a:xfrm>
            <a:off x="1043608" y="2927490"/>
            <a:ext cx="576064" cy="353743"/>
          </a:xfrm>
          <a:prstGeom prst="rect">
            <a:avLst/>
          </a:prstGeom>
          <a:noFill/>
        </p:spPr>
        <p:txBody>
          <a:bodyPr wrap="square" rtlCol="0">
            <a:spAutoFit/>
          </a:bodyPr>
          <a:lstStyle/>
          <a:p>
            <a:r>
              <a:rPr lang="en-US" altLang="zh-TW" sz="2400" dirty="0" smtClean="0"/>
              <a:t>B</a:t>
            </a:r>
            <a:r>
              <a:rPr lang="en-US" altLang="zh-TW" sz="2400" baseline="-25000" dirty="0" smtClean="0"/>
              <a:t>2</a:t>
            </a:r>
            <a:endParaRPr lang="zh-TW" altLang="en-US" sz="2400" baseline="-25000" dirty="0"/>
          </a:p>
        </p:txBody>
      </p:sp>
      <p:sp>
        <p:nvSpPr>
          <p:cNvPr id="208" name="文字方塊 207"/>
          <p:cNvSpPr txBox="1"/>
          <p:nvPr/>
        </p:nvSpPr>
        <p:spPr>
          <a:xfrm>
            <a:off x="1043608" y="3589590"/>
            <a:ext cx="576064" cy="353743"/>
          </a:xfrm>
          <a:prstGeom prst="rect">
            <a:avLst/>
          </a:prstGeom>
          <a:noFill/>
        </p:spPr>
        <p:txBody>
          <a:bodyPr wrap="square" rtlCol="0">
            <a:spAutoFit/>
          </a:bodyPr>
          <a:lstStyle/>
          <a:p>
            <a:r>
              <a:rPr lang="en-US" altLang="zh-TW" sz="2400" dirty="0" smtClean="0"/>
              <a:t>B</a:t>
            </a:r>
            <a:r>
              <a:rPr lang="en-US" altLang="zh-TW" sz="2400" baseline="-25000" dirty="0" smtClean="0"/>
              <a:t>3</a:t>
            </a:r>
            <a:endParaRPr lang="zh-TW" altLang="en-US" sz="2400" baseline="-25000" dirty="0"/>
          </a:p>
        </p:txBody>
      </p:sp>
      <p:sp>
        <p:nvSpPr>
          <p:cNvPr id="209" name="文字方塊 208"/>
          <p:cNvSpPr txBox="1"/>
          <p:nvPr/>
        </p:nvSpPr>
        <p:spPr>
          <a:xfrm>
            <a:off x="1043608" y="4251690"/>
            <a:ext cx="576064" cy="353743"/>
          </a:xfrm>
          <a:prstGeom prst="rect">
            <a:avLst/>
          </a:prstGeom>
          <a:noFill/>
        </p:spPr>
        <p:txBody>
          <a:bodyPr wrap="square" rtlCol="0">
            <a:spAutoFit/>
          </a:bodyPr>
          <a:lstStyle/>
          <a:p>
            <a:r>
              <a:rPr lang="en-US" altLang="zh-TW" sz="2400" dirty="0" smtClean="0"/>
              <a:t>B</a:t>
            </a:r>
            <a:r>
              <a:rPr lang="en-US" altLang="zh-TW" sz="2400" baseline="-25000" dirty="0" smtClean="0"/>
              <a:t>4</a:t>
            </a:r>
            <a:endParaRPr lang="zh-TW" altLang="en-US" sz="2400" baseline="-25000" dirty="0"/>
          </a:p>
        </p:txBody>
      </p:sp>
      <p:sp>
        <p:nvSpPr>
          <p:cNvPr id="210" name="文字方塊 209"/>
          <p:cNvSpPr txBox="1"/>
          <p:nvPr/>
        </p:nvSpPr>
        <p:spPr>
          <a:xfrm>
            <a:off x="1043608" y="4913789"/>
            <a:ext cx="576064" cy="353743"/>
          </a:xfrm>
          <a:prstGeom prst="rect">
            <a:avLst/>
          </a:prstGeom>
          <a:noFill/>
        </p:spPr>
        <p:txBody>
          <a:bodyPr wrap="square" rtlCol="0">
            <a:spAutoFit/>
          </a:bodyPr>
          <a:lstStyle/>
          <a:p>
            <a:r>
              <a:rPr lang="en-US" altLang="zh-TW" sz="2400" dirty="0" smtClean="0"/>
              <a:t>B</a:t>
            </a:r>
            <a:r>
              <a:rPr lang="en-US" altLang="zh-TW" sz="2400" baseline="-25000" dirty="0" smtClean="0"/>
              <a:t>5</a:t>
            </a:r>
            <a:endParaRPr lang="zh-TW" altLang="en-US" sz="2400" baseline="-25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21</a:t>
            </a:fld>
            <a:r>
              <a:rPr lang="en-US" altLang="zh-TW" smtClean="0"/>
              <a:t>-</a:t>
            </a:r>
            <a:endParaRPr lang="en-US" altLang="zh-TW"/>
          </a:p>
        </p:txBody>
      </p:sp>
      <p:sp>
        <p:nvSpPr>
          <p:cNvPr id="7" name="Rectangle 625"/>
          <p:cNvSpPr>
            <a:spLocks noChangeArrowheads="1"/>
          </p:cNvSpPr>
          <p:nvPr/>
        </p:nvSpPr>
        <p:spPr bwMode="auto">
          <a:xfrm>
            <a:off x="0" y="93610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8"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9" name="直線接點 8"/>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矩形 34"/>
          <p:cNvSpPr>
            <a:spLocks noChangeArrowheads="1"/>
          </p:cNvSpPr>
          <p:nvPr/>
        </p:nvSpPr>
        <p:spPr bwMode="auto">
          <a:xfrm>
            <a:off x="467544" y="1312505"/>
            <a:ext cx="8208912" cy="964367"/>
          </a:xfrm>
          <a:prstGeom prst="rect">
            <a:avLst/>
          </a:prstGeom>
          <a:noFill/>
          <a:ln w="9525">
            <a:noFill/>
            <a:miter lim="800000"/>
            <a:headEnd/>
            <a:tailEnd/>
          </a:ln>
        </p:spPr>
        <p:txBody>
          <a:bodyPr wrap="square">
            <a:spAutoFit/>
          </a:bodyPr>
          <a:lstStyle/>
          <a:p>
            <a:pPr marL="2335213" indent="-2335213" algn="just">
              <a:lnSpc>
                <a:spcPts val="3400"/>
              </a:lnSpc>
            </a:pPr>
            <a:r>
              <a:rPr lang="en-US" altLang="zh-TW" sz="2400" b="1" u="sng" dirty="0" smtClean="0">
                <a:solidFill>
                  <a:srgbClr val="0000FF"/>
                </a:solidFill>
                <a:latin typeface="Times New Roman" pitchFamily="18" charset="0"/>
                <a:cs typeface="Times New Roman" pitchFamily="18" charset="0"/>
              </a:rPr>
              <a:t>Theorem 1.2.12</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 bull-decomposition of order n exists if and only if n </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0, 1 (mod 5) [25].</a:t>
            </a:r>
            <a:endParaRPr lang="zh-TW" altLang="zh-TW"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22</a:t>
            </a:fld>
            <a:r>
              <a:rPr lang="en-US" altLang="zh-TW" smtClean="0"/>
              <a:t>-</a:t>
            </a:r>
            <a:endParaRPr lang="en-US" altLang="zh-TW"/>
          </a:p>
        </p:txBody>
      </p:sp>
      <p:sp>
        <p:nvSpPr>
          <p:cNvPr id="3" name="Text Box 9"/>
          <p:cNvSpPr txBox="1">
            <a:spLocks noChangeArrowheads="1"/>
          </p:cNvSpPr>
          <p:nvPr/>
        </p:nvSpPr>
        <p:spPr bwMode="auto">
          <a:xfrm>
            <a:off x="0" y="2204864"/>
            <a:ext cx="9144000" cy="1353127"/>
          </a:xfrm>
          <a:prstGeom prst="rect">
            <a:avLst/>
          </a:prstGeom>
          <a:noFill/>
          <a:ln w="9525">
            <a:noFill/>
            <a:miter lim="800000"/>
            <a:headEnd/>
            <a:tailEnd/>
          </a:ln>
        </p:spPr>
        <p:txBody>
          <a:bodyPr wrap="square">
            <a:spAutoFit/>
          </a:bodyPr>
          <a:lstStyle/>
          <a:p>
            <a:pPr algn="ctr">
              <a:lnSpc>
                <a:spcPts val="4000"/>
              </a:lnSpc>
              <a:spcBef>
                <a:spcPts val="1800"/>
              </a:spcBef>
            </a:pPr>
            <a:r>
              <a:rPr lang="en-US" altLang="zh-TW" sz="4400" b="1" dirty="0" smtClean="0">
                <a:latin typeface="Times New Roman" pitchFamily="18" charset="0"/>
                <a:cs typeface="Times New Roman" pitchFamily="18" charset="0"/>
              </a:rPr>
              <a:t>2. Maximum packing of  </a:t>
            </a:r>
            <a:r>
              <a:rPr lang="en-US" altLang="zh-TW" sz="4400" b="1" dirty="0" err="1" smtClean="0">
                <a:latin typeface="Times New Roman" pitchFamily="18" charset="0"/>
                <a:cs typeface="Times New Roman" pitchFamily="18" charset="0"/>
              </a:rPr>
              <a:t>K</a:t>
            </a:r>
            <a:r>
              <a:rPr lang="en-US" altLang="zh-TW" sz="4400" b="1" baseline="-25000" dirty="0" err="1" smtClean="0">
                <a:latin typeface="Times New Roman" pitchFamily="18" charset="0"/>
                <a:cs typeface="Times New Roman" pitchFamily="18" charset="0"/>
              </a:rPr>
              <a:t>n</a:t>
            </a:r>
            <a:r>
              <a:rPr lang="en-US" altLang="zh-TW" sz="4400" b="1" dirty="0" smtClean="0">
                <a:latin typeface="Times New Roman" pitchFamily="18" charset="0"/>
                <a:cs typeface="Times New Roman" pitchFamily="18" charset="0"/>
              </a:rPr>
              <a:t> </a:t>
            </a:r>
          </a:p>
          <a:p>
            <a:pPr algn="ctr">
              <a:lnSpc>
                <a:spcPts val="4000"/>
              </a:lnSpc>
              <a:spcBef>
                <a:spcPts val="1800"/>
              </a:spcBef>
            </a:pPr>
            <a:r>
              <a:rPr lang="en-US" altLang="zh-TW" sz="4400" b="1" dirty="0" smtClean="0">
                <a:latin typeface="Times New Roman" pitchFamily="18" charset="0"/>
                <a:cs typeface="Times New Roman" pitchFamily="18" charset="0"/>
              </a:rPr>
              <a:t>with bulls</a:t>
            </a:r>
            <a:endParaRPr lang="en-US" altLang="zh-TW" sz="4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23</a:t>
            </a:fld>
            <a:r>
              <a:rPr lang="en-US" altLang="zh-TW" smtClean="0"/>
              <a:t>-</a:t>
            </a:r>
            <a:endParaRPr lang="en-US" altLang="zh-TW"/>
          </a:p>
        </p:txBody>
      </p:sp>
      <p:sp>
        <p:nvSpPr>
          <p:cNvPr id="3" name="矩形 34"/>
          <p:cNvSpPr>
            <a:spLocks noChangeArrowheads="1"/>
          </p:cNvSpPr>
          <p:nvPr/>
        </p:nvSpPr>
        <p:spPr bwMode="auto">
          <a:xfrm>
            <a:off x="611560" y="1961727"/>
            <a:ext cx="7848227" cy="2657138"/>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A </a:t>
            </a:r>
            <a:r>
              <a:rPr lang="en-US" altLang="zh-TW" sz="2400" b="1" u="sng" dirty="0" smtClean="0">
                <a:solidFill>
                  <a:srgbClr val="FF0000"/>
                </a:solidFill>
                <a:latin typeface="Times New Roman" pitchFamily="18" charset="0"/>
                <a:cs typeface="Times New Roman" pitchFamily="18" charset="0"/>
              </a:rPr>
              <a:t>packing of the complete graph </a:t>
            </a:r>
            <a:r>
              <a:rPr lang="en-US" altLang="zh-TW" sz="2400" b="1" u="sng" dirty="0" err="1" smtClean="0">
                <a:solidFill>
                  <a:srgbClr val="FF0000"/>
                </a:solidFill>
                <a:latin typeface="Times New Roman" pitchFamily="18" charset="0"/>
                <a:cs typeface="Times New Roman" pitchFamily="18" charset="0"/>
              </a:rPr>
              <a:t>K</a:t>
            </a:r>
            <a:r>
              <a:rPr lang="en-US" altLang="zh-TW" sz="2400" b="1" u="sng" baseline="-25000" dirty="0" err="1" smtClean="0">
                <a:solidFill>
                  <a:srgbClr val="FF0000"/>
                </a:solidFill>
                <a:latin typeface="Times New Roman" pitchFamily="18" charset="0"/>
                <a:cs typeface="Times New Roman" pitchFamily="18" charset="0"/>
              </a:rPr>
              <a:t>v</a:t>
            </a:r>
            <a:r>
              <a:rPr lang="en-US" altLang="zh-TW" sz="2400" b="1" u="sng" dirty="0" smtClean="0">
                <a:solidFill>
                  <a:srgbClr val="FF0000"/>
                </a:solidFill>
                <a:latin typeface="Times New Roman" pitchFamily="18" charset="0"/>
                <a:cs typeface="Times New Roman" pitchFamily="18" charset="0"/>
              </a:rPr>
              <a:t> with bulls</a:t>
            </a:r>
            <a:r>
              <a:rPr lang="en-US" altLang="zh-TW" sz="2400" b="1" dirty="0" smtClean="0">
                <a:solidFill>
                  <a:srgbClr val="FF0000"/>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is a triple (S,</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a:t>
            </a:r>
            <a:r>
              <a:rPr lang="en-US" altLang="zh-TW" sz="2400" dirty="0" smtClean="0">
                <a:latin typeface="Monotype Corsiva" pitchFamily="66" charset="0"/>
                <a:cs typeface="Times New Roman" pitchFamily="18" charset="0"/>
              </a:rPr>
              <a:t>L</a:t>
            </a:r>
            <a:r>
              <a:rPr lang="en-US" altLang="zh-TW" sz="2400" dirty="0" smtClean="0">
                <a:latin typeface="Times New Roman" pitchFamily="18" charset="0"/>
                <a:cs typeface="Times New Roman" pitchFamily="18" charset="0"/>
              </a:rPr>
              <a:t>), where S is the vertex set of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v</a:t>
            </a:r>
            <a:r>
              <a:rPr lang="en-US" altLang="zh-TW" sz="2400"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is a collection of edge-disjoint bulls from the edge set of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v</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called the </a:t>
            </a:r>
            <a:r>
              <a:rPr lang="en-US" altLang="zh-TW" sz="2400" b="1" u="sng" dirty="0" smtClean="0">
                <a:solidFill>
                  <a:srgbClr val="FF0000"/>
                </a:solidFill>
                <a:latin typeface="Times New Roman" pitchFamily="18" charset="0"/>
                <a:cs typeface="Times New Roman" pitchFamily="18" charset="0"/>
              </a:rPr>
              <a:t>packing</a:t>
            </a:r>
            <a:r>
              <a:rPr lang="en-US" altLang="zh-TW" sz="2400" dirty="0" smtClean="0">
                <a:latin typeface="Times New Roman" pitchFamily="18" charset="0"/>
                <a:cs typeface="Times New Roman" pitchFamily="18" charset="0"/>
              </a:rPr>
              <a:t>, and </a:t>
            </a:r>
            <a:r>
              <a:rPr lang="en-US" altLang="zh-TW" sz="2400" dirty="0" smtClean="0">
                <a:latin typeface="Monotype Corsiva" pitchFamily="66" charset="0"/>
                <a:cs typeface="Times New Roman" pitchFamily="18" charset="0"/>
              </a:rPr>
              <a:t>L</a:t>
            </a:r>
            <a:r>
              <a:rPr lang="en-US" altLang="zh-TW" sz="2400" dirty="0" smtClean="0">
                <a:latin typeface="Times New Roman" pitchFamily="18" charset="0"/>
                <a:cs typeface="Times New Roman" pitchFamily="18" charset="0"/>
              </a:rPr>
              <a:t> is the collection of edges in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v</a:t>
            </a:r>
            <a:r>
              <a:rPr lang="en-US" altLang="zh-TW" sz="2400" dirty="0" smtClean="0">
                <a:latin typeface="Times New Roman" pitchFamily="18" charset="0"/>
                <a:cs typeface="Times New Roman" pitchFamily="18" charset="0"/>
              </a:rPr>
              <a:t> not belonging to one of the bulls of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called the </a:t>
            </a:r>
            <a:r>
              <a:rPr lang="en-US" altLang="zh-TW" sz="2400" b="1" u="sng" dirty="0" smtClean="0">
                <a:solidFill>
                  <a:srgbClr val="FF0000"/>
                </a:solidFill>
                <a:latin typeface="Times New Roman" pitchFamily="18" charset="0"/>
                <a:cs typeface="Times New Roman" pitchFamily="18" charset="0"/>
              </a:rPr>
              <a:t>leave</a:t>
            </a:r>
            <a:r>
              <a:rPr lang="en-US" altLang="zh-TW" sz="2400" dirty="0" smtClean="0">
                <a:latin typeface="Times New Roman" pitchFamily="18" charset="0"/>
                <a:cs typeface="Times New Roman" pitchFamily="18" charset="0"/>
              </a:rPr>
              <a:t>. </a:t>
            </a:r>
            <a:endParaRPr lang="zh-TW" altLang="zh-TW" sz="2400" dirty="0">
              <a:latin typeface="Times New Roman" pitchFamily="18" charset="0"/>
              <a:cs typeface="Times New Roman" pitchFamily="18" charset="0"/>
            </a:endParaRPr>
          </a:p>
        </p:txBody>
      </p:sp>
      <p:sp>
        <p:nvSpPr>
          <p:cNvPr id="5" name="矩形 34"/>
          <p:cNvSpPr>
            <a:spLocks noChangeArrowheads="1"/>
          </p:cNvSpPr>
          <p:nvPr/>
        </p:nvSpPr>
        <p:spPr bwMode="auto">
          <a:xfrm>
            <a:off x="611560" y="1268760"/>
            <a:ext cx="7848227" cy="461665"/>
          </a:xfrm>
          <a:prstGeom prst="rect">
            <a:avLst/>
          </a:prstGeom>
          <a:noFill/>
          <a:ln w="9525">
            <a:noFill/>
            <a:miter lim="800000"/>
            <a:headEnd/>
            <a:tailEnd/>
          </a:ln>
        </p:spPr>
        <p:txBody>
          <a:bodyPr wrap="square">
            <a:spAutoFit/>
          </a:bodyPr>
          <a:lstStyle/>
          <a:p>
            <a:r>
              <a:rPr lang="en-US" altLang="zh-TW" sz="2400" b="1" dirty="0" smtClean="0">
                <a:latin typeface="Times New Roman" pitchFamily="18" charset="0"/>
                <a:cs typeface="Times New Roman" pitchFamily="18" charset="0"/>
              </a:rPr>
              <a:t>2.1  Introduction</a:t>
            </a:r>
            <a:endParaRPr lang="zh-TW" altLang="zh-TW" sz="2400" b="1" dirty="0">
              <a:latin typeface="Times New Roman" pitchFamily="18" charset="0"/>
              <a:cs typeface="Times New Roman" pitchFamily="18" charset="0"/>
            </a:endParaRPr>
          </a:p>
        </p:txBody>
      </p:sp>
      <p:sp>
        <p:nvSpPr>
          <p:cNvPr id="7"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9" name="直線接點 8"/>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24</a:t>
            </a:fld>
            <a:r>
              <a:rPr lang="en-US" altLang="zh-TW" smtClean="0"/>
              <a:t>-</a:t>
            </a:r>
            <a:endParaRPr lang="en-US" altLang="zh-TW"/>
          </a:p>
        </p:txBody>
      </p:sp>
      <p:sp>
        <p:nvSpPr>
          <p:cNvPr id="3" name="矩形 34"/>
          <p:cNvSpPr>
            <a:spLocks noChangeArrowheads="1"/>
          </p:cNvSpPr>
          <p:nvPr/>
        </p:nvSpPr>
        <p:spPr bwMode="auto">
          <a:xfrm>
            <a:off x="611560" y="1412776"/>
            <a:ext cx="7848227" cy="1631216"/>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If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is as large as possible, or equivalently if |</a:t>
            </a:r>
            <a:r>
              <a:rPr lang="en-US" altLang="zh-TW" sz="2400" dirty="0" smtClean="0">
                <a:latin typeface="Monotype Corsiva" pitchFamily="66" charset="0"/>
                <a:cs typeface="Times New Roman" pitchFamily="18" charset="0"/>
              </a:rPr>
              <a:t>L</a:t>
            </a:r>
            <a:r>
              <a:rPr lang="en-US" altLang="zh-TW" sz="2400" dirty="0" smtClean="0">
                <a:latin typeface="Times New Roman" pitchFamily="18" charset="0"/>
                <a:cs typeface="Times New Roman" pitchFamily="18" charset="0"/>
              </a:rPr>
              <a:t>| is as small as possible, then (S,</a:t>
            </a:r>
            <a:r>
              <a:rPr lang="en-US" altLang="zh-TW" sz="2400" dirty="0" smtClean="0">
                <a:latin typeface="Monotype Corsiva" pitchFamily="66" charset="0"/>
                <a:cs typeface="Times New Roman" pitchFamily="18" charset="0"/>
              </a:rPr>
              <a:t> B</a:t>
            </a:r>
            <a:r>
              <a:rPr lang="en-US" altLang="zh-TW" sz="2400" dirty="0" smtClean="0">
                <a:latin typeface="Times New Roman" pitchFamily="18" charset="0"/>
                <a:cs typeface="Times New Roman" pitchFamily="18" charset="0"/>
              </a:rPr>
              <a:t>,</a:t>
            </a:r>
            <a:r>
              <a:rPr lang="en-US" altLang="zh-TW" sz="2400" dirty="0" smtClean="0">
                <a:latin typeface="Monotype Corsiva" pitchFamily="66" charset="0"/>
                <a:cs typeface="Times New Roman" pitchFamily="18" charset="0"/>
              </a:rPr>
              <a:t> L</a:t>
            </a:r>
            <a:r>
              <a:rPr lang="en-US" altLang="zh-TW" sz="2400" dirty="0" smtClean="0">
                <a:latin typeface="Times New Roman" pitchFamily="18" charset="0"/>
                <a:cs typeface="Times New Roman" pitchFamily="18" charset="0"/>
              </a:rPr>
              <a:t>) is called a </a:t>
            </a:r>
            <a:r>
              <a:rPr lang="en-US" altLang="zh-TW" sz="2400" b="1" u="sng" dirty="0" smtClean="0">
                <a:solidFill>
                  <a:srgbClr val="FF0000"/>
                </a:solidFill>
                <a:latin typeface="Times New Roman" pitchFamily="18" charset="0"/>
                <a:cs typeface="Times New Roman" pitchFamily="18" charset="0"/>
              </a:rPr>
              <a:t>maximum packing with bulls</a:t>
            </a:r>
            <a:r>
              <a:rPr lang="en-US" altLang="zh-TW" sz="2400" dirty="0" smtClean="0">
                <a:latin typeface="Times New Roman" pitchFamily="18" charset="0"/>
                <a:cs typeface="Times New Roman" pitchFamily="18" charset="0"/>
              </a:rPr>
              <a:t>, or simply a </a:t>
            </a:r>
            <a:r>
              <a:rPr lang="en-US" altLang="zh-TW" sz="2400" b="1" u="sng" dirty="0" smtClean="0">
                <a:solidFill>
                  <a:srgbClr val="FF0000"/>
                </a:solidFill>
                <a:latin typeface="Times New Roman" pitchFamily="18" charset="0"/>
                <a:cs typeface="Times New Roman" pitchFamily="18" charset="0"/>
              </a:rPr>
              <a:t>maximum packing</a:t>
            </a:r>
            <a:r>
              <a:rPr lang="en-US" altLang="zh-TW" sz="2400" dirty="0" smtClean="0">
                <a:latin typeface="Times New Roman" pitchFamily="18" charset="0"/>
                <a:cs typeface="Times New Roman" pitchFamily="18" charset="0"/>
              </a:rPr>
              <a:t> of order v.</a:t>
            </a:r>
            <a:endParaRPr lang="zh-TW" altLang="zh-TW" sz="2400" dirty="0">
              <a:latin typeface="Times New Roman" pitchFamily="18" charset="0"/>
              <a:cs typeface="Times New Roman" pitchFamily="18" charset="0"/>
            </a:endParaRPr>
          </a:p>
        </p:txBody>
      </p:sp>
      <p:sp>
        <p:nvSpPr>
          <p:cNvPr id="7"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9" name="直線接點 8"/>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34"/>
          <p:cNvSpPr>
            <a:spLocks noChangeArrowheads="1"/>
          </p:cNvSpPr>
          <p:nvPr/>
        </p:nvSpPr>
        <p:spPr bwMode="auto">
          <a:xfrm>
            <a:off x="612205" y="3501008"/>
            <a:ext cx="7848227" cy="1400383"/>
          </a:xfrm>
          <a:prstGeom prst="rect">
            <a:avLst/>
          </a:prstGeom>
          <a:noFill/>
          <a:ln w="9525">
            <a:noFill/>
            <a:miter lim="800000"/>
            <a:headEnd/>
            <a:tailEnd/>
          </a:ln>
        </p:spPr>
        <p:txBody>
          <a:bodyPr wrap="square">
            <a:spAutoFit/>
          </a:bodyPr>
          <a:lstStyle/>
          <a:p>
            <a:pPr indent="457200" algn="just">
              <a:lnSpc>
                <a:spcPts val="3400"/>
              </a:lnSpc>
            </a:pPr>
            <a:r>
              <a:rPr lang="en-US" altLang="zh-TW" sz="2400" dirty="0" smtClean="0">
                <a:latin typeface="Times New Roman" pitchFamily="18" charset="0"/>
                <a:cs typeface="Times New Roman" pitchFamily="18" charset="0"/>
              </a:rPr>
              <a:t>In Chapter 1, we obtain that a bull-design of order n exists if and only if n </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0, 1 (mod 5).  Now, we will discuss the maximum packing of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with bulls, for  n      0,1(mod 5).</a:t>
            </a:r>
            <a:endParaRPr lang="zh-TW" altLang="zh-TW" sz="2400" dirty="0">
              <a:latin typeface="Times New Roman" pitchFamily="18" charset="0"/>
              <a:cs typeface="Times New Roman" pitchFamily="18" charset="0"/>
            </a:endParaRPr>
          </a:p>
        </p:txBody>
      </p:sp>
      <p:sp>
        <p:nvSpPr>
          <p:cNvPr id="52736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pic>
        <p:nvPicPr>
          <p:cNvPr id="527362"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868144" y="4476866"/>
            <a:ext cx="280532" cy="32728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25</a:t>
            </a:fld>
            <a:r>
              <a:rPr lang="en-US" altLang="zh-TW" smtClean="0"/>
              <a:t>-</a:t>
            </a:r>
            <a:endParaRPr lang="en-US" altLang="zh-TW"/>
          </a:p>
        </p:txBody>
      </p:sp>
      <p:sp>
        <p:nvSpPr>
          <p:cNvPr id="3" name="矩形 34"/>
          <p:cNvSpPr>
            <a:spLocks noChangeArrowheads="1"/>
          </p:cNvSpPr>
          <p:nvPr/>
        </p:nvSpPr>
        <p:spPr bwMode="auto">
          <a:xfrm>
            <a:off x="611560" y="1196752"/>
            <a:ext cx="7848227" cy="1477328"/>
          </a:xfrm>
          <a:prstGeom prst="rect">
            <a:avLst/>
          </a:prstGeom>
          <a:noFill/>
          <a:ln w="9525">
            <a:noFill/>
            <a:miter lim="800000"/>
            <a:headEnd/>
            <a:tailEnd/>
          </a:ln>
        </p:spPr>
        <p:txBody>
          <a:bodyPr wrap="square">
            <a:spAutoFit/>
          </a:bodyPr>
          <a:lstStyle/>
          <a:p>
            <a:pPr algn="just">
              <a:lnSpc>
                <a:spcPts val="3600"/>
              </a:lnSpc>
            </a:pPr>
            <a:r>
              <a:rPr lang="en-US" altLang="zh-TW" sz="2400" b="1" u="sng" dirty="0" smtClean="0">
                <a:solidFill>
                  <a:srgbClr val="FF3300"/>
                </a:solidFill>
                <a:latin typeface="Times New Roman" pitchFamily="18" charset="0"/>
                <a:cs typeface="Times New Roman" pitchFamily="18" charset="0"/>
              </a:rPr>
              <a:t>Example 2.1.1</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Let V(K</a:t>
            </a:r>
            <a:r>
              <a:rPr lang="en-US" altLang="zh-TW" sz="2400" baseline="-25000" dirty="0" smtClean="0">
                <a:latin typeface="Times New Roman" pitchFamily="18" charset="0"/>
                <a:cs typeface="Times New Roman" pitchFamily="18" charset="0"/>
              </a:rPr>
              <a:t>7</a:t>
            </a:r>
            <a:r>
              <a:rPr lang="en-US" altLang="zh-TW" sz="2400" dirty="0" smtClean="0">
                <a:latin typeface="Times New Roman" pitchFamily="18" charset="0"/>
                <a:cs typeface="Times New Roman" pitchFamily="18" charset="0"/>
              </a:rPr>
              <a:t>) =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,7}. </a:t>
            </a:r>
          </a:p>
          <a:p>
            <a:pPr algn="just">
              <a:lnSpc>
                <a:spcPts val="3600"/>
              </a:lnSpc>
            </a:pPr>
            <a:r>
              <a:rPr lang="en-US" altLang="zh-TW" sz="2400" dirty="0" smtClean="0">
                <a:latin typeface="Times New Roman" pitchFamily="18" charset="0"/>
                <a:cs typeface="Times New Roman" pitchFamily="18" charset="0"/>
              </a:rPr>
              <a:t>Take 4 bulls as (2, 5, 6; 4, 1), (3, 6, 7; 4, 5), (5, 1, 3; 7, 4) and (7, 2, 4; 3, 1) and leave </a:t>
            </a:r>
            <a:r>
              <a:rPr lang="en-US" altLang="zh-TW" sz="2400" dirty="0" smtClean="0">
                <a:latin typeface="Monotype Corsiva" pitchFamily="66" charset="0"/>
                <a:cs typeface="Times New Roman" pitchFamily="18" charset="0"/>
              </a:rPr>
              <a:t>L </a:t>
            </a:r>
            <a:r>
              <a:rPr lang="en-US" altLang="zh-TW" sz="2400" dirty="0" smtClean="0">
                <a:latin typeface="Times New Roman" pitchFamily="18" charset="0"/>
                <a:cs typeface="Times New Roman" pitchFamily="18" charset="0"/>
              </a:rPr>
              <a:t>= {{1, 2}}. </a:t>
            </a:r>
            <a:endParaRPr lang="zh-TW" altLang="zh-TW" sz="2400" dirty="0">
              <a:latin typeface="Times New Roman" pitchFamily="18" charset="0"/>
              <a:cs typeface="Times New Roman" pitchFamily="18" charset="0"/>
            </a:endParaRPr>
          </a:p>
        </p:txBody>
      </p:sp>
      <p:sp>
        <p:nvSpPr>
          <p:cNvPr id="140289" name="Rectangle 1"/>
          <p:cNvSpPr>
            <a:spLocks noChangeArrowheads="1"/>
          </p:cNvSpPr>
          <p:nvPr/>
        </p:nvSpPr>
        <p:spPr bwMode="auto">
          <a:xfrm>
            <a:off x="1797224" y="6237312"/>
            <a:ext cx="5327099"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rPr>
              <a:t>Figure 2.1  a bull decomposition of K</a:t>
            </a:r>
            <a:r>
              <a:rPr kumimoji="1" lang="en-US" altLang="zh-TW" sz="2400" b="0" i="0" u="none" strike="noStrike" cap="none" normalizeH="0" baseline="-30000" dirty="0" smtClean="0">
                <a:ln>
                  <a:noFill/>
                </a:ln>
                <a:solidFill>
                  <a:srgbClr val="000000"/>
                </a:solidFill>
                <a:effectLst/>
                <a:latin typeface="Times New Roman" pitchFamily="18" charset="0"/>
                <a:ea typeface="新細明體" pitchFamily="18" charset="-120"/>
                <a:cs typeface="Times New Roman" pitchFamily="18" charset="0"/>
              </a:rPr>
              <a:t>7</a:t>
            </a: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rPr>
              <a:t>\K</a:t>
            </a:r>
            <a:r>
              <a:rPr kumimoji="1" lang="en-US" altLang="zh-TW" sz="2400" b="0" i="0" u="none" strike="noStrike" cap="none" normalizeH="0" baseline="-30000" dirty="0" smtClean="0">
                <a:ln>
                  <a:noFill/>
                </a:ln>
                <a:solidFill>
                  <a:srgbClr val="000000"/>
                </a:solidFill>
                <a:effectLst/>
                <a:latin typeface="Times New Roman" pitchFamily="18" charset="0"/>
                <a:ea typeface="新細明體" pitchFamily="18" charset="-120"/>
                <a:cs typeface="Times New Roman" pitchFamily="18" charset="0"/>
              </a:rPr>
              <a:t>2</a:t>
            </a:r>
            <a:endParaRPr kumimoji="1" lang="en-US"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40"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41" name="直線接點 40"/>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文字方塊 49"/>
          <p:cNvSpPr txBox="1"/>
          <p:nvPr/>
        </p:nvSpPr>
        <p:spPr>
          <a:xfrm>
            <a:off x="2144302" y="3356992"/>
            <a:ext cx="462909" cy="395713"/>
          </a:xfrm>
          <a:prstGeom prst="rect">
            <a:avLst/>
          </a:prstGeom>
          <a:noFill/>
        </p:spPr>
        <p:txBody>
          <a:bodyPr wrap="square" rtlCol="0">
            <a:spAutoFit/>
          </a:bodyPr>
          <a:lstStyle/>
          <a:p>
            <a:r>
              <a:rPr lang="en-US" altLang="zh-TW" sz="2400" dirty="0" smtClean="0"/>
              <a:t>1</a:t>
            </a:r>
            <a:endParaRPr lang="zh-TW" altLang="en-US" sz="2400" dirty="0"/>
          </a:p>
        </p:txBody>
      </p:sp>
      <p:sp>
        <p:nvSpPr>
          <p:cNvPr id="51" name="文字方塊 50"/>
          <p:cNvSpPr txBox="1"/>
          <p:nvPr/>
        </p:nvSpPr>
        <p:spPr>
          <a:xfrm>
            <a:off x="4109091" y="2817263"/>
            <a:ext cx="462909" cy="395713"/>
          </a:xfrm>
          <a:prstGeom prst="rect">
            <a:avLst/>
          </a:prstGeom>
          <a:noFill/>
        </p:spPr>
        <p:txBody>
          <a:bodyPr wrap="square" rtlCol="0">
            <a:spAutoFit/>
          </a:bodyPr>
          <a:lstStyle/>
          <a:p>
            <a:r>
              <a:rPr lang="en-US" altLang="zh-TW" sz="2400" dirty="0" smtClean="0"/>
              <a:t>2</a:t>
            </a:r>
            <a:endParaRPr lang="zh-TW" altLang="en-US" sz="2400" dirty="0"/>
          </a:p>
        </p:txBody>
      </p:sp>
      <p:sp>
        <p:nvSpPr>
          <p:cNvPr id="52" name="文字方塊 51"/>
          <p:cNvSpPr txBox="1"/>
          <p:nvPr/>
        </p:nvSpPr>
        <p:spPr>
          <a:xfrm>
            <a:off x="5384662" y="3356992"/>
            <a:ext cx="462909" cy="395713"/>
          </a:xfrm>
          <a:prstGeom prst="rect">
            <a:avLst/>
          </a:prstGeom>
          <a:noFill/>
        </p:spPr>
        <p:txBody>
          <a:bodyPr wrap="square" rtlCol="0">
            <a:spAutoFit/>
          </a:bodyPr>
          <a:lstStyle/>
          <a:p>
            <a:r>
              <a:rPr lang="en-US" altLang="zh-TW" sz="2400" dirty="0" smtClean="0"/>
              <a:t>3</a:t>
            </a:r>
            <a:endParaRPr lang="zh-TW" altLang="en-US" sz="2400" dirty="0"/>
          </a:p>
        </p:txBody>
      </p:sp>
      <p:sp>
        <p:nvSpPr>
          <p:cNvPr id="53" name="文字方塊 52"/>
          <p:cNvSpPr txBox="1"/>
          <p:nvPr/>
        </p:nvSpPr>
        <p:spPr>
          <a:xfrm>
            <a:off x="5693267" y="4442587"/>
            <a:ext cx="462909" cy="395713"/>
          </a:xfrm>
          <a:prstGeom prst="rect">
            <a:avLst/>
          </a:prstGeom>
          <a:noFill/>
        </p:spPr>
        <p:txBody>
          <a:bodyPr wrap="square" rtlCol="0">
            <a:spAutoFit/>
          </a:bodyPr>
          <a:lstStyle/>
          <a:p>
            <a:r>
              <a:rPr lang="en-US" altLang="zh-TW" sz="2400" dirty="0" smtClean="0"/>
              <a:t>4</a:t>
            </a:r>
            <a:endParaRPr lang="zh-TW" altLang="en-US" sz="2400" dirty="0"/>
          </a:p>
        </p:txBody>
      </p:sp>
      <p:sp>
        <p:nvSpPr>
          <p:cNvPr id="89" name="文字方塊 88"/>
          <p:cNvSpPr txBox="1"/>
          <p:nvPr/>
        </p:nvSpPr>
        <p:spPr>
          <a:xfrm>
            <a:off x="4767450" y="5553567"/>
            <a:ext cx="462909" cy="395713"/>
          </a:xfrm>
          <a:prstGeom prst="rect">
            <a:avLst/>
          </a:prstGeom>
          <a:noFill/>
        </p:spPr>
        <p:txBody>
          <a:bodyPr wrap="square" rtlCol="0">
            <a:spAutoFit/>
          </a:bodyPr>
          <a:lstStyle/>
          <a:p>
            <a:r>
              <a:rPr lang="en-US" altLang="zh-TW" sz="2400" dirty="0" smtClean="0"/>
              <a:t>5</a:t>
            </a:r>
            <a:endParaRPr lang="zh-TW" altLang="en-US" sz="2400" dirty="0"/>
          </a:p>
        </p:txBody>
      </p:sp>
      <p:sp>
        <p:nvSpPr>
          <p:cNvPr id="90" name="文字方塊 89"/>
          <p:cNvSpPr txBox="1"/>
          <p:nvPr/>
        </p:nvSpPr>
        <p:spPr>
          <a:xfrm>
            <a:off x="3070119" y="5430125"/>
            <a:ext cx="462909" cy="395713"/>
          </a:xfrm>
          <a:prstGeom prst="rect">
            <a:avLst/>
          </a:prstGeom>
          <a:noFill/>
        </p:spPr>
        <p:txBody>
          <a:bodyPr wrap="square" rtlCol="0">
            <a:spAutoFit/>
          </a:bodyPr>
          <a:lstStyle/>
          <a:p>
            <a:r>
              <a:rPr lang="en-US" altLang="zh-TW" sz="2400" dirty="0" smtClean="0"/>
              <a:t>6</a:t>
            </a:r>
            <a:endParaRPr lang="zh-TW" altLang="en-US" sz="2400" dirty="0"/>
          </a:p>
        </p:txBody>
      </p:sp>
      <p:sp>
        <p:nvSpPr>
          <p:cNvPr id="91" name="文字方塊 90"/>
          <p:cNvSpPr txBox="1"/>
          <p:nvPr/>
        </p:nvSpPr>
        <p:spPr>
          <a:xfrm>
            <a:off x="1835696" y="4627750"/>
            <a:ext cx="462909" cy="395713"/>
          </a:xfrm>
          <a:prstGeom prst="rect">
            <a:avLst/>
          </a:prstGeom>
          <a:noFill/>
        </p:spPr>
        <p:txBody>
          <a:bodyPr wrap="square" rtlCol="0">
            <a:spAutoFit/>
          </a:bodyPr>
          <a:lstStyle/>
          <a:p>
            <a:r>
              <a:rPr lang="en-US" altLang="zh-TW" sz="2400" dirty="0" smtClean="0"/>
              <a:t>7</a:t>
            </a:r>
            <a:endParaRPr lang="zh-TW" altLang="en-US" sz="2400" dirty="0"/>
          </a:p>
        </p:txBody>
      </p:sp>
      <p:cxnSp>
        <p:nvCxnSpPr>
          <p:cNvPr id="94" name="直線接點 93"/>
          <p:cNvCxnSpPr/>
          <p:nvPr/>
        </p:nvCxnSpPr>
        <p:spPr>
          <a:xfrm>
            <a:off x="3956078" y="3104195"/>
            <a:ext cx="647709" cy="255336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接點 95"/>
          <p:cNvCxnSpPr/>
          <p:nvPr/>
        </p:nvCxnSpPr>
        <p:spPr>
          <a:xfrm flipH="1">
            <a:off x="2987461" y="3090630"/>
            <a:ext cx="999381" cy="231567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接點 97"/>
          <p:cNvCxnSpPr/>
          <p:nvPr/>
        </p:nvCxnSpPr>
        <p:spPr>
          <a:xfrm flipH="1" flipV="1">
            <a:off x="2954861" y="5418429"/>
            <a:ext cx="1670960" cy="22811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接點 99"/>
          <p:cNvCxnSpPr/>
          <p:nvPr/>
        </p:nvCxnSpPr>
        <p:spPr>
          <a:xfrm flipV="1">
            <a:off x="4625821" y="4807391"/>
            <a:ext cx="923910" cy="8281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接點 101"/>
          <p:cNvCxnSpPr/>
          <p:nvPr/>
        </p:nvCxnSpPr>
        <p:spPr>
          <a:xfrm>
            <a:off x="2697869" y="3608422"/>
            <a:ext cx="289592" cy="17978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接點 103"/>
          <p:cNvCxnSpPr/>
          <p:nvPr/>
        </p:nvCxnSpPr>
        <p:spPr>
          <a:xfrm flipH="1">
            <a:off x="2987824" y="3645024"/>
            <a:ext cx="2257798" cy="17921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直線接點 106"/>
          <p:cNvCxnSpPr/>
          <p:nvPr/>
        </p:nvCxnSpPr>
        <p:spPr>
          <a:xfrm flipH="1">
            <a:off x="2411760" y="3630456"/>
            <a:ext cx="2831005" cy="10146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直線接點 108"/>
          <p:cNvCxnSpPr/>
          <p:nvPr/>
        </p:nvCxnSpPr>
        <p:spPr>
          <a:xfrm>
            <a:off x="2409594" y="4627968"/>
            <a:ext cx="574713" cy="80925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直線接點 110"/>
          <p:cNvCxnSpPr/>
          <p:nvPr/>
        </p:nvCxnSpPr>
        <p:spPr>
          <a:xfrm flipV="1">
            <a:off x="2973291" y="4783763"/>
            <a:ext cx="2549626" cy="60939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3" name="直線接點 112"/>
          <p:cNvCxnSpPr/>
          <p:nvPr/>
        </p:nvCxnSpPr>
        <p:spPr>
          <a:xfrm>
            <a:off x="2356346" y="4632991"/>
            <a:ext cx="2281344" cy="98985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5" name="直線接點 114"/>
          <p:cNvCxnSpPr/>
          <p:nvPr/>
        </p:nvCxnSpPr>
        <p:spPr>
          <a:xfrm flipH="1" flipV="1">
            <a:off x="3975825" y="3134697"/>
            <a:ext cx="1575413" cy="1663547"/>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18" name="直線接點 117"/>
          <p:cNvCxnSpPr/>
          <p:nvPr/>
        </p:nvCxnSpPr>
        <p:spPr>
          <a:xfrm>
            <a:off x="2367363" y="4632991"/>
            <a:ext cx="3142615" cy="11734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20" name="直線接點 119"/>
          <p:cNvCxnSpPr/>
          <p:nvPr/>
        </p:nvCxnSpPr>
        <p:spPr>
          <a:xfrm flipH="1">
            <a:off x="2339753" y="3134697"/>
            <a:ext cx="1647089" cy="1446432"/>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22" name="直線接點 121"/>
          <p:cNvCxnSpPr/>
          <p:nvPr/>
        </p:nvCxnSpPr>
        <p:spPr>
          <a:xfrm flipH="1" flipV="1">
            <a:off x="2699793" y="3645025"/>
            <a:ext cx="2895512" cy="1131185"/>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24" name="直線接點 123"/>
          <p:cNvCxnSpPr/>
          <p:nvPr/>
        </p:nvCxnSpPr>
        <p:spPr>
          <a:xfrm flipH="1" flipV="1">
            <a:off x="3981683" y="3140935"/>
            <a:ext cx="1250065" cy="50053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26" name="直線接點 125"/>
          <p:cNvCxnSpPr/>
          <p:nvPr/>
        </p:nvCxnSpPr>
        <p:spPr>
          <a:xfrm>
            <a:off x="2730919" y="3630456"/>
            <a:ext cx="1890957" cy="199246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28" name="直線接點 127"/>
          <p:cNvCxnSpPr/>
          <p:nvPr/>
        </p:nvCxnSpPr>
        <p:spPr>
          <a:xfrm flipH="1">
            <a:off x="2741936" y="3601719"/>
            <a:ext cx="2440392" cy="50771"/>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30" name="直線接點 129"/>
          <p:cNvCxnSpPr/>
          <p:nvPr/>
        </p:nvCxnSpPr>
        <p:spPr>
          <a:xfrm flipV="1">
            <a:off x="4592770" y="3623787"/>
            <a:ext cx="627302" cy="2022756"/>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32" name="直線接點 131"/>
          <p:cNvCxnSpPr/>
          <p:nvPr/>
        </p:nvCxnSpPr>
        <p:spPr>
          <a:xfrm flipH="1">
            <a:off x="2378380" y="3630456"/>
            <a:ext cx="385540" cy="980501"/>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34" name="直線接點 133"/>
          <p:cNvCxnSpPr/>
          <p:nvPr/>
        </p:nvCxnSpPr>
        <p:spPr>
          <a:xfrm flipH="1" flipV="1">
            <a:off x="5244116" y="3567871"/>
            <a:ext cx="329155" cy="1219356"/>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36" name="直線接點 135"/>
          <p:cNvCxnSpPr/>
          <p:nvPr/>
        </p:nvCxnSpPr>
        <p:spPr>
          <a:xfrm flipH="1">
            <a:off x="2697869" y="3149391"/>
            <a:ext cx="1287032" cy="492082"/>
          </a:xfrm>
          <a:prstGeom prst="line">
            <a:avLst/>
          </a:prstGeom>
          <a:ln w="57150">
            <a:solidFill>
              <a:srgbClr val="BC461A"/>
            </a:solidFill>
            <a:prstDash val="sysDash"/>
          </a:ln>
        </p:spPr>
        <p:style>
          <a:lnRef idx="1">
            <a:schemeClr val="accent1"/>
          </a:lnRef>
          <a:fillRef idx="0">
            <a:schemeClr val="accent1"/>
          </a:fillRef>
          <a:effectRef idx="0">
            <a:schemeClr val="accent1"/>
          </a:effectRef>
          <a:fontRef idx="minor">
            <a:schemeClr val="tx1"/>
          </a:fontRef>
        </p:style>
      </p:cxnSp>
      <p:sp>
        <p:nvSpPr>
          <p:cNvPr id="42" name="橢圓 41"/>
          <p:cNvSpPr/>
          <p:nvPr/>
        </p:nvSpPr>
        <p:spPr>
          <a:xfrm>
            <a:off x="3841633" y="3048386"/>
            <a:ext cx="231454" cy="1851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橢圓 43"/>
          <p:cNvSpPr/>
          <p:nvPr/>
        </p:nvSpPr>
        <p:spPr>
          <a:xfrm>
            <a:off x="5102430" y="3534732"/>
            <a:ext cx="231454" cy="1851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橢圓 44"/>
          <p:cNvSpPr/>
          <p:nvPr/>
        </p:nvSpPr>
        <p:spPr>
          <a:xfrm>
            <a:off x="5432937" y="4681718"/>
            <a:ext cx="231454" cy="1851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6" name="橢圓 45"/>
          <p:cNvSpPr/>
          <p:nvPr/>
        </p:nvSpPr>
        <p:spPr>
          <a:xfrm>
            <a:off x="4481045" y="5536507"/>
            <a:ext cx="231454" cy="1851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橢圓 46"/>
          <p:cNvSpPr/>
          <p:nvPr/>
        </p:nvSpPr>
        <p:spPr>
          <a:xfrm>
            <a:off x="2854236" y="5328907"/>
            <a:ext cx="231454" cy="1851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橢圓 47"/>
          <p:cNvSpPr/>
          <p:nvPr/>
        </p:nvSpPr>
        <p:spPr>
          <a:xfrm>
            <a:off x="2264047" y="4535693"/>
            <a:ext cx="231454" cy="1851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 name="橢圓 48"/>
          <p:cNvSpPr/>
          <p:nvPr/>
        </p:nvSpPr>
        <p:spPr>
          <a:xfrm>
            <a:off x="2607210" y="3542155"/>
            <a:ext cx="231454" cy="18516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26</a:t>
            </a:fld>
            <a:r>
              <a:rPr lang="en-US" altLang="zh-TW" smtClean="0"/>
              <a:t>-</a:t>
            </a:r>
            <a:endParaRPr lang="en-US" altLang="zh-TW"/>
          </a:p>
        </p:txBody>
      </p:sp>
      <p:sp>
        <p:nvSpPr>
          <p:cNvPr id="3" name="矩形 34"/>
          <p:cNvSpPr>
            <a:spLocks noChangeArrowheads="1"/>
          </p:cNvSpPr>
          <p:nvPr/>
        </p:nvSpPr>
        <p:spPr bwMode="auto">
          <a:xfrm>
            <a:off x="611559" y="1196752"/>
            <a:ext cx="7848227" cy="1323439"/>
          </a:xfrm>
          <a:prstGeom prst="rect">
            <a:avLst/>
          </a:prstGeom>
          <a:noFill/>
          <a:ln w="9525">
            <a:noFill/>
            <a:miter lim="800000"/>
            <a:headEnd/>
            <a:tailEnd/>
          </a:ln>
        </p:spPr>
        <p:txBody>
          <a:bodyPr wrap="square">
            <a:spAutoFit/>
          </a:bodyPr>
          <a:lstStyle/>
          <a:p>
            <a:pPr algn="just">
              <a:lnSpc>
                <a:spcPts val="3200"/>
              </a:lnSpc>
            </a:pPr>
            <a:r>
              <a:rPr lang="en-US" altLang="zh-TW" sz="2400" b="1" u="sng" dirty="0" smtClean="0">
                <a:solidFill>
                  <a:srgbClr val="FF3300"/>
                </a:solidFill>
                <a:latin typeface="Times New Roman" pitchFamily="18" charset="0"/>
                <a:cs typeface="Times New Roman" pitchFamily="18" charset="0"/>
              </a:rPr>
              <a:t>Example 2.1.2</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Let V(K</a:t>
            </a:r>
            <a:r>
              <a:rPr lang="en-US" altLang="zh-TW" sz="2400" baseline="-25000" dirty="0" smtClean="0">
                <a:latin typeface="Times New Roman" pitchFamily="18" charset="0"/>
                <a:cs typeface="Times New Roman" pitchFamily="18" charset="0"/>
              </a:rPr>
              <a:t>8</a:t>
            </a:r>
            <a:r>
              <a:rPr lang="en-US" altLang="zh-TW" sz="2400" dirty="0" smtClean="0">
                <a:latin typeface="Times New Roman" pitchFamily="18" charset="0"/>
                <a:cs typeface="Times New Roman" pitchFamily="18" charset="0"/>
              </a:rPr>
              <a:t>) =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8}. Since |E(K</a:t>
            </a:r>
            <a:r>
              <a:rPr lang="en-US" altLang="zh-TW" sz="2400" baseline="-25000" dirty="0" smtClean="0">
                <a:latin typeface="Times New Roman" pitchFamily="18" charset="0"/>
                <a:cs typeface="Times New Roman" pitchFamily="18" charset="0"/>
              </a:rPr>
              <a:t>8</a:t>
            </a:r>
            <a:r>
              <a:rPr lang="en-US" altLang="zh-TW" sz="2400" dirty="0" smtClean="0">
                <a:latin typeface="Times New Roman" pitchFamily="18" charset="0"/>
                <a:cs typeface="Times New Roman" pitchFamily="18" charset="0"/>
              </a:rPr>
              <a:t>))|= 28, the leave in a maximum packing of K</a:t>
            </a:r>
            <a:r>
              <a:rPr lang="en-US" altLang="zh-TW" sz="2400" baseline="-25000" dirty="0" smtClean="0">
                <a:latin typeface="Times New Roman" pitchFamily="18" charset="0"/>
                <a:cs typeface="Times New Roman" pitchFamily="18" charset="0"/>
              </a:rPr>
              <a:t>8</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with bulls contains three edges. </a:t>
            </a:r>
            <a:endParaRPr lang="zh-TW" altLang="zh-TW" sz="2400" dirty="0">
              <a:latin typeface="Times New Roman" pitchFamily="18" charset="0"/>
              <a:cs typeface="Times New Roman" pitchFamily="18" charset="0"/>
            </a:endParaRPr>
          </a:p>
        </p:txBody>
      </p:sp>
      <p:sp>
        <p:nvSpPr>
          <p:cNvPr id="40" name="矩形 34"/>
          <p:cNvSpPr>
            <a:spLocks noChangeArrowheads="1"/>
          </p:cNvSpPr>
          <p:nvPr/>
        </p:nvSpPr>
        <p:spPr bwMode="auto">
          <a:xfrm>
            <a:off x="611559" y="2636912"/>
            <a:ext cx="7848227" cy="1323439"/>
          </a:xfrm>
          <a:prstGeom prst="rect">
            <a:avLst/>
          </a:prstGeom>
          <a:noFill/>
          <a:ln w="9525">
            <a:noFill/>
            <a:miter lim="800000"/>
            <a:headEnd/>
            <a:tailEnd/>
          </a:ln>
        </p:spPr>
        <p:txBody>
          <a:bodyPr wrap="square">
            <a:spAutoFit/>
          </a:bodyPr>
          <a:lstStyle/>
          <a:p>
            <a:pPr marL="457200" indent="-457200" algn="just">
              <a:lnSpc>
                <a:spcPts val="3200"/>
              </a:lnSpc>
              <a:buAutoNum type="arabicParenBoth"/>
            </a:pPr>
            <a:r>
              <a:rPr lang="en-US" altLang="zh-TW" sz="2400" dirty="0" smtClean="0">
                <a:latin typeface="Times New Roman" pitchFamily="18" charset="0"/>
                <a:cs typeface="Times New Roman" pitchFamily="18" charset="0"/>
              </a:rPr>
              <a:t>Take 5 bulls as (3, 6, 7; 4, 5), (5, 2, 8; 6, 3), (2, 4, 7; 8, 1), (3, 4, 5; 1, 6) and (6, 1, 8; 5, 7) and leave </a:t>
            </a:r>
            <a:r>
              <a:rPr lang="en-US" altLang="zh-TW" sz="2400" dirty="0" smtClean="0">
                <a:latin typeface="Monotype Corsiva" pitchFamily="66" charset="0"/>
                <a:cs typeface="Times New Roman" pitchFamily="18" charset="0"/>
              </a:rPr>
              <a:t>L</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 {{1, 2}, {1, 3}, {2, 3}}= E(G</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6"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7" name="直線接點 6"/>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Box 12"/>
          <p:cNvSpPr txBox="1">
            <a:spLocks noChangeArrowheads="1"/>
          </p:cNvSpPr>
          <p:nvPr/>
        </p:nvSpPr>
        <p:spPr bwMode="auto">
          <a:xfrm>
            <a:off x="-2556792" y="5320416"/>
            <a:ext cx="497717" cy="544678"/>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a:t>2</a:t>
            </a:r>
          </a:p>
        </p:txBody>
      </p:sp>
      <p:grpSp>
        <p:nvGrpSpPr>
          <p:cNvPr id="65" name="群組 64"/>
          <p:cNvGrpSpPr/>
          <p:nvPr/>
        </p:nvGrpSpPr>
        <p:grpSpPr>
          <a:xfrm>
            <a:off x="1907704" y="3789040"/>
            <a:ext cx="5040560" cy="2993006"/>
            <a:chOff x="1907704" y="3717032"/>
            <a:chExt cx="5040560" cy="3065014"/>
          </a:xfrm>
        </p:grpSpPr>
        <p:sp>
          <p:nvSpPr>
            <p:cNvPr id="14" name="Text Box 13"/>
            <p:cNvSpPr txBox="1">
              <a:spLocks noChangeArrowheads="1"/>
            </p:cNvSpPr>
            <p:nvPr/>
          </p:nvSpPr>
          <p:spPr bwMode="auto">
            <a:xfrm>
              <a:off x="1907704" y="4797152"/>
              <a:ext cx="795910" cy="461665"/>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sz="2400" dirty="0"/>
                <a:t>G</a:t>
              </a:r>
              <a:r>
                <a:rPr lang="en-US" altLang="zh-TW" sz="2400" baseline="-25000" dirty="0"/>
                <a:t>1</a:t>
              </a:r>
            </a:p>
          </p:txBody>
        </p:sp>
        <p:sp>
          <p:nvSpPr>
            <p:cNvPr id="27" name="Text Box 8"/>
            <p:cNvSpPr txBox="1">
              <a:spLocks noChangeArrowheads="1"/>
            </p:cNvSpPr>
            <p:nvPr/>
          </p:nvSpPr>
          <p:spPr bwMode="auto">
            <a:xfrm>
              <a:off x="3779912" y="3726286"/>
              <a:ext cx="497717" cy="601173"/>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a:t>1</a:t>
              </a:r>
            </a:p>
          </p:txBody>
        </p:sp>
        <p:sp>
          <p:nvSpPr>
            <p:cNvPr id="28" name="Text Box 8"/>
            <p:cNvSpPr txBox="1">
              <a:spLocks noChangeArrowheads="1"/>
            </p:cNvSpPr>
            <p:nvPr/>
          </p:nvSpPr>
          <p:spPr bwMode="auto">
            <a:xfrm>
              <a:off x="5298419" y="3717032"/>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2</a:t>
              </a:r>
              <a:endParaRPr lang="en-US" altLang="zh-TW" dirty="0"/>
            </a:p>
          </p:txBody>
        </p:sp>
        <p:sp>
          <p:nvSpPr>
            <p:cNvPr id="29" name="Text Box 8"/>
            <p:cNvSpPr txBox="1">
              <a:spLocks noChangeArrowheads="1"/>
            </p:cNvSpPr>
            <p:nvPr/>
          </p:nvSpPr>
          <p:spPr bwMode="auto">
            <a:xfrm>
              <a:off x="3779912" y="6374406"/>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6</a:t>
              </a:r>
              <a:endParaRPr lang="en-US" altLang="zh-TW" dirty="0"/>
            </a:p>
          </p:txBody>
        </p:sp>
        <p:sp>
          <p:nvSpPr>
            <p:cNvPr id="30" name="Text Box 8"/>
            <p:cNvSpPr txBox="1">
              <a:spLocks noChangeArrowheads="1"/>
            </p:cNvSpPr>
            <p:nvPr/>
          </p:nvSpPr>
          <p:spPr bwMode="auto">
            <a:xfrm>
              <a:off x="5292080" y="6374406"/>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5</a:t>
              </a:r>
              <a:endParaRPr lang="en-US" altLang="zh-TW" dirty="0"/>
            </a:p>
          </p:txBody>
        </p:sp>
        <p:sp>
          <p:nvSpPr>
            <p:cNvPr id="31" name="Text Box 8"/>
            <p:cNvSpPr txBox="1">
              <a:spLocks noChangeArrowheads="1"/>
            </p:cNvSpPr>
            <p:nvPr/>
          </p:nvSpPr>
          <p:spPr bwMode="auto">
            <a:xfrm>
              <a:off x="2699792" y="4521053"/>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8</a:t>
              </a:r>
              <a:endParaRPr lang="en-US" altLang="zh-TW" dirty="0"/>
            </a:p>
          </p:txBody>
        </p:sp>
        <p:sp>
          <p:nvSpPr>
            <p:cNvPr id="32" name="Text Box 8"/>
            <p:cNvSpPr txBox="1">
              <a:spLocks noChangeArrowheads="1"/>
            </p:cNvSpPr>
            <p:nvPr/>
          </p:nvSpPr>
          <p:spPr bwMode="auto">
            <a:xfrm>
              <a:off x="6450547" y="4546441"/>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3</a:t>
              </a:r>
              <a:endParaRPr lang="en-US" altLang="zh-TW" dirty="0"/>
            </a:p>
          </p:txBody>
        </p:sp>
        <p:sp>
          <p:nvSpPr>
            <p:cNvPr id="33" name="Text Box 8"/>
            <p:cNvSpPr txBox="1">
              <a:spLocks noChangeArrowheads="1"/>
            </p:cNvSpPr>
            <p:nvPr/>
          </p:nvSpPr>
          <p:spPr bwMode="auto">
            <a:xfrm>
              <a:off x="2699792" y="5341209"/>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7</a:t>
              </a:r>
              <a:endParaRPr lang="en-US" altLang="zh-TW" dirty="0"/>
            </a:p>
          </p:txBody>
        </p:sp>
        <p:sp>
          <p:nvSpPr>
            <p:cNvPr id="34" name="Text Box 8"/>
            <p:cNvSpPr txBox="1">
              <a:spLocks noChangeArrowheads="1"/>
            </p:cNvSpPr>
            <p:nvPr/>
          </p:nvSpPr>
          <p:spPr bwMode="auto">
            <a:xfrm>
              <a:off x="6450547" y="5331955"/>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4</a:t>
              </a:r>
              <a:endParaRPr lang="en-US" altLang="zh-TW" dirty="0"/>
            </a:p>
          </p:txBody>
        </p:sp>
        <p:sp>
          <p:nvSpPr>
            <p:cNvPr id="35" name="Line 9"/>
            <p:cNvSpPr>
              <a:spLocks noChangeShapeType="1"/>
            </p:cNvSpPr>
            <p:nvPr/>
          </p:nvSpPr>
          <p:spPr bwMode="auto">
            <a:xfrm rot="16200000" flipH="1" flipV="1">
              <a:off x="4415833" y="4538924"/>
              <a:ext cx="1665584" cy="2247150"/>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36" name="Line 9"/>
            <p:cNvSpPr>
              <a:spLocks noChangeShapeType="1"/>
            </p:cNvSpPr>
            <p:nvPr/>
          </p:nvSpPr>
          <p:spPr bwMode="auto">
            <a:xfrm rot="16200000" flipH="1" flipV="1">
              <a:off x="4294537" y="3575395"/>
              <a:ext cx="805311" cy="3280957"/>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37" name="Line 9"/>
            <p:cNvSpPr>
              <a:spLocks noChangeShapeType="1"/>
            </p:cNvSpPr>
            <p:nvPr/>
          </p:nvSpPr>
          <p:spPr bwMode="auto">
            <a:xfrm rot="16200000" flipV="1">
              <a:off x="3203534" y="5469833"/>
              <a:ext cx="872186" cy="1128889"/>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38" name="Line 9"/>
            <p:cNvSpPr>
              <a:spLocks noChangeShapeType="1"/>
            </p:cNvSpPr>
            <p:nvPr/>
          </p:nvSpPr>
          <p:spPr bwMode="auto">
            <a:xfrm rot="16200000">
              <a:off x="4850769" y="4948067"/>
              <a:ext cx="853028" cy="2191579"/>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39" name="Line 9"/>
            <p:cNvSpPr>
              <a:spLocks noChangeShapeType="1"/>
            </p:cNvSpPr>
            <p:nvPr/>
          </p:nvSpPr>
          <p:spPr bwMode="auto">
            <a:xfrm rot="16200000" flipV="1">
              <a:off x="3760824" y="4923482"/>
              <a:ext cx="828069" cy="2230052"/>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41" name="Line 9"/>
            <p:cNvSpPr>
              <a:spLocks noChangeShapeType="1"/>
            </p:cNvSpPr>
            <p:nvPr/>
          </p:nvSpPr>
          <p:spPr bwMode="auto">
            <a:xfrm rot="16200000" flipH="1">
              <a:off x="4081099" y="5272338"/>
              <a:ext cx="2413953" cy="543"/>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42" name="Line 9"/>
            <p:cNvSpPr>
              <a:spLocks noChangeShapeType="1"/>
            </p:cNvSpPr>
            <p:nvPr/>
          </p:nvSpPr>
          <p:spPr bwMode="auto">
            <a:xfrm rot="16200000" flipH="1" flipV="1">
              <a:off x="3832447" y="3349232"/>
              <a:ext cx="702749" cy="2185395"/>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43" name="Line 9"/>
            <p:cNvSpPr>
              <a:spLocks noChangeShapeType="1"/>
            </p:cNvSpPr>
            <p:nvPr/>
          </p:nvSpPr>
          <p:spPr bwMode="auto">
            <a:xfrm rot="16200000" flipV="1">
              <a:off x="3353736" y="4508576"/>
              <a:ext cx="1698429" cy="2232959"/>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44" name="Line 9"/>
            <p:cNvSpPr>
              <a:spLocks noChangeShapeType="1"/>
            </p:cNvSpPr>
            <p:nvPr/>
          </p:nvSpPr>
          <p:spPr bwMode="auto">
            <a:xfrm rot="16200000">
              <a:off x="3551220" y="4710700"/>
              <a:ext cx="2366200" cy="1128224"/>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45" name="Line 9"/>
            <p:cNvSpPr>
              <a:spLocks noChangeShapeType="1"/>
            </p:cNvSpPr>
            <p:nvPr/>
          </p:nvSpPr>
          <p:spPr bwMode="auto">
            <a:xfrm rot="16200000" flipH="1">
              <a:off x="4714966" y="3159809"/>
              <a:ext cx="3309" cy="3260289"/>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46" name="Line 9"/>
            <p:cNvSpPr>
              <a:spLocks noChangeShapeType="1"/>
            </p:cNvSpPr>
            <p:nvPr/>
          </p:nvSpPr>
          <p:spPr bwMode="auto">
            <a:xfrm rot="16200000" flipV="1">
              <a:off x="5047875" y="4325534"/>
              <a:ext cx="1581234" cy="1088670"/>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47" name="Line 9"/>
            <p:cNvSpPr>
              <a:spLocks noChangeShapeType="1"/>
            </p:cNvSpPr>
            <p:nvPr/>
          </p:nvSpPr>
          <p:spPr bwMode="auto">
            <a:xfrm rot="16200000">
              <a:off x="3433183" y="3772839"/>
              <a:ext cx="1550540" cy="2136126"/>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48" name="Line 9"/>
            <p:cNvSpPr>
              <a:spLocks noChangeShapeType="1"/>
            </p:cNvSpPr>
            <p:nvPr/>
          </p:nvSpPr>
          <p:spPr bwMode="auto">
            <a:xfrm rot="16200000" flipV="1">
              <a:off x="4687737" y="4010549"/>
              <a:ext cx="37381" cy="3262490"/>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49" name="Line 9"/>
            <p:cNvSpPr>
              <a:spLocks noChangeShapeType="1"/>
            </p:cNvSpPr>
            <p:nvPr/>
          </p:nvSpPr>
          <p:spPr bwMode="auto">
            <a:xfrm rot="16200000" flipH="1">
              <a:off x="4344071" y="3617475"/>
              <a:ext cx="795068" cy="3219529"/>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50" name="Line 9"/>
            <p:cNvSpPr>
              <a:spLocks noChangeShapeType="1"/>
            </p:cNvSpPr>
            <p:nvPr/>
          </p:nvSpPr>
          <p:spPr bwMode="auto">
            <a:xfrm rot="16200000" flipH="1" flipV="1">
              <a:off x="2873828" y="4296790"/>
              <a:ext cx="1526504" cy="1101208"/>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51" name="Line 9"/>
            <p:cNvSpPr>
              <a:spLocks noChangeShapeType="1"/>
            </p:cNvSpPr>
            <p:nvPr/>
          </p:nvSpPr>
          <p:spPr bwMode="auto">
            <a:xfrm rot="16200000" flipH="1" flipV="1">
              <a:off x="4951732" y="5112077"/>
              <a:ext cx="1718122" cy="1023392"/>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52" name="Line 9"/>
            <p:cNvSpPr>
              <a:spLocks noChangeShapeType="1"/>
            </p:cNvSpPr>
            <p:nvPr/>
          </p:nvSpPr>
          <p:spPr bwMode="auto">
            <a:xfrm rot="16200000" flipH="1" flipV="1">
              <a:off x="5990000" y="5211909"/>
              <a:ext cx="764400" cy="0"/>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53" name="Line 9"/>
            <p:cNvSpPr>
              <a:spLocks noChangeShapeType="1"/>
            </p:cNvSpPr>
            <p:nvPr/>
          </p:nvSpPr>
          <p:spPr bwMode="auto">
            <a:xfrm rot="16200000" flipH="1" flipV="1">
              <a:off x="5395018" y="5521536"/>
              <a:ext cx="874244" cy="1080120"/>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54" name="Line 9"/>
            <p:cNvSpPr>
              <a:spLocks noChangeShapeType="1"/>
            </p:cNvSpPr>
            <p:nvPr/>
          </p:nvSpPr>
          <p:spPr bwMode="auto">
            <a:xfrm rot="16200000" flipH="1">
              <a:off x="4477507" y="3741533"/>
              <a:ext cx="1579550" cy="2208513"/>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55" name="Line 9"/>
            <p:cNvSpPr>
              <a:spLocks noChangeShapeType="1"/>
            </p:cNvSpPr>
            <p:nvPr/>
          </p:nvSpPr>
          <p:spPr bwMode="auto">
            <a:xfrm rot="16200000" flipH="1" flipV="1">
              <a:off x="4716015" y="5922658"/>
              <a:ext cx="2" cy="1152128"/>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56" name="Line 9"/>
            <p:cNvSpPr>
              <a:spLocks noChangeShapeType="1"/>
            </p:cNvSpPr>
            <p:nvPr/>
          </p:nvSpPr>
          <p:spPr bwMode="auto">
            <a:xfrm rot="16200000" flipV="1">
              <a:off x="2967260" y="5281057"/>
              <a:ext cx="2408298" cy="20169"/>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57" name="Line 9"/>
            <p:cNvSpPr>
              <a:spLocks noChangeShapeType="1"/>
            </p:cNvSpPr>
            <p:nvPr/>
          </p:nvSpPr>
          <p:spPr bwMode="auto">
            <a:xfrm rot="16200000">
              <a:off x="3280074" y="3914346"/>
              <a:ext cx="659807" cy="1059950"/>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58" name="Line 9"/>
            <p:cNvSpPr>
              <a:spLocks noChangeShapeType="1"/>
            </p:cNvSpPr>
            <p:nvPr/>
          </p:nvSpPr>
          <p:spPr bwMode="auto">
            <a:xfrm rot="16200000" flipV="1">
              <a:off x="2763894" y="5076520"/>
              <a:ext cx="1696225" cy="1116396"/>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59" name="Line 9"/>
            <p:cNvSpPr>
              <a:spLocks noChangeShapeType="1"/>
            </p:cNvSpPr>
            <p:nvPr/>
          </p:nvSpPr>
          <p:spPr bwMode="auto">
            <a:xfrm rot="16200000" flipH="1">
              <a:off x="3508535" y="4714849"/>
              <a:ext cx="2429655" cy="1106308"/>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0" name="Line 9"/>
            <p:cNvSpPr>
              <a:spLocks noChangeShapeType="1"/>
            </p:cNvSpPr>
            <p:nvPr/>
          </p:nvSpPr>
          <p:spPr bwMode="auto">
            <a:xfrm rot="16200000">
              <a:off x="2686587" y="5199472"/>
              <a:ext cx="822346" cy="1"/>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1" name="Line 9"/>
            <p:cNvSpPr>
              <a:spLocks noChangeShapeType="1"/>
            </p:cNvSpPr>
            <p:nvPr/>
          </p:nvSpPr>
          <p:spPr bwMode="auto">
            <a:xfrm rot="16200000">
              <a:off x="4718924" y="3506159"/>
              <a:ext cx="33155" cy="1127189"/>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2" name="Line 9"/>
            <p:cNvSpPr>
              <a:spLocks noChangeShapeType="1"/>
            </p:cNvSpPr>
            <p:nvPr/>
          </p:nvSpPr>
          <p:spPr bwMode="auto">
            <a:xfrm rot="16200000" flipH="1">
              <a:off x="5460342" y="3902020"/>
              <a:ext cx="749241" cy="1073154"/>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3" name="Line 9"/>
            <p:cNvSpPr>
              <a:spLocks noChangeShapeType="1"/>
            </p:cNvSpPr>
            <p:nvPr/>
          </p:nvSpPr>
          <p:spPr bwMode="auto">
            <a:xfrm rot="16200000" flipH="1">
              <a:off x="4911273" y="3368780"/>
              <a:ext cx="761613" cy="2160240"/>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20" name="Oval 17"/>
            <p:cNvSpPr>
              <a:spLocks noChangeArrowheads="1"/>
            </p:cNvSpPr>
            <p:nvPr/>
          </p:nvSpPr>
          <p:spPr bwMode="auto">
            <a:xfrm>
              <a:off x="4067944" y="3955462"/>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9" name="Oval 17"/>
            <p:cNvSpPr>
              <a:spLocks noChangeArrowheads="1"/>
            </p:cNvSpPr>
            <p:nvPr/>
          </p:nvSpPr>
          <p:spPr bwMode="auto">
            <a:xfrm>
              <a:off x="5164561" y="3955462"/>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23" name="Oval 17"/>
            <p:cNvSpPr>
              <a:spLocks noChangeArrowheads="1"/>
            </p:cNvSpPr>
            <p:nvPr/>
          </p:nvSpPr>
          <p:spPr bwMode="auto">
            <a:xfrm>
              <a:off x="6244681" y="4672356"/>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25" name="Oval 17"/>
            <p:cNvSpPr>
              <a:spLocks noChangeArrowheads="1"/>
            </p:cNvSpPr>
            <p:nvPr/>
          </p:nvSpPr>
          <p:spPr bwMode="auto">
            <a:xfrm>
              <a:off x="6244681" y="5492511"/>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21" name="Oval 17"/>
            <p:cNvSpPr>
              <a:spLocks noChangeArrowheads="1"/>
            </p:cNvSpPr>
            <p:nvPr/>
          </p:nvSpPr>
          <p:spPr bwMode="auto">
            <a:xfrm>
              <a:off x="5164561" y="6341368"/>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22" name="Oval 17"/>
            <p:cNvSpPr>
              <a:spLocks noChangeArrowheads="1"/>
            </p:cNvSpPr>
            <p:nvPr/>
          </p:nvSpPr>
          <p:spPr bwMode="auto">
            <a:xfrm>
              <a:off x="4067944" y="6341368"/>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26" name="Oval 17"/>
            <p:cNvSpPr>
              <a:spLocks noChangeArrowheads="1"/>
            </p:cNvSpPr>
            <p:nvPr/>
          </p:nvSpPr>
          <p:spPr bwMode="auto">
            <a:xfrm>
              <a:off x="2987824" y="5492511"/>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24" name="Oval 17"/>
            <p:cNvSpPr>
              <a:spLocks noChangeArrowheads="1"/>
            </p:cNvSpPr>
            <p:nvPr/>
          </p:nvSpPr>
          <p:spPr bwMode="auto">
            <a:xfrm>
              <a:off x="2987824" y="4672356"/>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27</a:t>
            </a:fld>
            <a:r>
              <a:rPr lang="en-US" altLang="zh-TW" smtClean="0"/>
              <a:t>-</a:t>
            </a:r>
            <a:endParaRPr lang="en-US" altLang="zh-TW"/>
          </a:p>
        </p:txBody>
      </p:sp>
      <p:sp>
        <p:nvSpPr>
          <p:cNvPr id="41" name="矩形 34"/>
          <p:cNvSpPr>
            <a:spLocks noChangeArrowheads="1"/>
          </p:cNvSpPr>
          <p:nvPr/>
        </p:nvSpPr>
        <p:spPr bwMode="auto">
          <a:xfrm>
            <a:off x="612205" y="1196752"/>
            <a:ext cx="7848227" cy="1400383"/>
          </a:xfrm>
          <a:prstGeom prst="rect">
            <a:avLst/>
          </a:prstGeom>
          <a:noFill/>
          <a:ln w="9525">
            <a:noFill/>
            <a:miter lim="800000"/>
            <a:headEnd/>
            <a:tailEnd/>
          </a:ln>
        </p:spPr>
        <p:txBody>
          <a:bodyPr wrap="square">
            <a:spAutoFit/>
          </a:bodyPr>
          <a:lstStyle/>
          <a:p>
            <a:pPr marL="444500" indent="-444500" algn="just">
              <a:lnSpc>
                <a:spcPts val="3400"/>
              </a:lnSpc>
            </a:pPr>
            <a:r>
              <a:rPr lang="en-US" altLang="zh-TW" sz="2400" dirty="0" smtClean="0">
                <a:latin typeface="Times New Roman" pitchFamily="18" charset="0"/>
                <a:cs typeface="Times New Roman" pitchFamily="18" charset="0"/>
              </a:rPr>
              <a:t>(2) Take 5 bulls as (3, 6, 7; 2, 8), (5, 1, 3; 7, 8), (8, 4, 5; 1, 7), (1, 6, 8; 5, 2) and (7, 2, 4; 5, 6) and leave </a:t>
            </a:r>
            <a:r>
              <a:rPr lang="en-US" altLang="zh-TW" sz="2400" dirty="0" smtClean="0">
                <a:latin typeface="Monotype Corsiva" pitchFamily="66" charset="0"/>
                <a:cs typeface="Times New Roman" pitchFamily="18" charset="0"/>
              </a:rPr>
              <a:t>L</a:t>
            </a:r>
            <a:r>
              <a:rPr lang="en-US" altLang="zh-TW" sz="2400" baseline="-25000" dirty="0" smtClean="0">
                <a:latin typeface="Times New Roman" pitchFamily="18" charset="0"/>
                <a:cs typeface="Times New Roman" pitchFamily="18" charset="0"/>
              </a:rPr>
              <a:t>2 </a:t>
            </a:r>
            <a:r>
              <a:rPr lang="en-US" altLang="zh-TW" sz="2400" dirty="0" smtClean="0">
                <a:latin typeface="Times New Roman" pitchFamily="18" charset="0"/>
                <a:cs typeface="Times New Roman" pitchFamily="18" charset="0"/>
              </a:rPr>
              <a:t>= {{1, 2}, {2, 3}, {3, 4}} = E(G</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6"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7" name="直線接點 6"/>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 Box 13"/>
          <p:cNvSpPr txBox="1">
            <a:spLocks noChangeArrowheads="1"/>
          </p:cNvSpPr>
          <p:nvPr/>
        </p:nvSpPr>
        <p:spPr bwMode="auto">
          <a:xfrm>
            <a:off x="1547664" y="4149080"/>
            <a:ext cx="795910" cy="461665"/>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sz="2400" dirty="0" smtClean="0"/>
              <a:t>G</a:t>
            </a:r>
            <a:r>
              <a:rPr lang="en-US" altLang="zh-TW" sz="2400" baseline="-25000" dirty="0" smtClean="0"/>
              <a:t>2</a:t>
            </a:r>
            <a:endParaRPr lang="en-US" altLang="zh-TW" sz="2400" baseline="-25000" dirty="0"/>
          </a:p>
        </p:txBody>
      </p:sp>
      <p:sp>
        <p:nvSpPr>
          <p:cNvPr id="23" name="Text Box 8"/>
          <p:cNvSpPr txBox="1">
            <a:spLocks noChangeArrowheads="1"/>
          </p:cNvSpPr>
          <p:nvPr/>
        </p:nvSpPr>
        <p:spPr bwMode="auto">
          <a:xfrm>
            <a:off x="3566329" y="2720878"/>
            <a:ext cx="565204" cy="776802"/>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a:t>1</a:t>
            </a:r>
          </a:p>
        </p:txBody>
      </p:sp>
      <p:sp>
        <p:nvSpPr>
          <p:cNvPr id="24" name="Text Box 8"/>
          <p:cNvSpPr txBox="1">
            <a:spLocks noChangeArrowheads="1"/>
          </p:cNvSpPr>
          <p:nvPr/>
        </p:nvSpPr>
        <p:spPr bwMode="auto">
          <a:xfrm>
            <a:off x="5302940" y="2708920"/>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2</a:t>
            </a:r>
            <a:endParaRPr lang="en-US" altLang="zh-TW" dirty="0"/>
          </a:p>
        </p:txBody>
      </p:sp>
      <p:sp>
        <p:nvSpPr>
          <p:cNvPr id="25" name="Text Box 8"/>
          <p:cNvSpPr txBox="1">
            <a:spLocks noChangeArrowheads="1"/>
          </p:cNvSpPr>
          <p:nvPr/>
        </p:nvSpPr>
        <p:spPr bwMode="auto">
          <a:xfrm>
            <a:off x="3566329" y="6142630"/>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6</a:t>
            </a:r>
            <a:endParaRPr lang="en-US" altLang="zh-TW" dirty="0"/>
          </a:p>
        </p:txBody>
      </p:sp>
      <p:sp>
        <p:nvSpPr>
          <p:cNvPr id="26" name="Text Box 8"/>
          <p:cNvSpPr txBox="1">
            <a:spLocks noChangeArrowheads="1"/>
          </p:cNvSpPr>
          <p:nvPr/>
        </p:nvSpPr>
        <p:spPr bwMode="auto">
          <a:xfrm>
            <a:off x="5374948" y="6142630"/>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5</a:t>
            </a:r>
            <a:endParaRPr lang="en-US" altLang="zh-TW" dirty="0"/>
          </a:p>
        </p:txBody>
      </p:sp>
      <p:sp>
        <p:nvSpPr>
          <p:cNvPr id="27" name="Text Box 8"/>
          <p:cNvSpPr txBox="1">
            <a:spLocks noChangeArrowheads="1"/>
          </p:cNvSpPr>
          <p:nvPr/>
        </p:nvSpPr>
        <p:spPr bwMode="auto">
          <a:xfrm>
            <a:off x="2339752" y="3747831"/>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8</a:t>
            </a:r>
            <a:endParaRPr lang="en-US" altLang="zh-TW" dirty="0"/>
          </a:p>
        </p:txBody>
      </p:sp>
      <p:sp>
        <p:nvSpPr>
          <p:cNvPr id="28" name="Text Box 8"/>
          <p:cNvSpPr txBox="1">
            <a:spLocks noChangeArrowheads="1"/>
          </p:cNvSpPr>
          <p:nvPr/>
        </p:nvSpPr>
        <p:spPr bwMode="auto">
          <a:xfrm>
            <a:off x="6599084" y="3780636"/>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3</a:t>
            </a:r>
            <a:endParaRPr lang="en-US" altLang="zh-TW" dirty="0"/>
          </a:p>
        </p:txBody>
      </p:sp>
      <p:sp>
        <p:nvSpPr>
          <p:cNvPr id="29" name="Text Box 8"/>
          <p:cNvSpPr txBox="1">
            <a:spLocks noChangeArrowheads="1"/>
          </p:cNvSpPr>
          <p:nvPr/>
        </p:nvSpPr>
        <p:spPr bwMode="auto">
          <a:xfrm>
            <a:off x="2339752" y="4807591"/>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7</a:t>
            </a:r>
            <a:endParaRPr lang="en-US" altLang="zh-TW" dirty="0"/>
          </a:p>
        </p:txBody>
      </p:sp>
      <p:sp>
        <p:nvSpPr>
          <p:cNvPr id="30" name="Text Box 8"/>
          <p:cNvSpPr txBox="1">
            <a:spLocks noChangeArrowheads="1"/>
          </p:cNvSpPr>
          <p:nvPr/>
        </p:nvSpPr>
        <p:spPr bwMode="auto">
          <a:xfrm>
            <a:off x="6599084" y="4795633"/>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4</a:t>
            </a:r>
            <a:endParaRPr lang="en-US" altLang="zh-TW" dirty="0"/>
          </a:p>
        </p:txBody>
      </p:sp>
      <p:sp>
        <p:nvSpPr>
          <p:cNvPr id="40" name="Line 9"/>
          <p:cNvSpPr>
            <a:spLocks noChangeShapeType="1"/>
          </p:cNvSpPr>
          <p:nvPr/>
        </p:nvSpPr>
        <p:spPr bwMode="auto">
          <a:xfrm rot="16200000">
            <a:off x="4179446" y="3925643"/>
            <a:ext cx="2128158" cy="2495178"/>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9" name="Line 9"/>
          <p:cNvSpPr>
            <a:spLocks noChangeShapeType="1"/>
          </p:cNvSpPr>
          <p:nvPr/>
        </p:nvSpPr>
        <p:spPr bwMode="auto">
          <a:xfrm rot="16200000">
            <a:off x="4112771" y="2781174"/>
            <a:ext cx="1061650" cy="3717613"/>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0" name="Line 9"/>
          <p:cNvSpPr>
            <a:spLocks noChangeShapeType="1"/>
          </p:cNvSpPr>
          <p:nvPr/>
        </p:nvSpPr>
        <p:spPr bwMode="auto">
          <a:xfrm rot="16200000" flipH="1">
            <a:off x="2864186" y="5088093"/>
            <a:ext cx="1089792" cy="1242109"/>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1" name="Line 9"/>
          <p:cNvSpPr>
            <a:spLocks noChangeShapeType="1"/>
          </p:cNvSpPr>
          <p:nvPr/>
        </p:nvSpPr>
        <p:spPr bwMode="auto">
          <a:xfrm rot="16200000" flipH="1" flipV="1">
            <a:off x="3121526" y="4098838"/>
            <a:ext cx="3075102" cy="1235309"/>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2" name="Line 9"/>
          <p:cNvSpPr>
            <a:spLocks noChangeShapeType="1"/>
          </p:cNvSpPr>
          <p:nvPr/>
        </p:nvSpPr>
        <p:spPr bwMode="auto">
          <a:xfrm rot="16200000" flipH="1" flipV="1">
            <a:off x="2225031" y="4655923"/>
            <a:ext cx="1098803" cy="5267"/>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3" name="Line 9"/>
          <p:cNvSpPr>
            <a:spLocks noChangeShapeType="1"/>
          </p:cNvSpPr>
          <p:nvPr/>
        </p:nvSpPr>
        <p:spPr bwMode="auto">
          <a:xfrm rot="16200000" flipV="1">
            <a:off x="4821436" y="2405614"/>
            <a:ext cx="909004" cy="2520656"/>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4" name="Line 9"/>
          <p:cNvSpPr>
            <a:spLocks noChangeShapeType="1"/>
          </p:cNvSpPr>
          <p:nvPr/>
        </p:nvSpPr>
        <p:spPr bwMode="auto">
          <a:xfrm rot="16200000" flipV="1">
            <a:off x="3058480" y="4098676"/>
            <a:ext cx="3125404" cy="1227252"/>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5" name="Line 9"/>
          <p:cNvSpPr>
            <a:spLocks noChangeShapeType="1"/>
          </p:cNvSpPr>
          <p:nvPr/>
        </p:nvSpPr>
        <p:spPr bwMode="auto">
          <a:xfrm rot="16200000" flipH="1" flipV="1">
            <a:off x="4806143" y="4613525"/>
            <a:ext cx="2140154" cy="1208618"/>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6" name="Line 9"/>
          <p:cNvSpPr>
            <a:spLocks noChangeShapeType="1"/>
          </p:cNvSpPr>
          <p:nvPr/>
        </p:nvSpPr>
        <p:spPr bwMode="auto">
          <a:xfrm rot="16200000" flipH="1" flipV="1">
            <a:off x="2411760" y="3573016"/>
            <a:ext cx="1944216" cy="1224136"/>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7" name="Line 9"/>
          <p:cNvSpPr>
            <a:spLocks noChangeShapeType="1"/>
          </p:cNvSpPr>
          <p:nvPr/>
        </p:nvSpPr>
        <p:spPr bwMode="auto">
          <a:xfrm rot="16200000" flipV="1">
            <a:off x="4644008" y="2204864"/>
            <a:ext cx="0" cy="3744416"/>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8" name="Line 9"/>
          <p:cNvSpPr>
            <a:spLocks noChangeShapeType="1"/>
          </p:cNvSpPr>
          <p:nvPr/>
        </p:nvSpPr>
        <p:spPr bwMode="auto">
          <a:xfrm rot="16200000">
            <a:off x="5364088" y="5085184"/>
            <a:ext cx="1080120" cy="1224136"/>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9" name="Line 9"/>
          <p:cNvSpPr>
            <a:spLocks noChangeShapeType="1"/>
          </p:cNvSpPr>
          <p:nvPr/>
        </p:nvSpPr>
        <p:spPr bwMode="auto">
          <a:xfrm rot="16200000" flipV="1">
            <a:off x="4079068" y="2773288"/>
            <a:ext cx="1112286" cy="3716288"/>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0" name="Line 9"/>
          <p:cNvSpPr>
            <a:spLocks noChangeShapeType="1"/>
          </p:cNvSpPr>
          <p:nvPr/>
        </p:nvSpPr>
        <p:spPr bwMode="auto">
          <a:xfrm rot="16200000" flipV="1">
            <a:off x="2970708" y="3904226"/>
            <a:ext cx="2182900" cy="2547604"/>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1" name="Line 9"/>
          <p:cNvSpPr>
            <a:spLocks noChangeShapeType="1"/>
          </p:cNvSpPr>
          <p:nvPr/>
        </p:nvSpPr>
        <p:spPr bwMode="auto">
          <a:xfrm rot="16200000" flipV="1">
            <a:off x="4265169" y="2955658"/>
            <a:ext cx="2001534" cy="2450350"/>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2" name="Line 9"/>
          <p:cNvSpPr>
            <a:spLocks noChangeShapeType="1"/>
          </p:cNvSpPr>
          <p:nvPr/>
        </p:nvSpPr>
        <p:spPr bwMode="auto">
          <a:xfrm rot="16200000" flipH="1">
            <a:off x="3449357" y="4442779"/>
            <a:ext cx="1145162" cy="2522524"/>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3" name="Line 9"/>
          <p:cNvSpPr>
            <a:spLocks noChangeShapeType="1"/>
          </p:cNvSpPr>
          <p:nvPr/>
        </p:nvSpPr>
        <p:spPr bwMode="auto">
          <a:xfrm rot="16200000">
            <a:off x="2915816" y="2996952"/>
            <a:ext cx="936104" cy="1224136"/>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4" name="Line 9"/>
          <p:cNvSpPr>
            <a:spLocks noChangeShapeType="1"/>
          </p:cNvSpPr>
          <p:nvPr/>
        </p:nvSpPr>
        <p:spPr bwMode="auto">
          <a:xfrm rot="16200000" flipV="1">
            <a:off x="2303748" y="4545124"/>
            <a:ext cx="2160240" cy="1224136"/>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5" name="Line 9"/>
          <p:cNvSpPr>
            <a:spLocks noChangeShapeType="1"/>
          </p:cNvSpPr>
          <p:nvPr/>
        </p:nvSpPr>
        <p:spPr bwMode="auto">
          <a:xfrm rot="16200000">
            <a:off x="2447763" y="4689139"/>
            <a:ext cx="3096344" cy="1"/>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6" name="Line 9"/>
          <p:cNvSpPr>
            <a:spLocks noChangeShapeType="1"/>
          </p:cNvSpPr>
          <p:nvPr/>
        </p:nvSpPr>
        <p:spPr bwMode="auto">
          <a:xfrm rot="16200000" flipH="1" flipV="1">
            <a:off x="4656666" y="5683955"/>
            <a:ext cx="0" cy="1230489"/>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7" name="Line 9"/>
          <p:cNvSpPr>
            <a:spLocks noChangeShapeType="1"/>
          </p:cNvSpPr>
          <p:nvPr/>
        </p:nvSpPr>
        <p:spPr bwMode="auto">
          <a:xfrm rot="16200000">
            <a:off x="3536953" y="2393953"/>
            <a:ext cx="917966" cy="2448272"/>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8" name="Line 9"/>
          <p:cNvSpPr>
            <a:spLocks noChangeShapeType="1"/>
          </p:cNvSpPr>
          <p:nvPr/>
        </p:nvSpPr>
        <p:spPr bwMode="auto">
          <a:xfrm rot="16200000" flipH="1">
            <a:off x="4877130" y="3556330"/>
            <a:ext cx="1997472" cy="1253067"/>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9" name="Line 9"/>
          <p:cNvSpPr>
            <a:spLocks noChangeShapeType="1"/>
          </p:cNvSpPr>
          <p:nvPr/>
        </p:nvSpPr>
        <p:spPr bwMode="auto">
          <a:xfrm rot="16200000">
            <a:off x="3023830" y="2888940"/>
            <a:ext cx="2016224" cy="2520281"/>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0" name="Line 9"/>
          <p:cNvSpPr>
            <a:spLocks noChangeShapeType="1"/>
          </p:cNvSpPr>
          <p:nvPr/>
        </p:nvSpPr>
        <p:spPr bwMode="auto">
          <a:xfrm rot="16200000" flipV="1">
            <a:off x="4600561" y="3256424"/>
            <a:ext cx="13946" cy="3815482"/>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1" name="Line 9"/>
          <p:cNvSpPr>
            <a:spLocks noChangeShapeType="1"/>
          </p:cNvSpPr>
          <p:nvPr/>
        </p:nvSpPr>
        <p:spPr bwMode="auto">
          <a:xfrm rot="16200000">
            <a:off x="3714168" y="4687421"/>
            <a:ext cx="3124365" cy="31458"/>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2" name="Line 9"/>
          <p:cNvSpPr>
            <a:spLocks noChangeShapeType="1"/>
          </p:cNvSpPr>
          <p:nvPr/>
        </p:nvSpPr>
        <p:spPr bwMode="auto">
          <a:xfrm rot="16200000">
            <a:off x="4680012" y="4473116"/>
            <a:ext cx="1152128" cy="2520280"/>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3" name="Line 9"/>
          <p:cNvSpPr>
            <a:spLocks noChangeShapeType="1"/>
          </p:cNvSpPr>
          <p:nvPr/>
        </p:nvSpPr>
        <p:spPr bwMode="auto">
          <a:xfrm rot="16200000">
            <a:off x="4614961" y="2593951"/>
            <a:ext cx="33155" cy="1127189"/>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4" name="Line 9"/>
          <p:cNvSpPr>
            <a:spLocks noChangeShapeType="1"/>
          </p:cNvSpPr>
          <p:nvPr/>
        </p:nvSpPr>
        <p:spPr bwMode="auto">
          <a:xfrm rot="16200000" flipH="1">
            <a:off x="5397459" y="3015502"/>
            <a:ext cx="984163" cy="1270875"/>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5" name="Line 9"/>
          <p:cNvSpPr>
            <a:spLocks noChangeShapeType="1"/>
          </p:cNvSpPr>
          <p:nvPr/>
        </p:nvSpPr>
        <p:spPr bwMode="auto">
          <a:xfrm rot="16200000" flipH="1">
            <a:off x="5992734" y="4633709"/>
            <a:ext cx="1046965" cy="0"/>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0" name="Oval 17"/>
          <p:cNvSpPr>
            <a:spLocks noChangeArrowheads="1"/>
          </p:cNvSpPr>
          <p:nvPr/>
        </p:nvSpPr>
        <p:spPr bwMode="auto">
          <a:xfrm>
            <a:off x="3893416" y="3017006"/>
            <a:ext cx="226582"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1" name="Oval 17"/>
          <p:cNvSpPr>
            <a:spLocks noChangeArrowheads="1"/>
          </p:cNvSpPr>
          <p:nvPr/>
        </p:nvSpPr>
        <p:spPr bwMode="auto">
          <a:xfrm>
            <a:off x="5138727" y="3017006"/>
            <a:ext cx="226582"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2" name="Oval 17"/>
          <p:cNvSpPr>
            <a:spLocks noChangeArrowheads="1"/>
          </p:cNvSpPr>
          <p:nvPr/>
        </p:nvSpPr>
        <p:spPr bwMode="auto">
          <a:xfrm>
            <a:off x="6365304" y="3943336"/>
            <a:ext cx="226582"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3" name="Oval 17"/>
          <p:cNvSpPr>
            <a:spLocks noChangeArrowheads="1"/>
          </p:cNvSpPr>
          <p:nvPr/>
        </p:nvSpPr>
        <p:spPr bwMode="auto">
          <a:xfrm>
            <a:off x="6365304" y="5003095"/>
            <a:ext cx="226582"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4" name="Oval 17"/>
          <p:cNvSpPr>
            <a:spLocks noChangeArrowheads="1"/>
          </p:cNvSpPr>
          <p:nvPr/>
        </p:nvSpPr>
        <p:spPr bwMode="auto">
          <a:xfrm>
            <a:off x="5138727" y="6099940"/>
            <a:ext cx="226582"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5" name="Oval 17"/>
          <p:cNvSpPr>
            <a:spLocks noChangeArrowheads="1"/>
          </p:cNvSpPr>
          <p:nvPr/>
        </p:nvSpPr>
        <p:spPr bwMode="auto">
          <a:xfrm>
            <a:off x="3893416" y="6099940"/>
            <a:ext cx="226582"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6" name="Oval 17"/>
          <p:cNvSpPr>
            <a:spLocks noChangeArrowheads="1"/>
          </p:cNvSpPr>
          <p:nvPr/>
        </p:nvSpPr>
        <p:spPr bwMode="auto">
          <a:xfrm>
            <a:off x="2666839" y="5003095"/>
            <a:ext cx="226582"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7" name="Oval 17"/>
          <p:cNvSpPr>
            <a:spLocks noChangeArrowheads="1"/>
          </p:cNvSpPr>
          <p:nvPr/>
        </p:nvSpPr>
        <p:spPr bwMode="auto">
          <a:xfrm>
            <a:off x="2666839" y="3943336"/>
            <a:ext cx="226582"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28</a:t>
            </a:fld>
            <a:r>
              <a:rPr lang="en-US" altLang="zh-TW" smtClean="0"/>
              <a:t>-</a:t>
            </a:r>
            <a:endParaRPr lang="en-US" altLang="zh-TW"/>
          </a:p>
        </p:txBody>
      </p:sp>
      <p:sp>
        <p:nvSpPr>
          <p:cNvPr id="42" name="矩形 34"/>
          <p:cNvSpPr>
            <a:spLocks noChangeArrowheads="1"/>
          </p:cNvSpPr>
          <p:nvPr/>
        </p:nvSpPr>
        <p:spPr bwMode="auto">
          <a:xfrm>
            <a:off x="611560" y="1196752"/>
            <a:ext cx="7848227" cy="1477328"/>
          </a:xfrm>
          <a:prstGeom prst="rect">
            <a:avLst/>
          </a:prstGeom>
          <a:noFill/>
          <a:ln w="9525">
            <a:noFill/>
            <a:miter lim="800000"/>
            <a:headEnd/>
            <a:tailEnd/>
          </a:ln>
        </p:spPr>
        <p:txBody>
          <a:bodyPr wrap="square">
            <a:spAutoFit/>
          </a:bodyPr>
          <a:lstStyle/>
          <a:p>
            <a:pPr marL="444500" indent="-444500" algn="just">
              <a:lnSpc>
                <a:spcPts val="3600"/>
              </a:lnSpc>
            </a:pPr>
            <a:r>
              <a:rPr lang="en-US" altLang="zh-TW" sz="2400" dirty="0" smtClean="0">
                <a:latin typeface="Times New Roman" pitchFamily="18" charset="0"/>
                <a:cs typeface="Times New Roman" pitchFamily="18" charset="0"/>
              </a:rPr>
              <a:t>(3) Take 5 bulls as (1, 5, 6; 2, 8), (8, 3, 4; 6, 5), (4, 2, 6; 3, 7), (3, 5, 7; 8, 2) and (1, 7,  8; 4, 2) and leave </a:t>
            </a:r>
            <a:r>
              <a:rPr lang="en-US" altLang="zh-TW" sz="2400" dirty="0" smtClean="0">
                <a:latin typeface="Monotype Corsiva" pitchFamily="66" charset="0"/>
                <a:cs typeface="Times New Roman" pitchFamily="18" charset="0"/>
              </a:rPr>
              <a:t>L</a:t>
            </a:r>
            <a:r>
              <a:rPr lang="en-US" altLang="zh-TW" sz="2400" baseline="-25000" dirty="0" smtClean="0">
                <a:latin typeface="Times New Roman" pitchFamily="18" charset="0"/>
                <a:cs typeface="Times New Roman" pitchFamily="18" charset="0"/>
              </a:rPr>
              <a:t>3 </a:t>
            </a:r>
            <a:r>
              <a:rPr lang="en-US" altLang="zh-TW" sz="2400" dirty="0" smtClean="0">
                <a:latin typeface="Times New Roman" pitchFamily="18" charset="0"/>
                <a:cs typeface="Times New Roman" pitchFamily="18" charset="0"/>
              </a:rPr>
              <a:t>={{1, 2}, {1, 3}, {1, 4}} = E(G</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10"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1" name="直線接點 10"/>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 Box 13"/>
          <p:cNvSpPr txBox="1">
            <a:spLocks noChangeArrowheads="1"/>
          </p:cNvSpPr>
          <p:nvPr/>
        </p:nvSpPr>
        <p:spPr bwMode="auto">
          <a:xfrm>
            <a:off x="1547664" y="4149080"/>
            <a:ext cx="795910" cy="461665"/>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sz="2400" dirty="0" smtClean="0"/>
              <a:t>G</a:t>
            </a:r>
            <a:r>
              <a:rPr lang="en-US" altLang="zh-TW" sz="2400" baseline="-25000" dirty="0" smtClean="0"/>
              <a:t>3</a:t>
            </a:r>
            <a:endParaRPr lang="en-US" altLang="zh-TW" sz="2400" baseline="-25000" dirty="0"/>
          </a:p>
        </p:txBody>
      </p:sp>
      <p:sp>
        <p:nvSpPr>
          <p:cNvPr id="26" name="Text Box 8"/>
          <p:cNvSpPr txBox="1">
            <a:spLocks noChangeArrowheads="1"/>
          </p:cNvSpPr>
          <p:nvPr/>
        </p:nvSpPr>
        <p:spPr bwMode="auto">
          <a:xfrm>
            <a:off x="3566329" y="2720878"/>
            <a:ext cx="565204" cy="776802"/>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a:t>1</a:t>
            </a:r>
          </a:p>
        </p:txBody>
      </p:sp>
      <p:sp>
        <p:nvSpPr>
          <p:cNvPr id="27" name="Text Box 8"/>
          <p:cNvSpPr txBox="1">
            <a:spLocks noChangeArrowheads="1"/>
          </p:cNvSpPr>
          <p:nvPr/>
        </p:nvSpPr>
        <p:spPr bwMode="auto">
          <a:xfrm>
            <a:off x="5302940" y="2708920"/>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2</a:t>
            </a:r>
            <a:endParaRPr lang="en-US" altLang="zh-TW" dirty="0"/>
          </a:p>
        </p:txBody>
      </p:sp>
      <p:sp>
        <p:nvSpPr>
          <p:cNvPr id="28" name="Text Box 8"/>
          <p:cNvSpPr txBox="1">
            <a:spLocks noChangeArrowheads="1"/>
          </p:cNvSpPr>
          <p:nvPr/>
        </p:nvSpPr>
        <p:spPr bwMode="auto">
          <a:xfrm>
            <a:off x="3566329" y="6142630"/>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6</a:t>
            </a:r>
            <a:endParaRPr lang="en-US" altLang="zh-TW" dirty="0"/>
          </a:p>
        </p:txBody>
      </p:sp>
      <p:sp>
        <p:nvSpPr>
          <p:cNvPr id="29" name="Text Box 8"/>
          <p:cNvSpPr txBox="1">
            <a:spLocks noChangeArrowheads="1"/>
          </p:cNvSpPr>
          <p:nvPr/>
        </p:nvSpPr>
        <p:spPr bwMode="auto">
          <a:xfrm>
            <a:off x="5374948" y="6142630"/>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5</a:t>
            </a:r>
            <a:endParaRPr lang="en-US" altLang="zh-TW" dirty="0"/>
          </a:p>
        </p:txBody>
      </p:sp>
      <p:sp>
        <p:nvSpPr>
          <p:cNvPr id="30" name="Text Box 8"/>
          <p:cNvSpPr txBox="1">
            <a:spLocks noChangeArrowheads="1"/>
          </p:cNvSpPr>
          <p:nvPr/>
        </p:nvSpPr>
        <p:spPr bwMode="auto">
          <a:xfrm>
            <a:off x="2339752" y="3747831"/>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8</a:t>
            </a:r>
            <a:endParaRPr lang="en-US" altLang="zh-TW" dirty="0"/>
          </a:p>
        </p:txBody>
      </p:sp>
      <p:sp>
        <p:nvSpPr>
          <p:cNvPr id="31" name="Text Box 8"/>
          <p:cNvSpPr txBox="1">
            <a:spLocks noChangeArrowheads="1"/>
          </p:cNvSpPr>
          <p:nvPr/>
        </p:nvSpPr>
        <p:spPr bwMode="auto">
          <a:xfrm>
            <a:off x="6599084" y="3780636"/>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3</a:t>
            </a:r>
            <a:endParaRPr lang="en-US" altLang="zh-TW" dirty="0"/>
          </a:p>
        </p:txBody>
      </p:sp>
      <p:sp>
        <p:nvSpPr>
          <p:cNvPr id="32" name="Text Box 8"/>
          <p:cNvSpPr txBox="1">
            <a:spLocks noChangeArrowheads="1"/>
          </p:cNvSpPr>
          <p:nvPr/>
        </p:nvSpPr>
        <p:spPr bwMode="auto">
          <a:xfrm>
            <a:off x="2339752" y="4807591"/>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7</a:t>
            </a:r>
            <a:endParaRPr lang="en-US" altLang="zh-TW" dirty="0"/>
          </a:p>
        </p:txBody>
      </p:sp>
      <p:sp>
        <p:nvSpPr>
          <p:cNvPr id="33" name="Text Box 8"/>
          <p:cNvSpPr txBox="1">
            <a:spLocks noChangeArrowheads="1"/>
          </p:cNvSpPr>
          <p:nvPr/>
        </p:nvSpPr>
        <p:spPr bwMode="auto">
          <a:xfrm>
            <a:off x="6599084" y="4795633"/>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4</a:t>
            </a:r>
            <a:endParaRPr lang="en-US" altLang="zh-TW" dirty="0"/>
          </a:p>
        </p:txBody>
      </p:sp>
      <p:sp>
        <p:nvSpPr>
          <p:cNvPr id="46" name="Line 9"/>
          <p:cNvSpPr>
            <a:spLocks noChangeShapeType="1"/>
          </p:cNvSpPr>
          <p:nvPr/>
        </p:nvSpPr>
        <p:spPr bwMode="auto">
          <a:xfrm rot="16200000" flipV="1">
            <a:off x="4079068" y="2773288"/>
            <a:ext cx="1112286" cy="3716288"/>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17" name="Line 9"/>
          <p:cNvSpPr>
            <a:spLocks noChangeShapeType="1"/>
          </p:cNvSpPr>
          <p:nvPr/>
        </p:nvSpPr>
        <p:spPr bwMode="auto">
          <a:xfrm rot="16200000">
            <a:off x="4639734" y="2302933"/>
            <a:ext cx="11288" cy="3578579"/>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18" name="Line 9"/>
          <p:cNvSpPr>
            <a:spLocks noChangeShapeType="1"/>
          </p:cNvSpPr>
          <p:nvPr/>
        </p:nvSpPr>
        <p:spPr bwMode="auto">
          <a:xfrm rot="16200000" flipH="1">
            <a:off x="5979646" y="4620621"/>
            <a:ext cx="1048038" cy="25108"/>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19" name="Line 9"/>
          <p:cNvSpPr>
            <a:spLocks noChangeShapeType="1"/>
          </p:cNvSpPr>
          <p:nvPr/>
        </p:nvSpPr>
        <p:spPr bwMode="auto">
          <a:xfrm rot="16200000" flipH="1" flipV="1">
            <a:off x="4210591" y="3975227"/>
            <a:ext cx="2135302" cy="2380582"/>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20" name="Line 9"/>
          <p:cNvSpPr>
            <a:spLocks noChangeShapeType="1"/>
          </p:cNvSpPr>
          <p:nvPr/>
        </p:nvSpPr>
        <p:spPr bwMode="auto">
          <a:xfrm rot="16200000" flipH="1" flipV="1">
            <a:off x="5308164" y="5067745"/>
            <a:ext cx="1136826" cy="1319380"/>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21" name="Line 9"/>
          <p:cNvSpPr>
            <a:spLocks noChangeShapeType="1"/>
          </p:cNvSpPr>
          <p:nvPr/>
        </p:nvSpPr>
        <p:spPr bwMode="auto">
          <a:xfrm rot="16200000" flipV="1">
            <a:off x="3067053" y="4116920"/>
            <a:ext cx="3099873" cy="1242108"/>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22" name="Line 9"/>
          <p:cNvSpPr>
            <a:spLocks noChangeShapeType="1"/>
          </p:cNvSpPr>
          <p:nvPr/>
        </p:nvSpPr>
        <p:spPr bwMode="auto">
          <a:xfrm rot="16200000" flipV="1">
            <a:off x="2479925" y="4677230"/>
            <a:ext cx="3084853" cy="29591"/>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23" name="Line 9"/>
          <p:cNvSpPr>
            <a:spLocks noChangeShapeType="1"/>
          </p:cNvSpPr>
          <p:nvPr/>
        </p:nvSpPr>
        <p:spPr bwMode="auto">
          <a:xfrm rot="16200000" flipH="1" flipV="1">
            <a:off x="4667953" y="5672667"/>
            <a:ext cx="11292" cy="1196623"/>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24" name="Line 9"/>
          <p:cNvSpPr>
            <a:spLocks noChangeShapeType="1"/>
          </p:cNvSpPr>
          <p:nvPr/>
        </p:nvSpPr>
        <p:spPr bwMode="auto">
          <a:xfrm rot="16200000">
            <a:off x="3702754" y="4696178"/>
            <a:ext cx="3127025" cy="56446"/>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25" name="Line 9"/>
          <p:cNvSpPr>
            <a:spLocks noChangeShapeType="1"/>
          </p:cNvSpPr>
          <p:nvPr/>
        </p:nvSpPr>
        <p:spPr bwMode="auto">
          <a:xfrm rot="16200000" flipV="1">
            <a:off x="2301259" y="4542633"/>
            <a:ext cx="2273082" cy="1260291"/>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26" name="Line 9"/>
          <p:cNvSpPr>
            <a:spLocks noChangeShapeType="1"/>
          </p:cNvSpPr>
          <p:nvPr/>
        </p:nvSpPr>
        <p:spPr bwMode="auto">
          <a:xfrm rot="16200000" flipV="1">
            <a:off x="4895665" y="3582293"/>
            <a:ext cx="2016356" cy="1218701"/>
          </a:xfrm>
          <a:prstGeom prst="line">
            <a:avLst/>
          </a:prstGeom>
          <a:noFill/>
          <a:ln w="19050">
            <a:solidFill>
              <a:srgbClr val="FF00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27" name="Line 9"/>
          <p:cNvSpPr>
            <a:spLocks noChangeShapeType="1"/>
          </p:cNvSpPr>
          <p:nvPr/>
        </p:nvSpPr>
        <p:spPr bwMode="auto">
          <a:xfrm rot="16200000">
            <a:off x="3117643" y="4083177"/>
            <a:ext cx="3099133" cy="1209402"/>
          </a:xfrm>
          <a:prstGeom prst="line">
            <a:avLst/>
          </a:prstGeom>
          <a:noFill/>
          <a:ln w="19050">
            <a:solidFill>
              <a:srgbClr val="FF00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28" name="Line 9"/>
          <p:cNvSpPr>
            <a:spLocks noChangeShapeType="1"/>
          </p:cNvSpPr>
          <p:nvPr/>
        </p:nvSpPr>
        <p:spPr bwMode="auto">
          <a:xfrm rot="16200000" flipH="1" flipV="1">
            <a:off x="4703569" y="4463971"/>
            <a:ext cx="1116640" cy="2508659"/>
          </a:xfrm>
          <a:prstGeom prst="line">
            <a:avLst/>
          </a:prstGeom>
          <a:noFill/>
          <a:ln w="19050">
            <a:solidFill>
              <a:srgbClr val="FF00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29" name="Line 9"/>
          <p:cNvSpPr>
            <a:spLocks noChangeShapeType="1"/>
          </p:cNvSpPr>
          <p:nvPr/>
        </p:nvSpPr>
        <p:spPr bwMode="auto">
          <a:xfrm rot="16200000" flipV="1">
            <a:off x="5403183" y="3066386"/>
            <a:ext cx="965536" cy="1187742"/>
          </a:xfrm>
          <a:prstGeom prst="line">
            <a:avLst/>
          </a:prstGeom>
          <a:noFill/>
          <a:ln w="19050">
            <a:solidFill>
              <a:srgbClr val="FF00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30" name="Line 9"/>
          <p:cNvSpPr>
            <a:spLocks noChangeShapeType="1"/>
          </p:cNvSpPr>
          <p:nvPr/>
        </p:nvSpPr>
        <p:spPr bwMode="auto">
          <a:xfrm rot="16200000" flipV="1">
            <a:off x="2881677" y="5076989"/>
            <a:ext cx="1098093" cy="1217004"/>
          </a:xfrm>
          <a:prstGeom prst="line">
            <a:avLst/>
          </a:prstGeom>
          <a:noFill/>
          <a:ln w="19050">
            <a:solidFill>
              <a:srgbClr val="FF00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31" name="Line 9"/>
          <p:cNvSpPr>
            <a:spLocks noChangeShapeType="1"/>
          </p:cNvSpPr>
          <p:nvPr/>
        </p:nvSpPr>
        <p:spPr bwMode="auto">
          <a:xfrm rot="16200000">
            <a:off x="4783000" y="4615413"/>
            <a:ext cx="2127542" cy="1194875"/>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32" name="Line 9"/>
          <p:cNvSpPr>
            <a:spLocks noChangeShapeType="1"/>
          </p:cNvSpPr>
          <p:nvPr/>
        </p:nvSpPr>
        <p:spPr bwMode="auto">
          <a:xfrm rot="16200000">
            <a:off x="4121942" y="2826914"/>
            <a:ext cx="1041776" cy="3606260"/>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33" name="Line 9"/>
          <p:cNvSpPr>
            <a:spLocks noChangeShapeType="1"/>
          </p:cNvSpPr>
          <p:nvPr/>
        </p:nvSpPr>
        <p:spPr bwMode="auto">
          <a:xfrm rot="16200000" flipV="1">
            <a:off x="3465773" y="4526760"/>
            <a:ext cx="1121590" cy="2386113"/>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34" name="Line 9"/>
          <p:cNvSpPr>
            <a:spLocks noChangeShapeType="1"/>
          </p:cNvSpPr>
          <p:nvPr/>
        </p:nvSpPr>
        <p:spPr bwMode="auto">
          <a:xfrm rot="16200000" flipV="1">
            <a:off x="2934988" y="3985892"/>
            <a:ext cx="2193904" cy="2376264"/>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35" name="Line 9"/>
          <p:cNvSpPr>
            <a:spLocks noChangeShapeType="1"/>
          </p:cNvSpPr>
          <p:nvPr/>
        </p:nvSpPr>
        <p:spPr bwMode="auto">
          <a:xfrm rot="16200000">
            <a:off x="3030012" y="2916953"/>
            <a:ext cx="2022990" cy="2483726"/>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36" name="Line 9"/>
          <p:cNvSpPr>
            <a:spLocks noChangeShapeType="1"/>
          </p:cNvSpPr>
          <p:nvPr/>
        </p:nvSpPr>
        <p:spPr bwMode="auto">
          <a:xfrm rot="16200000" flipH="1" flipV="1">
            <a:off x="2464596" y="3553844"/>
            <a:ext cx="1910552" cy="1152128"/>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37" name="Line 9"/>
          <p:cNvSpPr>
            <a:spLocks noChangeShapeType="1"/>
          </p:cNvSpPr>
          <p:nvPr/>
        </p:nvSpPr>
        <p:spPr bwMode="auto">
          <a:xfrm rot="16200000" flipH="1" flipV="1">
            <a:off x="2972591" y="3039615"/>
            <a:ext cx="902402" cy="1167527"/>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38" name="Line 9"/>
          <p:cNvSpPr>
            <a:spLocks noChangeShapeType="1"/>
          </p:cNvSpPr>
          <p:nvPr/>
        </p:nvSpPr>
        <p:spPr bwMode="auto">
          <a:xfrm rot="16200000" flipV="1">
            <a:off x="2268588" y="4606344"/>
            <a:ext cx="1099214" cy="14525"/>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39" name="Line 9"/>
          <p:cNvSpPr>
            <a:spLocks noChangeShapeType="1"/>
          </p:cNvSpPr>
          <p:nvPr/>
        </p:nvSpPr>
        <p:spPr bwMode="auto">
          <a:xfrm rot="16200000" flipH="1">
            <a:off x="4660858" y="3340141"/>
            <a:ext cx="38307" cy="3672408"/>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40" name="Line 9"/>
          <p:cNvSpPr>
            <a:spLocks noChangeShapeType="1"/>
          </p:cNvSpPr>
          <p:nvPr/>
        </p:nvSpPr>
        <p:spPr bwMode="auto">
          <a:xfrm rot="16200000">
            <a:off x="3571045" y="2364668"/>
            <a:ext cx="950510" cy="2515888"/>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41" name="Line 9"/>
          <p:cNvSpPr>
            <a:spLocks noChangeShapeType="1"/>
          </p:cNvSpPr>
          <p:nvPr/>
        </p:nvSpPr>
        <p:spPr bwMode="auto">
          <a:xfrm rot="16200000">
            <a:off x="4614961" y="2593951"/>
            <a:ext cx="33155" cy="1127189"/>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42" name="Line 9"/>
          <p:cNvSpPr>
            <a:spLocks noChangeShapeType="1"/>
          </p:cNvSpPr>
          <p:nvPr/>
        </p:nvSpPr>
        <p:spPr bwMode="auto">
          <a:xfrm rot="16200000" flipV="1">
            <a:off x="4735443" y="2401461"/>
            <a:ext cx="969259" cy="2448272"/>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143" name="Line 9"/>
          <p:cNvSpPr>
            <a:spLocks noChangeShapeType="1"/>
          </p:cNvSpPr>
          <p:nvPr/>
        </p:nvSpPr>
        <p:spPr bwMode="auto">
          <a:xfrm rot="16200000" flipH="1">
            <a:off x="4300545" y="2941521"/>
            <a:ext cx="1983069" cy="2448272"/>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3" name="Oval 17"/>
          <p:cNvSpPr>
            <a:spLocks noChangeArrowheads="1"/>
          </p:cNvSpPr>
          <p:nvPr/>
        </p:nvSpPr>
        <p:spPr bwMode="auto">
          <a:xfrm>
            <a:off x="3851920" y="3017006"/>
            <a:ext cx="288032"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4" name="Oval 17"/>
          <p:cNvSpPr>
            <a:spLocks noChangeArrowheads="1"/>
          </p:cNvSpPr>
          <p:nvPr/>
        </p:nvSpPr>
        <p:spPr bwMode="auto">
          <a:xfrm>
            <a:off x="5138726" y="3017006"/>
            <a:ext cx="297370"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5" name="Oval 17"/>
          <p:cNvSpPr>
            <a:spLocks noChangeArrowheads="1"/>
          </p:cNvSpPr>
          <p:nvPr/>
        </p:nvSpPr>
        <p:spPr bwMode="auto">
          <a:xfrm>
            <a:off x="6300192" y="3943336"/>
            <a:ext cx="291694"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6" name="Oval 17"/>
          <p:cNvSpPr>
            <a:spLocks noChangeArrowheads="1"/>
          </p:cNvSpPr>
          <p:nvPr/>
        </p:nvSpPr>
        <p:spPr bwMode="auto">
          <a:xfrm>
            <a:off x="6365304" y="5003095"/>
            <a:ext cx="294928"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7" name="Oval 17"/>
          <p:cNvSpPr>
            <a:spLocks noChangeArrowheads="1"/>
          </p:cNvSpPr>
          <p:nvPr/>
        </p:nvSpPr>
        <p:spPr bwMode="auto">
          <a:xfrm>
            <a:off x="5076056" y="6099940"/>
            <a:ext cx="289253"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8" name="Oval 17"/>
          <p:cNvSpPr>
            <a:spLocks noChangeArrowheads="1"/>
          </p:cNvSpPr>
          <p:nvPr/>
        </p:nvSpPr>
        <p:spPr bwMode="auto">
          <a:xfrm>
            <a:off x="3893416" y="6099940"/>
            <a:ext cx="318544"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9" name="Oval 17"/>
          <p:cNvSpPr>
            <a:spLocks noChangeArrowheads="1"/>
          </p:cNvSpPr>
          <p:nvPr/>
        </p:nvSpPr>
        <p:spPr bwMode="auto">
          <a:xfrm>
            <a:off x="2666838" y="5003095"/>
            <a:ext cx="320985"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0" name="Oval 17"/>
          <p:cNvSpPr>
            <a:spLocks noChangeArrowheads="1"/>
          </p:cNvSpPr>
          <p:nvPr/>
        </p:nvSpPr>
        <p:spPr bwMode="auto">
          <a:xfrm>
            <a:off x="2666838" y="3943336"/>
            <a:ext cx="320986"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29</a:t>
            </a:fld>
            <a:r>
              <a:rPr lang="en-US" altLang="zh-TW" smtClean="0"/>
              <a:t>-</a:t>
            </a:r>
            <a:endParaRPr lang="en-US" altLang="zh-TW"/>
          </a:p>
        </p:txBody>
      </p:sp>
      <p:sp>
        <p:nvSpPr>
          <p:cNvPr id="7" name="矩形 34"/>
          <p:cNvSpPr>
            <a:spLocks noChangeArrowheads="1"/>
          </p:cNvSpPr>
          <p:nvPr/>
        </p:nvSpPr>
        <p:spPr bwMode="auto">
          <a:xfrm>
            <a:off x="611560" y="1196752"/>
            <a:ext cx="7848227" cy="1477328"/>
          </a:xfrm>
          <a:prstGeom prst="rect">
            <a:avLst/>
          </a:prstGeom>
          <a:noFill/>
          <a:ln w="9525">
            <a:noFill/>
            <a:miter lim="800000"/>
            <a:headEnd/>
            <a:tailEnd/>
          </a:ln>
        </p:spPr>
        <p:txBody>
          <a:bodyPr wrap="square">
            <a:spAutoFit/>
          </a:bodyPr>
          <a:lstStyle/>
          <a:p>
            <a:pPr marL="444500" indent="-444500" algn="just">
              <a:lnSpc>
                <a:spcPts val="3600"/>
              </a:lnSpc>
            </a:pPr>
            <a:r>
              <a:rPr lang="en-US" altLang="zh-TW" sz="2400" dirty="0" smtClean="0">
                <a:latin typeface="Times New Roman" pitchFamily="18" charset="0"/>
                <a:cs typeface="Times New Roman" pitchFamily="18" charset="0"/>
              </a:rPr>
              <a:t>(4) Take 5 bulls as (5, 6, 1; 3, 8), (4, 3, 8; 5, 7), (2, 6, 7; 4, 3), (4, 1, 7; 3, 5) and (5, 2,  8; 4, 6) and leave </a:t>
            </a:r>
            <a:r>
              <a:rPr lang="en-US" altLang="zh-TW" sz="2400" dirty="0" smtClean="0">
                <a:latin typeface="Monotype Corsiva" pitchFamily="66" charset="0"/>
                <a:cs typeface="Times New Roman" pitchFamily="18" charset="0"/>
              </a:rPr>
              <a:t>L</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 {{1, 2}, {2, 3}, {4, 5}} = E(G</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10"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1" name="直線接點 10"/>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 Box 8"/>
          <p:cNvSpPr txBox="1">
            <a:spLocks noChangeArrowheads="1"/>
          </p:cNvSpPr>
          <p:nvPr/>
        </p:nvSpPr>
        <p:spPr bwMode="auto">
          <a:xfrm>
            <a:off x="3566329" y="6142630"/>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6</a:t>
            </a:r>
            <a:endParaRPr lang="en-US" altLang="zh-TW" dirty="0"/>
          </a:p>
        </p:txBody>
      </p:sp>
      <p:sp>
        <p:nvSpPr>
          <p:cNvPr id="30" name="Text Box 8"/>
          <p:cNvSpPr txBox="1">
            <a:spLocks noChangeArrowheads="1"/>
          </p:cNvSpPr>
          <p:nvPr/>
        </p:nvSpPr>
        <p:spPr bwMode="auto">
          <a:xfrm>
            <a:off x="5374948" y="6142630"/>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5</a:t>
            </a:r>
            <a:endParaRPr lang="en-US" altLang="zh-TW" dirty="0"/>
          </a:p>
        </p:txBody>
      </p:sp>
      <p:grpSp>
        <p:nvGrpSpPr>
          <p:cNvPr id="99" name="群組 98"/>
          <p:cNvGrpSpPr/>
          <p:nvPr/>
        </p:nvGrpSpPr>
        <p:grpSpPr>
          <a:xfrm>
            <a:off x="1547664" y="2708920"/>
            <a:ext cx="5616624" cy="3697036"/>
            <a:chOff x="1547664" y="2708920"/>
            <a:chExt cx="5616624" cy="3697036"/>
          </a:xfrm>
        </p:grpSpPr>
        <p:sp>
          <p:nvSpPr>
            <p:cNvPr id="26" name="Text Box 13"/>
            <p:cNvSpPr txBox="1">
              <a:spLocks noChangeArrowheads="1"/>
            </p:cNvSpPr>
            <p:nvPr/>
          </p:nvSpPr>
          <p:spPr bwMode="auto">
            <a:xfrm>
              <a:off x="1547664" y="4149080"/>
              <a:ext cx="795910" cy="461665"/>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sz="2400" dirty="0" smtClean="0"/>
                <a:t>G</a:t>
              </a:r>
              <a:r>
                <a:rPr lang="en-US" altLang="zh-TW" sz="2400" baseline="-25000" dirty="0" smtClean="0"/>
                <a:t>4</a:t>
              </a:r>
              <a:endParaRPr lang="en-US" altLang="zh-TW" sz="2400" baseline="-25000" dirty="0"/>
            </a:p>
          </p:txBody>
        </p:sp>
        <p:sp>
          <p:nvSpPr>
            <p:cNvPr id="27" name="Text Box 8"/>
            <p:cNvSpPr txBox="1">
              <a:spLocks noChangeArrowheads="1"/>
            </p:cNvSpPr>
            <p:nvPr/>
          </p:nvSpPr>
          <p:spPr bwMode="auto">
            <a:xfrm>
              <a:off x="3566329" y="2720878"/>
              <a:ext cx="565204" cy="776802"/>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a:t>1</a:t>
              </a:r>
            </a:p>
          </p:txBody>
        </p:sp>
        <p:sp>
          <p:nvSpPr>
            <p:cNvPr id="28" name="Text Box 8"/>
            <p:cNvSpPr txBox="1">
              <a:spLocks noChangeArrowheads="1"/>
            </p:cNvSpPr>
            <p:nvPr/>
          </p:nvSpPr>
          <p:spPr bwMode="auto">
            <a:xfrm>
              <a:off x="5302940" y="2708920"/>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2</a:t>
              </a:r>
              <a:endParaRPr lang="en-US" altLang="zh-TW" dirty="0"/>
            </a:p>
          </p:txBody>
        </p:sp>
        <p:sp>
          <p:nvSpPr>
            <p:cNvPr id="31" name="Text Box 8"/>
            <p:cNvSpPr txBox="1">
              <a:spLocks noChangeArrowheads="1"/>
            </p:cNvSpPr>
            <p:nvPr/>
          </p:nvSpPr>
          <p:spPr bwMode="auto">
            <a:xfrm>
              <a:off x="2339752" y="3747831"/>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8</a:t>
              </a:r>
              <a:endParaRPr lang="en-US" altLang="zh-TW" dirty="0"/>
            </a:p>
          </p:txBody>
        </p:sp>
        <p:sp>
          <p:nvSpPr>
            <p:cNvPr id="32" name="Text Box 8"/>
            <p:cNvSpPr txBox="1">
              <a:spLocks noChangeArrowheads="1"/>
            </p:cNvSpPr>
            <p:nvPr/>
          </p:nvSpPr>
          <p:spPr bwMode="auto">
            <a:xfrm>
              <a:off x="6599084" y="3780636"/>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3</a:t>
              </a:r>
              <a:endParaRPr lang="en-US" altLang="zh-TW" dirty="0"/>
            </a:p>
          </p:txBody>
        </p:sp>
        <p:sp>
          <p:nvSpPr>
            <p:cNvPr id="33" name="Text Box 8"/>
            <p:cNvSpPr txBox="1">
              <a:spLocks noChangeArrowheads="1"/>
            </p:cNvSpPr>
            <p:nvPr/>
          </p:nvSpPr>
          <p:spPr bwMode="auto">
            <a:xfrm>
              <a:off x="2339752" y="4807591"/>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7</a:t>
              </a:r>
              <a:endParaRPr lang="en-US" altLang="zh-TW" dirty="0"/>
            </a:p>
          </p:txBody>
        </p:sp>
        <p:sp>
          <p:nvSpPr>
            <p:cNvPr id="34" name="Text Box 8"/>
            <p:cNvSpPr txBox="1">
              <a:spLocks noChangeArrowheads="1"/>
            </p:cNvSpPr>
            <p:nvPr/>
          </p:nvSpPr>
          <p:spPr bwMode="auto">
            <a:xfrm>
              <a:off x="6599084" y="4795633"/>
              <a:ext cx="565204" cy="52673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4</a:t>
              </a:r>
              <a:endParaRPr lang="en-US" altLang="zh-TW" dirty="0"/>
            </a:p>
          </p:txBody>
        </p:sp>
        <p:sp>
          <p:nvSpPr>
            <p:cNvPr id="35" name="Line 9"/>
            <p:cNvSpPr>
              <a:spLocks noChangeShapeType="1"/>
            </p:cNvSpPr>
            <p:nvPr/>
          </p:nvSpPr>
          <p:spPr bwMode="auto">
            <a:xfrm rot="16200000" flipV="1">
              <a:off x="4183786" y="2784644"/>
              <a:ext cx="1048993" cy="3715541"/>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1" name="Line 9"/>
            <p:cNvSpPr>
              <a:spLocks noChangeShapeType="1"/>
            </p:cNvSpPr>
            <p:nvPr/>
          </p:nvSpPr>
          <p:spPr bwMode="auto">
            <a:xfrm rot="16200000" flipV="1">
              <a:off x="5938091" y="4627084"/>
              <a:ext cx="1079653" cy="22034"/>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2" name="Line 9"/>
            <p:cNvSpPr>
              <a:spLocks noChangeShapeType="1"/>
            </p:cNvSpPr>
            <p:nvPr/>
          </p:nvSpPr>
          <p:spPr bwMode="auto">
            <a:xfrm rot="16200000" flipH="1" flipV="1">
              <a:off x="4644007" y="2276874"/>
              <a:ext cx="1" cy="3600400"/>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3" name="Line 9"/>
            <p:cNvSpPr>
              <a:spLocks noChangeShapeType="1"/>
            </p:cNvSpPr>
            <p:nvPr/>
          </p:nvSpPr>
          <p:spPr bwMode="auto">
            <a:xfrm rot="16200000">
              <a:off x="4720813" y="4578252"/>
              <a:ext cx="2224577" cy="1222213"/>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4" name="Line 9"/>
            <p:cNvSpPr>
              <a:spLocks noChangeShapeType="1"/>
            </p:cNvSpPr>
            <p:nvPr/>
          </p:nvSpPr>
          <p:spPr bwMode="auto">
            <a:xfrm rot="16200000" flipH="1" flipV="1">
              <a:off x="2296886" y="4624843"/>
              <a:ext cx="1072033" cy="18898"/>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5" name="Line 9"/>
            <p:cNvSpPr>
              <a:spLocks noChangeShapeType="1"/>
            </p:cNvSpPr>
            <p:nvPr/>
          </p:nvSpPr>
          <p:spPr bwMode="auto">
            <a:xfrm rot="16200000" flipV="1">
              <a:off x="3059121" y="4149790"/>
              <a:ext cx="3132740" cy="1259110"/>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6" name="Line 9"/>
            <p:cNvSpPr>
              <a:spLocks noChangeShapeType="1"/>
            </p:cNvSpPr>
            <p:nvPr/>
          </p:nvSpPr>
          <p:spPr bwMode="auto">
            <a:xfrm rot="16200000" flipV="1">
              <a:off x="2500595" y="4671385"/>
              <a:ext cx="3028842" cy="31787"/>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7" name="Line 9"/>
            <p:cNvSpPr>
              <a:spLocks noChangeShapeType="1"/>
            </p:cNvSpPr>
            <p:nvPr/>
          </p:nvSpPr>
          <p:spPr bwMode="auto">
            <a:xfrm rot="16200000" flipH="1" flipV="1">
              <a:off x="4609514" y="5681236"/>
              <a:ext cx="39542" cy="1226476"/>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8" name="Line 9"/>
            <p:cNvSpPr>
              <a:spLocks noChangeShapeType="1"/>
            </p:cNvSpPr>
            <p:nvPr/>
          </p:nvSpPr>
          <p:spPr bwMode="auto">
            <a:xfrm rot="16200000">
              <a:off x="4175956" y="3969060"/>
              <a:ext cx="2160240" cy="2376264"/>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9" name="Line 9"/>
            <p:cNvSpPr>
              <a:spLocks noChangeShapeType="1"/>
            </p:cNvSpPr>
            <p:nvPr/>
          </p:nvSpPr>
          <p:spPr bwMode="auto">
            <a:xfrm rot="16200000" flipH="1" flipV="1">
              <a:off x="2987824" y="2996952"/>
              <a:ext cx="792088" cy="1224136"/>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0" name="Line 9"/>
            <p:cNvSpPr>
              <a:spLocks noChangeShapeType="1"/>
            </p:cNvSpPr>
            <p:nvPr/>
          </p:nvSpPr>
          <p:spPr bwMode="auto">
            <a:xfrm rot="16200000">
              <a:off x="3140137" y="4106901"/>
              <a:ext cx="3086783" cy="1280677"/>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1" name="Line 9"/>
            <p:cNvSpPr>
              <a:spLocks noChangeShapeType="1"/>
            </p:cNvSpPr>
            <p:nvPr/>
          </p:nvSpPr>
          <p:spPr bwMode="auto">
            <a:xfrm rot="16200000">
              <a:off x="3051689" y="2970310"/>
              <a:ext cx="2033859" cy="2483022"/>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2" name="Line 9"/>
            <p:cNvSpPr>
              <a:spLocks noChangeShapeType="1"/>
            </p:cNvSpPr>
            <p:nvPr/>
          </p:nvSpPr>
          <p:spPr bwMode="auto">
            <a:xfrm rot="16200000" flipV="1">
              <a:off x="2877197" y="5143085"/>
              <a:ext cx="1112479" cy="1182163"/>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3" name="Line 9"/>
            <p:cNvSpPr>
              <a:spLocks noChangeShapeType="1"/>
            </p:cNvSpPr>
            <p:nvPr/>
          </p:nvSpPr>
          <p:spPr bwMode="auto">
            <a:xfrm rot="16200000" flipH="1" flipV="1">
              <a:off x="4726276" y="4530998"/>
              <a:ext cx="1119992" cy="2436651"/>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4" name="Line 9"/>
            <p:cNvSpPr>
              <a:spLocks noChangeShapeType="1"/>
            </p:cNvSpPr>
            <p:nvPr/>
          </p:nvSpPr>
          <p:spPr bwMode="auto">
            <a:xfrm rot="16200000">
              <a:off x="4087563" y="2840179"/>
              <a:ext cx="1059490" cy="3638042"/>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5" name="Line 9"/>
            <p:cNvSpPr>
              <a:spLocks noChangeShapeType="1"/>
            </p:cNvSpPr>
            <p:nvPr/>
          </p:nvSpPr>
          <p:spPr bwMode="auto">
            <a:xfrm rot="16200000" flipH="1">
              <a:off x="4256782" y="2897758"/>
              <a:ext cx="1998589" cy="2520278"/>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7" name="Line 9"/>
            <p:cNvSpPr>
              <a:spLocks noChangeShapeType="1"/>
            </p:cNvSpPr>
            <p:nvPr/>
          </p:nvSpPr>
          <p:spPr bwMode="auto">
            <a:xfrm rot="16200000" flipH="1" flipV="1">
              <a:off x="2456583" y="3600201"/>
              <a:ext cx="1926580" cy="1152131"/>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8" name="Line 9"/>
            <p:cNvSpPr>
              <a:spLocks noChangeShapeType="1"/>
            </p:cNvSpPr>
            <p:nvPr/>
          </p:nvSpPr>
          <p:spPr bwMode="auto">
            <a:xfrm rot="16200000" flipV="1">
              <a:off x="4680012" y="3320988"/>
              <a:ext cx="1" cy="3672410"/>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9" name="Line 9"/>
            <p:cNvSpPr>
              <a:spLocks noChangeShapeType="1"/>
            </p:cNvSpPr>
            <p:nvPr/>
          </p:nvSpPr>
          <p:spPr bwMode="auto">
            <a:xfrm rot="16200000" flipV="1">
              <a:off x="4753798" y="2407204"/>
              <a:ext cx="950082" cy="2498159"/>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0" name="Line 9"/>
            <p:cNvSpPr>
              <a:spLocks noChangeShapeType="1"/>
            </p:cNvSpPr>
            <p:nvPr/>
          </p:nvSpPr>
          <p:spPr bwMode="auto">
            <a:xfrm rot="16200000" flipV="1">
              <a:off x="3457721" y="4471270"/>
              <a:ext cx="1122421" cy="2494263"/>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1" name="Line 9"/>
            <p:cNvSpPr>
              <a:spLocks noChangeShapeType="1"/>
            </p:cNvSpPr>
            <p:nvPr/>
          </p:nvSpPr>
          <p:spPr bwMode="auto">
            <a:xfrm rot="16200000">
              <a:off x="3697684" y="4705795"/>
              <a:ext cx="3142197" cy="49508"/>
            </a:xfrm>
            <a:prstGeom prst="line">
              <a:avLst/>
            </a:prstGeom>
            <a:noFill/>
            <a:ln w="19050">
              <a:solidFill>
                <a:srgbClr val="FF00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2" name="Line 9"/>
            <p:cNvSpPr>
              <a:spLocks noChangeShapeType="1"/>
            </p:cNvSpPr>
            <p:nvPr/>
          </p:nvSpPr>
          <p:spPr bwMode="auto">
            <a:xfrm rot="16200000">
              <a:off x="3629480" y="2398203"/>
              <a:ext cx="939049" cy="2510392"/>
            </a:xfrm>
            <a:prstGeom prst="line">
              <a:avLst/>
            </a:prstGeom>
            <a:noFill/>
            <a:ln w="19050">
              <a:solidFill>
                <a:srgbClr val="FF00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3" name="Line 9"/>
            <p:cNvSpPr>
              <a:spLocks noChangeShapeType="1"/>
            </p:cNvSpPr>
            <p:nvPr/>
          </p:nvSpPr>
          <p:spPr bwMode="auto">
            <a:xfrm rot="16200000" flipV="1">
              <a:off x="2914344" y="4006536"/>
              <a:ext cx="2235193" cy="2376264"/>
            </a:xfrm>
            <a:prstGeom prst="line">
              <a:avLst/>
            </a:prstGeom>
            <a:noFill/>
            <a:ln w="19050">
              <a:solidFill>
                <a:srgbClr val="FF00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4" name="Line 9"/>
            <p:cNvSpPr>
              <a:spLocks noChangeShapeType="1"/>
            </p:cNvSpPr>
            <p:nvPr/>
          </p:nvSpPr>
          <p:spPr bwMode="auto">
            <a:xfrm rot="16200000" flipV="1">
              <a:off x="4932040" y="3573016"/>
              <a:ext cx="1944216" cy="1224136"/>
            </a:xfrm>
            <a:prstGeom prst="line">
              <a:avLst/>
            </a:prstGeom>
            <a:noFill/>
            <a:ln w="19050">
              <a:solidFill>
                <a:srgbClr val="FF00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5" name="Line 9"/>
            <p:cNvSpPr>
              <a:spLocks noChangeShapeType="1"/>
            </p:cNvSpPr>
            <p:nvPr/>
          </p:nvSpPr>
          <p:spPr bwMode="auto">
            <a:xfrm rot="16200000" flipV="1">
              <a:off x="2338278" y="4582599"/>
              <a:ext cx="2163185" cy="1152129"/>
            </a:xfrm>
            <a:prstGeom prst="line">
              <a:avLst/>
            </a:prstGeom>
            <a:noFill/>
            <a:ln w="19050">
              <a:solidFill>
                <a:srgbClr val="FF00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6" name="Line 9"/>
            <p:cNvSpPr>
              <a:spLocks noChangeShapeType="1"/>
            </p:cNvSpPr>
            <p:nvPr/>
          </p:nvSpPr>
          <p:spPr bwMode="auto">
            <a:xfrm rot="16200000" flipH="1">
              <a:off x="5400093" y="3032958"/>
              <a:ext cx="1008112" cy="1224138"/>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7" name="Line 9"/>
            <p:cNvSpPr>
              <a:spLocks noChangeShapeType="1"/>
            </p:cNvSpPr>
            <p:nvPr/>
          </p:nvSpPr>
          <p:spPr bwMode="auto">
            <a:xfrm rot="16200000">
              <a:off x="4608004" y="2528900"/>
              <a:ext cx="72008" cy="1296144"/>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8" name="Line 9"/>
            <p:cNvSpPr>
              <a:spLocks noChangeShapeType="1"/>
            </p:cNvSpPr>
            <p:nvPr/>
          </p:nvSpPr>
          <p:spPr bwMode="auto">
            <a:xfrm rot="16200000" flipH="1" flipV="1">
              <a:off x="5292080" y="5085184"/>
              <a:ext cx="1152128" cy="1296144"/>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3" name="Oval 17"/>
            <p:cNvSpPr>
              <a:spLocks noChangeArrowheads="1"/>
            </p:cNvSpPr>
            <p:nvPr/>
          </p:nvSpPr>
          <p:spPr bwMode="auto">
            <a:xfrm>
              <a:off x="3851920" y="3017006"/>
              <a:ext cx="288032"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4" name="Oval 17"/>
            <p:cNvSpPr>
              <a:spLocks noChangeArrowheads="1"/>
            </p:cNvSpPr>
            <p:nvPr/>
          </p:nvSpPr>
          <p:spPr bwMode="auto">
            <a:xfrm>
              <a:off x="5138726" y="3017006"/>
              <a:ext cx="297370"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5" name="Oval 17"/>
            <p:cNvSpPr>
              <a:spLocks noChangeArrowheads="1"/>
            </p:cNvSpPr>
            <p:nvPr/>
          </p:nvSpPr>
          <p:spPr bwMode="auto">
            <a:xfrm>
              <a:off x="6300192" y="3943336"/>
              <a:ext cx="291694"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6" name="Oval 17"/>
            <p:cNvSpPr>
              <a:spLocks noChangeArrowheads="1"/>
            </p:cNvSpPr>
            <p:nvPr/>
          </p:nvSpPr>
          <p:spPr bwMode="auto">
            <a:xfrm>
              <a:off x="6365304" y="5003095"/>
              <a:ext cx="294928"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7" name="Oval 17"/>
            <p:cNvSpPr>
              <a:spLocks noChangeArrowheads="1"/>
            </p:cNvSpPr>
            <p:nvPr/>
          </p:nvSpPr>
          <p:spPr bwMode="auto">
            <a:xfrm>
              <a:off x="5076056" y="6099940"/>
              <a:ext cx="289253"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8" name="Oval 17"/>
            <p:cNvSpPr>
              <a:spLocks noChangeArrowheads="1"/>
            </p:cNvSpPr>
            <p:nvPr/>
          </p:nvSpPr>
          <p:spPr bwMode="auto">
            <a:xfrm>
              <a:off x="3893416" y="6099940"/>
              <a:ext cx="318544"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9" name="Oval 17"/>
            <p:cNvSpPr>
              <a:spLocks noChangeArrowheads="1"/>
            </p:cNvSpPr>
            <p:nvPr/>
          </p:nvSpPr>
          <p:spPr bwMode="auto">
            <a:xfrm>
              <a:off x="2666838" y="5003095"/>
              <a:ext cx="320985"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0" name="Oval 17"/>
            <p:cNvSpPr>
              <a:spLocks noChangeArrowheads="1"/>
            </p:cNvSpPr>
            <p:nvPr/>
          </p:nvSpPr>
          <p:spPr bwMode="auto">
            <a:xfrm>
              <a:off x="2666838" y="3943336"/>
              <a:ext cx="320986" cy="306016"/>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3</a:t>
            </a:fld>
            <a:r>
              <a:rPr lang="en-US" altLang="zh-TW" smtClean="0"/>
              <a:t>-</a:t>
            </a:r>
            <a:endParaRPr lang="en-US" altLang="zh-TW"/>
          </a:p>
        </p:txBody>
      </p:sp>
      <p:sp>
        <p:nvSpPr>
          <p:cNvPr id="3" name="Text Box 9"/>
          <p:cNvSpPr txBox="1">
            <a:spLocks noChangeArrowheads="1"/>
          </p:cNvSpPr>
          <p:nvPr/>
        </p:nvSpPr>
        <p:spPr bwMode="auto">
          <a:xfrm>
            <a:off x="683568" y="2204864"/>
            <a:ext cx="7921625" cy="769441"/>
          </a:xfrm>
          <a:prstGeom prst="rect">
            <a:avLst/>
          </a:prstGeom>
          <a:noFill/>
          <a:ln w="9525">
            <a:noFill/>
            <a:miter lim="800000"/>
            <a:headEnd/>
            <a:tailEnd/>
          </a:ln>
        </p:spPr>
        <p:txBody>
          <a:bodyPr>
            <a:spAutoFit/>
          </a:bodyPr>
          <a:lstStyle/>
          <a:p>
            <a:pPr algn="ctr">
              <a:spcBef>
                <a:spcPct val="50000"/>
              </a:spcBef>
            </a:pPr>
            <a:r>
              <a:rPr lang="en-US" altLang="zh-TW" sz="4400" b="1" dirty="0" smtClean="0">
                <a:latin typeface="Times New Roman" pitchFamily="18" charset="0"/>
                <a:cs typeface="Times New Roman" pitchFamily="18" charset="0"/>
              </a:rPr>
              <a:t>1. Bull-design</a:t>
            </a:r>
            <a:endParaRPr lang="zh-TW" altLang="en-US" sz="4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30</a:t>
            </a:fld>
            <a:r>
              <a:rPr lang="en-US" altLang="zh-TW" smtClean="0"/>
              <a:t>-</a:t>
            </a:r>
            <a:endParaRPr lang="en-US" altLang="zh-TW"/>
          </a:p>
        </p:txBody>
      </p:sp>
      <p:sp>
        <p:nvSpPr>
          <p:cNvPr id="8" name="矩形 34"/>
          <p:cNvSpPr>
            <a:spLocks noChangeArrowheads="1"/>
          </p:cNvSpPr>
          <p:nvPr/>
        </p:nvSpPr>
        <p:spPr bwMode="auto">
          <a:xfrm>
            <a:off x="611560" y="1196752"/>
            <a:ext cx="7848227" cy="1477328"/>
          </a:xfrm>
          <a:prstGeom prst="rect">
            <a:avLst/>
          </a:prstGeom>
          <a:noFill/>
          <a:ln w="9525">
            <a:noFill/>
            <a:miter lim="800000"/>
            <a:headEnd/>
            <a:tailEnd/>
          </a:ln>
        </p:spPr>
        <p:txBody>
          <a:bodyPr wrap="square">
            <a:spAutoFit/>
          </a:bodyPr>
          <a:lstStyle/>
          <a:p>
            <a:pPr marL="444500" indent="-444500" algn="just">
              <a:lnSpc>
                <a:spcPts val="3600"/>
              </a:lnSpc>
            </a:pPr>
            <a:r>
              <a:rPr lang="en-US" altLang="zh-TW" sz="2400" dirty="0" smtClean="0">
                <a:latin typeface="Times New Roman" pitchFamily="18" charset="0"/>
                <a:cs typeface="Times New Roman" pitchFamily="18" charset="0"/>
              </a:rPr>
              <a:t>(5) Take 5 bulls as (7, 2, 6; 4, 8), (7, 4, 1; 8, 5), (8, 5, 2; 4, 3), (1, 3, 6; 5, 4) and (3, 7,  8; 5, 1) and leave </a:t>
            </a:r>
            <a:r>
              <a:rPr lang="en-US" altLang="zh-TW" sz="2400" dirty="0" smtClean="0">
                <a:latin typeface="Monotype Corsiva" pitchFamily="66" charset="0"/>
                <a:cs typeface="Times New Roman" pitchFamily="18" charset="0"/>
              </a:rPr>
              <a:t>L</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 {{1, 2}, {3, 4}, {5, 6}} = E(G</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a:t>
            </a:r>
            <a:endParaRPr lang="zh-TW" altLang="zh-TW" sz="2400" dirty="0" smtClean="0">
              <a:latin typeface="Times New Roman" pitchFamily="18" charset="0"/>
              <a:cs typeface="Times New Roman" pitchFamily="18" charset="0"/>
            </a:endParaRPr>
          </a:p>
        </p:txBody>
      </p:sp>
      <p:sp>
        <p:nvSpPr>
          <p:cNvPr id="9" name="矩形 34"/>
          <p:cNvSpPr>
            <a:spLocks noChangeArrowheads="1"/>
          </p:cNvSpPr>
          <p:nvPr/>
        </p:nvSpPr>
        <p:spPr bwMode="auto">
          <a:xfrm>
            <a:off x="611560" y="5813870"/>
            <a:ext cx="7848227" cy="927498"/>
          </a:xfrm>
          <a:prstGeom prst="rect">
            <a:avLst/>
          </a:prstGeom>
          <a:noFill/>
          <a:ln w="9525">
            <a:noFill/>
            <a:miter lim="800000"/>
            <a:headEnd/>
            <a:tailEnd/>
          </a:ln>
        </p:spPr>
        <p:txBody>
          <a:bodyPr wrap="square">
            <a:spAutoFit/>
          </a:bodyPr>
          <a:lstStyle/>
          <a:p>
            <a:pPr algn="just">
              <a:lnSpc>
                <a:spcPts val="3400"/>
              </a:lnSpc>
            </a:pPr>
            <a:r>
              <a:rPr lang="en-US" altLang="zh-TW" sz="2400" dirty="0" smtClean="0">
                <a:latin typeface="Times New Roman" pitchFamily="18" charset="0"/>
                <a:cs typeface="Times New Roman" pitchFamily="18" charset="0"/>
              </a:rPr>
              <a:t>Therefore, there is a maximum packing of K</a:t>
            </a:r>
            <a:r>
              <a:rPr lang="en-US" altLang="zh-TW" sz="2400" baseline="-25000" dirty="0" smtClean="0">
                <a:latin typeface="Times New Roman" pitchFamily="18" charset="0"/>
                <a:cs typeface="Times New Roman" pitchFamily="18" charset="0"/>
              </a:rPr>
              <a:t>8 </a:t>
            </a:r>
            <a:r>
              <a:rPr lang="en-US" altLang="zh-TW" sz="2400" dirty="0" smtClean="0">
                <a:latin typeface="Times New Roman" pitchFamily="18" charset="0"/>
                <a:cs typeface="Times New Roman" pitchFamily="18" charset="0"/>
              </a:rPr>
              <a:t>with bulls and the leave is a collection of three edges.</a:t>
            </a:r>
            <a:endParaRPr lang="zh-TW" altLang="zh-TW" sz="2400" dirty="0">
              <a:latin typeface="Times New Roman" pitchFamily="18" charset="0"/>
              <a:cs typeface="Times New Roman" pitchFamily="18" charset="0"/>
            </a:endParaRPr>
          </a:p>
        </p:txBody>
      </p:sp>
      <p:sp>
        <p:nvSpPr>
          <p:cNvPr id="6"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0" name="直線接點 9"/>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0" name="群組 99"/>
          <p:cNvGrpSpPr/>
          <p:nvPr/>
        </p:nvGrpSpPr>
        <p:grpSpPr>
          <a:xfrm>
            <a:off x="1907704" y="2740250"/>
            <a:ext cx="5040560" cy="3065014"/>
            <a:chOff x="1907704" y="2740250"/>
            <a:chExt cx="5040560" cy="3065014"/>
          </a:xfrm>
        </p:grpSpPr>
        <p:sp>
          <p:nvSpPr>
            <p:cNvPr id="28" name="Text Box 13"/>
            <p:cNvSpPr txBox="1">
              <a:spLocks noChangeArrowheads="1"/>
            </p:cNvSpPr>
            <p:nvPr/>
          </p:nvSpPr>
          <p:spPr bwMode="auto">
            <a:xfrm>
              <a:off x="1907704" y="3820370"/>
              <a:ext cx="795910" cy="461665"/>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sz="2400" dirty="0" smtClean="0"/>
                <a:t>G</a:t>
              </a:r>
              <a:r>
                <a:rPr lang="en-US" altLang="zh-TW" sz="2400" baseline="-25000" dirty="0" smtClean="0"/>
                <a:t>5</a:t>
              </a:r>
              <a:endParaRPr lang="en-US" altLang="zh-TW" sz="2400" baseline="-25000" dirty="0"/>
            </a:p>
          </p:txBody>
        </p:sp>
        <p:sp>
          <p:nvSpPr>
            <p:cNvPr id="29" name="Text Box 8"/>
            <p:cNvSpPr txBox="1">
              <a:spLocks noChangeArrowheads="1"/>
            </p:cNvSpPr>
            <p:nvPr/>
          </p:nvSpPr>
          <p:spPr bwMode="auto">
            <a:xfrm>
              <a:off x="3779912" y="2749504"/>
              <a:ext cx="497717" cy="601173"/>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a:t>1</a:t>
              </a:r>
            </a:p>
          </p:txBody>
        </p:sp>
        <p:sp>
          <p:nvSpPr>
            <p:cNvPr id="30" name="Text Box 8"/>
            <p:cNvSpPr txBox="1">
              <a:spLocks noChangeArrowheads="1"/>
            </p:cNvSpPr>
            <p:nvPr/>
          </p:nvSpPr>
          <p:spPr bwMode="auto">
            <a:xfrm>
              <a:off x="5298419" y="2740250"/>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2</a:t>
              </a:r>
              <a:endParaRPr lang="en-US" altLang="zh-TW" dirty="0"/>
            </a:p>
          </p:txBody>
        </p:sp>
        <p:sp>
          <p:nvSpPr>
            <p:cNvPr id="31" name="Text Box 8"/>
            <p:cNvSpPr txBox="1">
              <a:spLocks noChangeArrowheads="1"/>
            </p:cNvSpPr>
            <p:nvPr/>
          </p:nvSpPr>
          <p:spPr bwMode="auto">
            <a:xfrm>
              <a:off x="3779912" y="5397624"/>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6</a:t>
              </a:r>
              <a:endParaRPr lang="en-US" altLang="zh-TW" dirty="0"/>
            </a:p>
          </p:txBody>
        </p:sp>
        <p:sp>
          <p:nvSpPr>
            <p:cNvPr id="32" name="Text Box 8"/>
            <p:cNvSpPr txBox="1">
              <a:spLocks noChangeArrowheads="1"/>
            </p:cNvSpPr>
            <p:nvPr/>
          </p:nvSpPr>
          <p:spPr bwMode="auto">
            <a:xfrm>
              <a:off x="5292080" y="5397624"/>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5</a:t>
              </a:r>
              <a:endParaRPr lang="en-US" altLang="zh-TW" dirty="0"/>
            </a:p>
          </p:txBody>
        </p:sp>
        <p:sp>
          <p:nvSpPr>
            <p:cNvPr id="33" name="Text Box 8"/>
            <p:cNvSpPr txBox="1">
              <a:spLocks noChangeArrowheads="1"/>
            </p:cNvSpPr>
            <p:nvPr/>
          </p:nvSpPr>
          <p:spPr bwMode="auto">
            <a:xfrm>
              <a:off x="2699792" y="3544271"/>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8</a:t>
              </a:r>
              <a:endParaRPr lang="en-US" altLang="zh-TW" dirty="0"/>
            </a:p>
          </p:txBody>
        </p:sp>
        <p:sp>
          <p:nvSpPr>
            <p:cNvPr id="34" name="Text Box 8"/>
            <p:cNvSpPr txBox="1">
              <a:spLocks noChangeArrowheads="1"/>
            </p:cNvSpPr>
            <p:nvPr/>
          </p:nvSpPr>
          <p:spPr bwMode="auto">
            <a:xfrm>
              <a:off x="6450547" y="3569659"/>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3</a:t>
              </a:r>
              <a:endParaRPr lang="en-US" altLang="zh-TW" dirty="0"/>
            </a:p>
          </p:txBody>
        </p:sp>
        <p:sp>
          <p:nvSpPr>
            <p:cNvPr id="35" name="Text Box 8"/>
            <p:cNvSpPr txBox="1">
              <a:spLocks noChangeArrowheads="1"/>
            </p:cNvSpPr>
            <p:nvPr/>
          </p:nvSpPr>
          <p:spPr bwMode="auto">
            <a:xfrm>
              <a:off x="2699792" y="4364427"/>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7</a:t>
              </a:r>
              <a:endParaRPr lang="en-US" altLang="zh-TW" dirty="0"/>
            </a:p>
          </p:txBody>
        </p:sp>
        <p:sp>
          <p:nvSpPr>
            <p:cNvPr id="36" name="Text Box 8"/>
            <p:cNvSpPr txBox="1">
              <a:spLocks noChangeArrowheads="1"/>
            </p:cNvSpPr>
            <p:nvPr/>
          </p:nvSpPr>
          <p:spPr bwMode="auto">
            <a:xfrm>
              <a:off x="6450547" y="4355173"/>
              <a:ext cx="497717" cy="407640"/>
            </a:xfrm>
            <a:prstGeom prst="rect">
              <a:avLst/>
            </a:prstGeom>
            <a:noFill/>
            <a:ln w="9525">
              <a:noFill/>
              <a:miter lim="800000"/>
              <a:headEnd/>
              <a:tailEnd/>
            </a:ln>
            <a:effectLst/>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spcBef>
                  <a:spcPct val="50000"/>
                </a:spcBef>
              </a:pPr>
              <a:r>
                <a:rPr lang="en-US" altLang="zh-TW" dirty="0" smtClean="0"/>
                <a:t>4</a:t>
              </a:r>
              <a:endParaRPr lang="en-US" altLang="zh-TW" dirty="0"/>
            </a:p>
          </p:txBody>
        </p:sp>
        <p:sp>
          <p:nvSpPr>
            <p:cNvPr id="43" name="Line 9"/>
            <p:cNvSpPr>
              <a:spLocks noChangeShapeType="1"/>
            </p:cNvSpPr>
            <p:nvPr/>
          </p:nvSpPr>
          <p:spPr bwMode="auto">
            <a:xfrm rot="16200000" flipV="1">
              <a:off x="4131286" y="4284431"/>
              <a:ext cx="2321587" cy="0"/>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3" name="Line 9"/>
            <p:cNvSpPr>
              <a:spLocks noChangeShapeType="1"/>
            </p:cNvSpPr>
            <p:nvPr/>
          </p:nvSpPr>
          <p:spPr bwMode="auto">
            <a:xfrm rot="16200000" flipV="1">
              <a:off x="3347817" y="3568154"/>
              <a:ext cx="1685570" cy="2172956"/>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4" name="Line 9"/>
            <p:cNvSpPr>
              <a:spLocks noChangeShapeType="1"/>
            </p:cNvSpPr>
            <p:nvPr/>
          </p:nvSpPr>
          <p:spPr bwMode="auto">
            <a:xfrm rot="16200000" flipH="1" flipV="1">
              <a:off x="3852987" y="2346874"/>
              <a:ext cx="686245" cy="2206006"/>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5" name="Line 9"/>
            <p:cNvSpPr>
              <a:spLocks noChangeShapeType="1"/>
            </p:cNvSpPr>
            <p:nvPr/>
          </p:nvSpPr>
          <p:spPr bwMode="auto">
            <a:xfrm rot="16200000" flipH="1" flipV="1">
              <a:off x="5408757" y="4553789"/>
              <a:ext cx="846765" cy="1080120"/>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6" name="Line 9"/>
            <p:cNvSpPr>
              <a:spLocks noChangeShapeType="1"/>
            </p:cNvSpPr>
            <p:nvPr/>
          </p:nvSpPr>
          <p:spPr bwMode="auto">
            <a:xfrm rot="16200000" flipV="1">
              <a:off x="5461334" y="2938475"/>
              <a:ext cx="732468" cy="1080361"/>
            </a:xfrm>
            <a:prstGeom prst="line">
              <a:avLst/>
            </a:prstGeom>
            <a:noFill/>
            <a:ln w="19050">
              <a:solidFill>
                <a:srgbClr val="FF33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7" name="Line 9"/>
            <p:cNvSpPr>
              <a:spLocks noChangeShapeType="1"/>
            </p:cNvSpPr>
            <p:nvPr/>
          </p:nvSpPr>
          <p:spPr bwMode="auto">
            <a:xfrm rot="16200000">
              <a:off x="3544102" y="3716391"/>
              <a:ext cx="2357235" cy="1138721"/>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8" name="Line 9"/>
            <p:cNvSpPr>
              <a:spLocks noChangeShapeType="1"/>
            </p:cNvSpPr>
            <p:nvPr/>
          </p:nvSpPr>
          <p:spPr bwMode="auto">
            <a:xfrm rot="16200000">
              <a:off x="3430012" y="2785978"/>
              <a:ext cx="1526290" cy="2167846"/>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9" name="Line 9"/>
            <p:cNvSpPr>
              <a:spLocks noChangeShapeType="1"/>
            </p:cNvSpPr>
            <p:nvPr/>
          </p:nvSpPr>
          <p:spPr bwMode="auto">
            <a:xfrm rot="16200000" flipV="1">
              <a:off x="3211416" y="4533440"/>
              <a:ext cx="848299" cy="1101687"/>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0" name="Line 9"/>
            <p:cNvSpPr>
              <a:spLocks noChangeShapeType="1"/>
            </p:cNvSpPr>
            <p:nvPr/>
          </p:nvSpPr>
          <p:spPr bwMode="auto">
            <a:xfrm rot="16200000" flipV="1">
              <a:off x="5058733" y="3302305"/>
              <a:ext cx="1568379" cy="1101687"/>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1" name="Line 9"/>
            <p:cNvSpPr>
              <a:spLocks noChangeShapeType="1"/>
            </p:cNvSpPr>
            <p:nvPr/>
          </p:nvSpPr>
          <p:spPr bwMode="auto">
            <a:xfrm rot="16200000" flipH="1">
              <a:off x="2761015" y="4087855"/>
              <a:ext cx="1728193" cy="1130561"/>
            </a:xfrm>
            <a:prstGeom prst="line">
              <a:avLst/>
            </a:prstGeom>
            <a:noFill/>
            <a:ln w="19050">
              <a:solidFill>
                <a:schemeClr val="tx1"/>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2" name="Line 9"/>
            <p:cNvSpPr>
              <a:spLocks noChangeShapeType="1"/>
            </p:cNvSpPr>
            <p:nvPr/>
          </p:nvSpPr>
          <p:spPr bwMode="auto">
            <a:xfrm rot="16200000" flipV="1">
              <a:off x="4463987" y="2744923"/>
              <a:ext cx="1584176" cy="2232248"/>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3" name="Line 9"/>
            <p:cNvSpPr>
              <a:spLocks noChangeShapeType="1"/>
            </p:cNvSpPr>
            <p:nvPr/>
          </p:nvSpPr>
          <p:spPr bwMode="auto">
            <a:xfrm rot="16200000" flipH="1">
              <a:off x="4720730" y="3002096"/>
              <a:ext cx="1" cy="3272012"/>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4" name="Line 9"/>
            <p:cNvSpPr>
              <a:spLocks noChangeShapeType="1"/>
            </p:cNvSpPr>
            <p:nvPr/>
          </p:nvSpPr>
          <p:spPr bwMode="auto">
            <a:xfrm rot="16200000">
              <a:off x="2883935" y="3317818"/>
              <a:ext cx="1532091" cy="1108482"/>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5" name="Line 9"/>
            <p:cNvSpPr>
              <a:spLocks noChangeShapeType="1"/>
            </p:cNvSpPr>
            <p:nvPr/>
          </p:nvSpPr>
          <p:spPr bwMode="auto">
            <a:xfrm rot="16200000" flipV="1">
              <a:off x="4326304" y="2581274"/>
              <a:ext cx="823826" cy="3306982"/>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6" name="Line 9"/>
            <p:cNvSpPr>
              <a:spLocks noChangeShapeType="1"/>
            </p:cNvSpPr>
            <p:nvPr/>
          </p:nvSpPr>
          <p:spPr bwMode="auto">
            <a:xfrm rot="16200000" flipH="1">
              <a:off x="3522982" y="3743320"/>
              <a:ext cx="2401951" cy="1150310"/>
            </a:xfrm>
            <a:prstGeom prst="line">
              <a:avLst/>
            </a:prstGeom>
            <a:noFill/>
            <a:ln w="19050">
              <a:solidFill>
                <a:srgbClr val="0000CC"/>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7" name="Line 9"/>
            <p:cNvSpPr>
              <a:spLocks noChangeShapeType="1"/>
            </p:cNvSpPr>
            <p:nvPr/>
          </p:nvSpPr>
          <p:spPr bwMode="auto">
            <a:xfrm rot="16200000" flipH="1">
              <a:off x="4869458" y="2346591"/>
              <a:ext cx="749146" cy="2203377"/>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8" name="Line 9"/>
            <p:cNvSpPr>
              <a:spLocks noChangeShapeType="1"/>
            </p:cNvSpPr>
            <p:nvPr/>
          </p:nvSpPr>
          <p:spPr bwMode="auto">
            <a:xfrm rot="16200000" flipH="1" flipV="1">
              <a:off x="4422561" y="3569811"/>
              <a:ext cx="1658403" cy="2240875"/>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89" name="Line 9"/>
            <p:cNvSpPr>
              <a:spLocks noChangeShapeType="1"/>
            </p:cNvSpPr>
            <p:nvPr/>
          </p:nvSpPr>
          <p:spPr bwMode="auto">
            <a:xfrm rot="16200000" flipV="1">
              <a:off x="2971271" y="4304313"/>
              <a:ext cx="2378465" cy="7743"/>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0" name="Line 9"/>
            <p:cNvSpPr>
              <a:spLocks noChangeShapeType="1"/>
            </p:cNvSpPr>
            <p:nvPr/>
          </p:nvSpPr>
          <p:spPr bwMode="auto">
            <a:xfrm rot="16200000">
              <a:off x="4990832" y="4182201"/>
              <a:ext cx="1667563" cy="1051003"/>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1" name="Line 9"/>
            <p:cNvSpPr>
              <a:spLocks noChangeShapeType="1"/>
            </p:cNvSpPr>
            <p:nvPr/>
          </p:nvSpPr>
          <p:spPr bwMode="auto">
            <a:xfrm rot="16200000" flipH="1" flipV="1">
              <a:off x="4851251" y="3965778"/>
              <a:ext cx="855782" cy="2229531"/>
            </a:xfrm>
            <a:prstGeom prst="line">
              <a:avLst/>
            </a:prstGeom>
            <a:noFill/>
            <a:ln w="19050">
              <a:solidFill>
                <a:srgbClr val="009900"/>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2" name="Line 9"/>
            <p:cNvSpPr>
              <a:spLocks noChangeShapeType="1"/>
            </p:cNvSpPr>
            <p:nvPr/>
          </p:nvSpPr>
          <p:spPr bwMode="auto">
            <a:xfrm rot="16200000" flipH="1" flipV="1">
              <a:off x="4314082" y="2592729"/>
              <a:ext cx="804995" cy="3263713"/>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3" name="Line 9"/>
            <p:cNvSpPr>
              <a:spLocks noChangeShapeType="1"/>
            </p:cNvSpPr>
            <p:nvPr/>
          </p:nvSpPr>
          <p:spPr bwMode="auto">
            <a:xfrm rot="16200000" flipV="1">
              <a:off x="4696207" y="2173346"/>
              <a:ext cx="47533" cy="3317583"/>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4" name="Line 9"/>
            <p:cNvSpPr>
              <a:spLocks noChangeShapeType="1"/>
            </p:cNvSpPr>
            <p:nvPr/>
          </p:nvSpPr>
          <p:spPr bwMode="auto">
            <a:xfrm rot="16200000" flipH="1" flipV="1">
              <a:off x="2682608" y="4235986"/>
              <a:ext cx="793211" cy="11017"/>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5" name="Line 9"/>
            <p:cNvSpPr>
              <a:spLocks noChangeShapeType="1"/>
            </p:cNvSpPr>
            <p:nvPr/>
          </p:nvSpPr>
          <p:spPr bwMode="auto">
            <a:xfrm rot="16200000" flipH="1">
              <a:off x="3739073" y="3972733"/>
              <a:ext cx="882995" cy="2191697"/>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6" name="Line 9"/>
            <p:cNvSpPr>
              <a:spLocks noChangeShapeType="1"/>
            </p:cNvSpPr>
            <p:nvPr/>
          </p:nvSpPr>
          <p:spPr bwMode="auto">
            <a:xfrm rot="16200000">
              <a:off x="3270989" y="2894770"/>
              <a:ext cx="683113" cy="1105428"/>
            </a:xfrm>
            <a:prstGeom prst="line">
              <a:avLst/>
            </a:prstGeom>
            <a:noFill/>
            <a:ln w="19050">
              <a:solidFill>
                <a:srgbClr val="FF00FF"/>
              </a:solidFill>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7" name="Line 9"/>
            <p:cNvSpPr>
              <a:spLocks noChangeShapeType="1"/>
            </p:cNvSpPr>
            <p:nvPr/>
          </p:nvSpPr>
          <p:spPr bwMode="auto">
            <a:xfrm rot="16200000">
              <a:off x="4716016" y="2492896"/>
              <a:ext cx="0" cy="1152128"/>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8" name="Line 9"/>
            <p:cNvSpPr>
              <a:spLocks noChangeShapeType="1"/>
            </p:cNvSpPr>
            <p:nvPr/>
          </p:nvSpPr>
          <p:spPr bwMode="auto">
            <a:xfrm rot="16200000" flipH="1" flipV="1">
              <a:off x="5928920" y="4216854"/>
              <a:ext cx="871094" cy="15467"/>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99" name="Line 9"/>
            <p:cNvSpPr>
              <a:spLocks noChangeShapeType="1"/>
            </p:cNvSpPr>
            <p:nvPr/>
          </p:nvSpPr>
          <p:spPr bwMode="auto">
            <a:xfrm rot="16200000" flipH="1">
              <a:off x="4680012" y="4977173"/>
              <a:ext cx="0" cy="1080120"/>
            </a:xfrm>
            <a:prstGeom prst="line">
              <a:avLst/>
            </a:prstGeom>
            <a:noFill/>
            <a:ln w="57150">
              <a:solidFill>
                <a:schemeClr val="accent6">
                  <a:lumMod val="75000"/>
                </a:schemeClr>
              </a:solidFill>
              <a:prstDash val="sysDash"/>
              <a:round/>
              <a:headEnd/>
              <a:tailEnd/>
            </a:ln>
            <a:effectLst/>
          </p:spPr>
          <p:txBody>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5" name="Oval 17"/>
            <p:cNvSpPr>
              <a:spLocks noChangeArrowheads="1"/>
            </p:cNvSpPr>
            <p:nvPr/>
          </p:nvSpPr>
          <p:spPr bwMode="auto">
            <a:xfrm>
              <a:off x="4067944" y="2978680"/>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6" name="Oval 17"/>
            <p:cNvSpPr>
              <a:spLocks noChangeArrowheads="1"/>
            </p:cNvSpPr>
            <p:nvPr/>
          </p:nvSpPr>
          <p:spPr bwMode="auto">
            <a:xfrm>
              <a:off x="5164561" y="2978680"/>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7" name="Oval 17"/>
            <p:cNvSpPr>
              <a:spLocks noChangeArrowheads="1"/>
            </p:cNvSpPr>
            <p:nvPr/>
          </p:nvSpPr>
          <p:spPr bwMode="auto">
            <a:xfrm>
              <a:off x="6244681" y="3695574"/>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8" name="Oval 17"/>
            <p:cNvSpPr>
              <a:spLocks noChangeArrowheads="1"/>
            </p:cNvSpPr>
            <p:nvPr/>
          </p:nvSpPr>
          <p:spPr bwMode="auto">
            <a:xfrm>
              <a:off x="6244681" y="4515729"/>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69" name="Oval 17"/>
            <p:cNvSpPr>
              <a:spLocks noChangeArrowheads="1"/>
            </p:cNvSpPr>
            <p:nvPr/>
          </p:nvSpPr>
          <p:spPr bwMode="auto">
            <a:xfrm>
              <a:off x="5164561" y="5364586"/>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0" name="Oval 17"/>
            <p:cNvSpPr>
              <a:spLocks noChangeArrowheads="1"/>
            </p:cNvSpPr>
            <p:nvPr/>
          </p:nvSpPr>
          <p:spPr bwMode="auto">
            <a:xfrm>
              <a:off x="4067944" y="5364586"/>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1" name="Oval 17"/>
            <p:cNvSpPr>
              <a:spLocks noChangeArrowheads="1"/>
            </p:cNvSpPr>
            <p:nvPr/>
          </p:nvSpPr>
          <p:spPr bwMode="auto">
            <a:xfrm>
              <a:off x="2987824" y="4515729"/>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sp>
          <p:nvSpPr>
            <p:cNvPr id="72" name="Oval 17"/>
            <p:cNvSpPr>
              <a:spLocks noChangeArrowheads="1"/>
            </p:cNvSpPr>
            <p:nvPr/>
          </p:nvSpPr>
          <p:spPr bwMode="auto">
            <a:xfrm>
              <a:off x="2987824" y="3695574"/>
              <a:ext cx="199527" cy="236828"/>
            </a:xfrm>
            <a:prstGeom prst="ellipse">
              <a:avLst/>
            </a:prstGeom>
            <a:solidFill>
              <a:schemeClr val="tx1"/>
            </a:solidFill>
            <a:ln w="9525">
              <a:solidFill>
                <a:schemeClr val="tx1"/>
              </a:solidFill>
              <a:round/>
              <a:headEnd/>
              <a:tailEnd/>
            </a:ln>
            <a:effectLst/>
          </p:spPr>
          <p:txBody>
            <a:bodyPr wrap="none"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31</a:t>
            </a:fld>
            <a:r>
              <a:rPr lang="en-US" altLang="zh-TW" smtClean="0"/>
              <a:t>-</a:t>
            </a:r>
            <a:endParaRPr lang="en-US" altLang="zh-TW"/>
          </a:p>
        </p:txBody>
      </p:sp>
      <p:sp>
        <p:nvSpPr>
          <p:cNvPr id="5" name="矩形 34"/>
          <p:cNvSpPr>
            <a:spLocks noChangeArrowheads="1"/>
          </p:cNvSpPr>
          <p:nvPr/>
        </p:nvSpPr>
        <p:spPr bwMode="auto">
          <a:xfrm>
            <a:off x="611560" y="1239143"/>
            <a:ext cx="7848227" cy="461665"/>
          </a:xfrm>
          <a:prstGeom prst="rect">
            <a:avLst/>
          </a:prstGeom>
          <a:noFill/>
          <a:ln w="9525">
            <a:noFill/>
            <a:miter lim="800000"/>
            <a:headEnd/>
            <a:tailEnd/>
          </a:ln>
        </p:spPr>
        <p:txBody>
          <a:bodyPr wrap="square">
            <a:spAutoFit/>
          </a:bodyPr>
          <a:lstStyle/>
          <a:p>
            <a:r>
              <a:rPr lang="en-US" altLang="zh-TW" sz="2400" b="1" dirty="0" smtClean="0">
                <a:latin typeface="Times New Roman" pitchFamily="18" charset="0"/>
                <a:cs typeface="Times New Roman" pitchFamily="18" charset="0"/>
              </a:rPr>
              <a:t>2.2  Construction of a maximum packing of </a:t>
            </a:r>
            <a:r>
              <a:rPr lang="en-US" altLang="zh-TW" sz="2400" b="1" dirty="0" err="1" smtClean="0">
                <a:latin typeface="Times New Roman" pitchFamily="18" charset="0"/>
                <a:cs typeface="Times New Roman" pitchFamily="18" charset="0"/>
              </a:rPr>
              <a:t>K</a:t>
            </a:r>
            <a:r>
              <a:rPr lang="en-US" altLang="zh-TW" sz="2400" b="1" baseline="-25000" dirty="0" err="1" smtClean="0">
                <a:latin typeface="Times New Roman" pitchFamily="18" charset="0"/>
                <a:cs typeface="Times New Roman" pitchFamily="18" charset="0"/>
              </a:rPr>
              <a:t>n</a:t>
            </a:r>
            <a:r>
              <a:rPr lang="en-US" altLang="zh-TW" sz="2400" b="1" dirty="0" smtClean="0">
                <a:latin typeface="Times New Roman" pitchFamily="18" charset="0"/>
                <a:cs typeface="Times New Roman" pitchFamily="18" charset="0"/>
              </a:rPr>
              <a:t> with bulls</a:t>
            </a:r>
            <a:endParaRPr lang="zh-TW" altLang="zh-TW" sz="2400" b="1" dirty="0">
              <a:latin typeface="Times New Roman" pitchFamily="18" charset="0"/>
              <a:cs typeface="Times New Roman" pitchFamily="18" charset="0"/>
            </a:endParaRPr>
          </a:p>
        </p:txBody>
      </p:sp>
      <p:sp>
        <p:nvSpPr>
          <p:cNvPr id="7" name="矩形 34"/>
          <p:cNvSpPr>
            <a:spLocks noChangeArrowheads="1"/>
          </p:cNvSpPr>
          <p:nvPr/>
        </p:nvSpPr>
        <p:spPr bwMode="auto">
          <a:xfrm>
            <a:off x="611560" y="2079972"/>
            <a:ext cx="7848227" cy="1060996"/>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We will organize our result into two constructions, one for n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2, 3, 4 (mod 10) and one for n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7, 8, 9 (mod 10).</a:t>
            </a:r>
            <a:endParaRPr lang="zh-TW" altLang="zh-TW" sz="2400" dirty="0">
              <a:latin typeface="Times New Roman" pitchFamily="18" charset="0"/>
              <a:cs typeface="Times New Roman" pitchFamily="18" charset="0"/>
            </a:endParaRPr>
          </a:p>
        </p:txBody>
      </p:sp>
      <p:sp>
        <p:nvSpPr>
          <p:cNvPr id="6"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8" name="直線接點 7"/>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32</a:t>
            </a:fld>
            <a:r>
              <a:rPr lang="en-US" altLang="zh-TW" smtClean="0"/>
              <a:t>-</a:t>
            </a:r>
            <a:endParaRPr lang="en-US" altLang="zh-TW"/>
          </a:p>
        </p:txBody>
      </p:sp>
      <p:sp>
        <p:nvSpPr>
          <p:cNvPr id="6"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8" name="直線接點 7"/>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34"/>
          <p:cNvSpPr>
            <a:spLocks noChangeArrowheads="1"/>
          </p:cNvSpPr>
          <p:nvPr/>
        </p:nvSpPr>
        <p:spPr bwMode="auto">
          <a:xfrm>
            <a:off x="611560" y="1196752"/>
            <a:ext cx="7848227" cy="1631216"/>
          </a:xfrm>
          <a:prstGeom prst="rect">
            <a:avLst/>
          </a:prstGeom>
          <a:noFill/>
          <a:ln w="9525">
            <a:noFill/>
            <a:miter lim="800000"/>
            <a:headEnd/>
            <a:tailEnd/>
          </a:ln>
        </p:spPr>
        <p:txBody>
          <a:bodyPr wrap="square">
            <a:spAutoFit/>
          </a:bodyPr>
          <a:lstStyle/>
          <a:p>
            <a:pPr indent="457200" algn="just">
              <a:lnSpc>
                <a:spcPts val="4000"/>
              </a:lnSpc>
            </a:pPr>
            <a:r>
              <a:rPr lang="en-US" altLang="zh-TW" sz="2400" b="1" u="sng" dirty="0" smtClean="0">
                <a:solidFill>
                  <a:srgbClr val="0000FF"/>
                </a:solidFill>
                <a:latin typeface="Times New Roman" pitchFamily="18" charset="0"/>
                <a:cs typeface="Times New Roman" pitchFamily="18" charset="0"/>
              </a:rPr>
              <a:t>Construction A.</a:t>
            </a:r>
            <a:r>
              <a:rPr lang="en-US" altLang="zh-TW" sz="2400" b="1"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Suppose </a:t>
            </a:r>
            <a:r>
              <a:rPr lang="en-US" altLang="zh-TW" sz="2400" i="1" dirty="0" smtClean="0">
                <a:latin typeface="Times New Roman" pitchFamily="18" charset="0"/>
                <a:cs typeface="Times New Roman" pitchFamily="18" charset="0"/>
              </a:rPr>
              <a:t>n </a:t>
            </a:r>
            <a:r>
              <a:rPr lang="en-US" altLang="zh-TW" sz="2400" dirty="0" smtClean="0">
                <a:latin typeface="Times New Roman" pitchFamily="18" charset="0"/>
                <a:cs typeface="Times New Roman" pitchFamily="18" charset="0"/>
              </a:rPr>
              <a:t>=10k + t, where t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{2</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3</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4}</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k</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1. Set V = H</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j ) | 1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2k, 1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j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5} where H = {∞</a:t>
            </a:r>
            <a:r>
              <a:rPr lang="en-US" altLang="zh-TW" sz="2400" baseline="-250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t}. Define a collection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of bulls on V as follows:</a:t>
            </a:r>
            <a:endParaRPr lang="zh-TW" altLang="zh-TW" sz="2400" dirty="0">
              <a:latin typeface="Times New Roman" pitchFamily="18" charset="0"/>
              <a:cs typeface="Times New Roman" pitchFamily="18" charset="0"/>
            </a:endParaRPr>
          </a:p>
        </p:txBody>
      </p:sp>
      <p:sp>
        <p:nvSpPr>
          <p:cNvPr id="10" name="矩形 34"/>
          <p:cNvSpPr>
            <a:spLocks noChangeArrowheads="1"/>
          </p:cNvSpPr>
          <p:nvPr/>
        </p:nvSpPr>
        <p:spPr bwMode="auto">
          <a:xfrm>
            <a:off x="611560" y="2924944"/>
            <a:ext cx="7848227" cy="491481"/>
          </a:xfrm>
          <a:prstGeom prst="rect">
            <a:avLst/>
          </a:prstGeom>
          <a:noFill/>
          <a:ln w="9525">
            <a:noFill/>
            <a:miter lim="800000"/>
            <a:headEnd/>
            <a:tailEnd/>
          </a:ln>
        </p:spPr>
        <p:txBody>
          <a:bodyPr wrap="square">
            <a:spAutoFit/>
          </a:bodyPr>
          <a:lstStyle/>
          <a:p>
            <a:pPr algn="just">
              <a:lnSpc>
                <a:spcPts val="3400"/>
              </a:lnSpc>
            </a:pPr>
            <a:r>
              <a:rPr lang="en-US" altLang="zh-TW" sz="2400" dirty="0" smtClean="0">
                <a:latin typeface="Times New Roman" pitchFamily="18" charset="0"/>
                <a:cs typeface="Times New Roman" pitchFamily="18" charset="0"/>
              </a:rPr>
              <a:t>If k</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0 or 1 (mod 3):</a:t>
            </a:r>
            <a:endParaRPr lang="zh-TW" altLang="zh-TW" sz="2400" dirty="0">
              <a:latin typeface="Times New Roman" pitchFamily="18" charset="0"/>
              <a:cs typeface="Times New Roman" pitchFamily="18" charset="0"/>
            </a:endParaRPr>
          </a:p>
        </p:txBody>
      </p:sp>
      <p:sp>
        <p:nvSpPr>
          <p:cNvPr id="11" name="矩形 34"/>
          <p:cNvSpPr>
            <a:spLocks noChangeArrowheads="1"/>
          </p:cNvSpPr>
          <p:nvPr/>
        </p:nvSpPr>
        <p:spPr bwMode="auto">
          <a:xfrm>
            <a:off x="611560" y="3717032"/>
            <a:ext cx="7848227" cy="1118255"/>
          </a:xfrm>
          <a:prstGeom prst="rect">
            <a:avLst/>
          </a:prstGeom>
          <a:noFill/>
          <a:ln w="9525">
            <a:noFill/>
            <a:miter lim="800000"/>
            <a:headEnd/>
            <a:tailEnd/>
          </a:ln>
        </p:spPr>
        <p:txBody>
          <a:bodyPr wrap="square">
            <a:spAutoFit/>
          </a:bodyPr>
          <a:lstStyle/>
          <a:p>
            <a:pPr marL="533400" lvl="0" indent="-533400" algn="just">
              <a:lnSpc>
                <a:spcPts val="4000"/>
              </a:lnSpc>
            </a:pPr>
            <a:r>
              <a:rPr lang="en-US" altLang="zh-TW" sz="2400" dirty="0" smtClean="0">
                <a:latin typeface="Times New Roman" pitchFamily="18" charset="0"/>
                <a:cs typeface="Times New Roman" pitchFamily="18" charset="0"/>
              </a:rPr>
              <a:t>(1). On the set H</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{(1, j ), (2, j)| 1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j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5} place </a:t>
            </a:r>
            <a:r>
              <a:rPr lang="en-US" altLang="zh-TW" sz="2400" b="1" dirty="0" smtClean="0">
                <a:solidFill>
                  <a:srgbClr val="009900"/>
                </a:solidFill>
                <a:latin typeface="Times New Roman" pitchFamily="18" charset="0"/>
                <a:cs typeface="Times New Roman" pitchFamily="18" charset="0"/>
              </a:rPr>
              <a:t>a maximum packing of K</a:t>
            </a:r>
            <a:r>
              <a:rPr lang="en-US" altLang="zh-TW" sz="2400" b="1" baseline="-25000" dirty="0" smtClean="0">
                <a:solidFill>
                  <a:srgbClr val="009900"/>
                </a:solidFill>
                <a:latin typeface="Times New Roman" pitchFamily="18" charset="0"/>
                <a:cs typeface="Times New Roman" pitchFamily="18" charset="0"/>
              </a:rPr>
              <a:t>10+t</a:t>
            </a:r>
            <a:r>
              <a:rPr lang="en-US" altLang="zh-TW" sz="2400" b="1" i="1" dirty="0" smtClean="0">
                <a:solidFill>
                  <a:srgbClr val="009900"/>
                </a:solidFill>
                <a:latin typeface="Times New Roman" pitchFamily="18" charset="0"/>
                <a:cs typeface="Times New Roman" pitchFamily="18" charset="0"/>
              </a:rPr>
              <a:t> </a:t>
            </a:r>
            <a:r>
              <a:rPr lang="en-US" altLang="zh-TW" sz="2400" b="1" dirty="0" smtClean="0">
                <a:solidFill>
                  <a:srgbClr val="009900"/>
                </a:solidFill>
                <a:latin typeface="Times New Roman" pitchFamily="18" charset="0"/>
                <a:cs typeface="Times New Roman" pitchFamily="18" charset="0"/>
              </a:rPr>
              <a:t>with bulls</a:t>
            </a:r>
            <a:r>
              <a:rPr lang="en-US" altLang="zh-TW" sz="2400" dirty="0" smtClean="0">
                <a:latin typeface="Times New Roman" pitchFamily="18" charset="0"/>
                <a:cs typeface="Times New Roman" pitchFamily="18" charset="0"/>
              </a:rPr>
              <a:t> in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and the leave in </a:t>
            </a:r>
            <a:r>
              <a:rPr lang="en-US" altLang="zh-TW" sz="2400" dirty="0" smtClean="0">
                <a:latin typeface="Monotype Corsiva" pitchFamily="66" charset="0"/>
                <a:cs typeface="Times New Roman" pitchFamily="18" charset="0"/>
              </a:rPr>
              <a:t>L</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12" name="矩形 34"/>
          <p:cNvSpPr>
            <a:spLocks noChangeArrowheads="1"/>
          </p:cNvSpPr>
          <p:nvPr/>
        </p:nvSpPr>
        <p:spPr bwMode="auto">
          <a:xfrm>
            <a:off x="611560" y="4980945"/>
            <a:ext cx="7848227" cy="1631216"/>
          </a:xfrm>
          <a:prstGeom prst="rect">
            <a:avLst/>
          </a:prstGeom>
          <a:noFill/>
          <a:ln w="9525">
            <a:noFill/>
            <a:miter lim="800000"/>
            <a:headEnd/>
            <a:tailEnd/>
          </a:ln>
        </p:spPr>
        <p:txBody>
          <a:bodyPr wrap="square">
            <a:spAutoFit/>
          </a:bodyPr>
          <a:lstStyle/>
          <a:p>
            <a:pPr marL="533400" lvl="0" indent="-533400" algn="just">
              <a:lnSpc>
                <a:spcPts val="4000"/>
              </a:lnSpc>
            </a:pPr>
            <a:r>
              <a:rPr lang="en-US" altLang="zh-TW" sz="2400" dirty="0" smtClean="0">
                <a:latin typeface="Times New Roman" pitchFamily="18" charset="0"/>
                <a:cs typeface="Times New Roman" pitchFamily="18" charset="0"/>
              </a:rPr>
              <a:t>(2). On each set H</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{(2i − 1, j ), (2i, j ) | 1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j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5}, for 2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k, place </a:t>
            </a:r>
            <a:r>
              <a:rPr lang="en-US" altLang="zh-TW" sz="2400" b="1" dirty="0" smtClean="0">
                <a:solidFill>
                  <a:srgbClr val="009900"/>
                </a:solidFill>
                <a:latin typeface="Times New Roman" pitchFamily="18" charset="0"/>
                <a:cs typeface="Times New Roman" pitchFamily="18" charset="0"/>
              </a:rPr>
              <a:t>a bull-decomposition of K</a:t>
            </a:r>
            <a:r>
              <a:rPr lang="en-US" altLang="zh-TW" sz="2400" b="1" baseline="-25000" dirty="0" smtClean="0">
                <a:solidFill>
                  <a:srgbClr val="009900"/>
                </a:solidFill>
                <a:latin typeface="Times New Roman" pitchFamily="18" charset="0"/>
                <a:cs typeface="Times New Roman" pitchFamily="18" charset="0"/>
              </a:rPr>
              <a:t>10+t</a:t>
            </a:r>
            <a:r>
              <a:rPr lang="en-US" altLang="zh-TW" sz="2400" b="1" dirty="0" smtClean="0">
                <a:solidFill>
                  <a:srgbClr val="009900"/>
                </a:solidFill>
                <a:latin typeface="Times New Roman" pitchFamily="18" charset="0"/>
                <a:cs typeface="Times New Roman" pitchFamily="18" charset="0"/>
              </a:rPr>
              <a:t> \ K</a:t>
            </a:r>
            <a:r>
              <a:rPr lang="en-US" altLang="zh-TW" sz="2400" b="1" baseline="-25000" dirty="0" smtClean="0">
                <a:solidFill>
                  <a:srgbClr val="009900"/>
                </a:solidFill>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and place these bulls in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33</a:t>
            </a:fld>
            <a:r>
              <a:rPr lang="en-US" altLang="zh-TW" smtClean="0"/>
              <a:t>-</a:t>
            </a:r>
            <a:endParaRPr lang="en-US" altLang="zh-TW"/>
          </a:p>
        </p:txBody>
      </p:sp>
      <p:sp>
        <p:nvSpPr>
          <p:cNvPr id="11" name="矩形 34"/>
          <p:cNvSpPr>
            <a:spLocks noChangeArrowheads="1"/>
          </p:cNvSpPr>
          <p:nvPr/>
        </p:nvSpPr>
        <p:spPr bwMode="auto">
          <a:xfrm>
            <a:off x="611560" y="1268760"/>
            <a:ext cx="7848227" cy="2657138"/>
          </a:xfrm>
          <a:prstGeom prst="rect">
            <a:avLst/>
          </a:prstGeom>
          <a:noFill/>
          <a:ln w="9525">
            <a:noFill/>
            <a:miter lim="800000"/>
            <a:headEnd/>
            <a:tailEnd/>
          </a:ln>
        </p:spPr>
        <p:txBody>
          <a:bodyPr wrap="square">
            <a:spAutoFit/>
          </a:bodyPr>
          <a:lstStyle/>
          <a:p>
            <a:pPr marL="533400" indent="-533400" algn="just">
              <a:lnSpc>
                <a:spcPts val="4000"/>
              </a:lnSpc>
            </a:pPr>
            <a:r>
              <a:rPr lang="en-US" altLang="zh-TW" sz="2400" dirty="0" smtClean="0">
                <a:latin typeface="Times New Roman" pitchFamily="18" charset="0"/>
                <a:cs typeface="Times New Roman" pitchFamily="18" charset="0"/>
              </a:rPr>
              <a:t>(3). Take a 3-GDD of type 2</a:t>
            </a:r>
            <a:r>
              <a:rPr lang="en-US" altLang="zh-TW" sz="2400" i="1" baseline="30000" dirty="0" smtClean="0">
                <a:latin typeface="Times New Roman" pitchFamily="18" charset="0"/>
                <a:cs typeface="Times New Roman" pitchFamily="18" charset="0"/>
              </a:rPr>
              <a:t>k</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[7] on {1</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2</a:t>
            </a:r>
            <a:r>
              <a:rPr lang="en-US" altLang="zh-TW" sz="2400" i="1" dirty="0" smtClean="0">
                <a:latin typeface="Times New Roman" pitchFamily="18" charset="0"/>
                <a:cs typeface="Times New Roman" pitchFamily="18" charset="0"/>
              </a:rPr>
              <a:t>, </a:t>
            </a:r>
            <a:r>
              <a:rPr lang="en-US" altLang="zh-TW" sz="2400" i="1" baseline="30000" dirty="0" smtClean="0">
                <a:latin typeface="Times New Roman" pitchFamily="18" charset="0"/>
                <a:cs typeface="Times New Roman" pitchFamily="18" charset="0"/>
              </a:rPr>
              <a:t>. . . </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2</a:t>
            </a:r>
            <a:r>
              <a:rPr lang="en-US" altLang="zh-TW" sz="2400" i="1" dirty="0" smtClean="0">
                <a:latin typeface="Times New Roman" pitchFamily="18" charset="0"/>
                <a:cs typeface="Times New Roman" pitchFamily="18" charset="0"/>
              </a:rPr>
              <a:t>k</a:t>
            </a:r>
            <a:r>
              <a:rPr lang="en-US" altLang="zh-TW" sz="2400" dirty="0" smtClean="0">
                <a:latin typeface="Times New Roman" pitchFamily="18" charset="0"/>
                <a:cs typeface="Times New Roman" pitchFamily="18" charset="0"/>
              </a:rPr>
              <a:t>} with groups {2</a:t>
            </a:r>
            <a:r>
              <a:rPr lang="en-US" altLang="zh-TW" sz="2400" i="1" dirty="0" smtClean="0">
                <a:latin typeface="Times New Roman" pitchFamily="18" charset="0"/>
                <a:cs typeface="Times New Roman" pitchFamily="18" charset="0"/>
              </a:rPr>
              <a:t>i </a:t>
            </a:r>
            <a:r>
              <a:rPr lang="en-US" altLang="zh-TW" sz="2400" dirty="0" smtClean="0">
                <a:latin typeface="Times New Roman" pitchFamily="18" charset="0"/>
                <a:cs typeface="Times New Roman" pitchFamily="18" charset="0"/>
              </a:rPr>
              <a:t>−1</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2</a:t>
            </a:r>
            <a:r>
              <a:rPr lang="en-US" altLang="zh-TW" sz="2400" i="1" dirty="0"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for 1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k. For each block {</a:t>
            </a:r>
            <a:r>
              <a:rPr lang="en-US" altLang="zh-TW" sz="2400" i="1" dirty="0" smtClean="0">
                <a:latin typeface="Times New Roman" pitchFamily="18" charset="0"/>
                <a:cs typeface="Times New Roman" pitchFamily="18" charset="0"/>
              </a:rPr>
              <a:t>x, y, z</a:t>
            </a:r>
            <a:r>
              <a:rPr lang="en-US" altLang="zh-TW" sz="2400" dirty="0" smtClean="0">
                <a:latin typeface="Times New Roman" pitchFamily="18" charset="0"/>
                <a:cs typeface="Times New Roman" pitchFamily="18" charset="0"/>
              </a:rPr>
              <a:t>} in the GDD, place the </a:t>
            </a:r>
            <a:r>
              <a:rPr lang="en-US" altLang="zh-TW" sz="2400" b="1" dirty="0" smtClean="0">
                <a:solidFill>
                  <a:srgbClr val="009900"/>
                </a:solidFill>
                <a:latin typeface="Times New Roman" pitchFamily="18" charset="0"/>
                <a:cs typeface="Times New Roman" pitchFamily="18" charset="0"/>
              </a:rPr>
              <a:t>bull-decomposition of K</a:t>
            </a:r>
            <a:r>
              <a:rPr lang="en-US" altLang="zh-TW" sz="2400" b="1" baseline="-25000" dirty="0" smtClean="0">
                <a:solidFill>
                  <a:srgbClr val="009900"/>
                </a:solidFill>
                <a:latin typeface="Times New Roman" pitchFamily="18" charset="0"/>
                <a:cs typeface="Times New Roman" pitchFamily="18" charset="0"/>
              </a:rPr>
              <a:t>5,5,5</a:t>
            </a:r>
            <a:r>
              <a:rPr lang="en-US" altLang="zh-TW" sz="2400" dirty="0" smtClean="0">
                <a:latin typeface="Times New Roman" pitchFamily="18" charset="0"/>
                <a:cs typeface="Times New Roman" pitchFamily="18" charset="0"/>
              </a:rPr>
              <a:t> with vertex set {(x, j )| 1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j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5}</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{(y, j )| 1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j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5}</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{(z, j )| 1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j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5} and place these bulls in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a:t>
            </a:r>
            <a:endParaRPr lang="zh-TW" altLang="zh-TW" sz="2400" dirty="0">
              <a:latin typeface="Times New Roman" pitchFamily="18" charset="0"/>
              <a:cs typeface="Times New Roman" pitchFamily="18" charset="0"/>
            </a:endParaRPr>
          </a:p>
        </p:txBody>
      </p:sp>
      <p:sp>
        <p:nvSpPr>
          <p:cNvPr id="12"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3" name="直線接點 12"/>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34</a:t>
            </a:fld>
            <a:r>
              <a:rPr lang="en-US" altLang="zh-TW" smtClean="0"/>
              <a:t>-</a:t>
            </a:r>
            <a:endParaRPr lang="en-US" altLang="zh-TW"/>
          </a:p>
        </p:txBody>
      </p:sp>
      <p:sp>
        <p:nvSpPr>
          <p:cNvPr id="6" name="矩形 34"/>
          <p:cNvSpPr>
            <a:spLocks noChangeArrowheads="1"/>
          </p:cNvSpPr>
          <p:nvPr/>
        </p:nvSpPr>
        <p:spPr bwMode="auto">
          <a:xfrm>
            <a:off x="611560" y="1340768"/>
            <a:ext cx="7848227" cy="491481"/>
          </a:xfrm>
          <a:prstGeom prst="rect">
            <a:avLst/>
          </a:prstGeom>
          <a:noFill/>
          <a:ln w="9525">
            <a:noFill/>
            <a:miter lim="800000"/>
            <a:headEnd/>
            <a:tailEnd/>
          </a:ln>
        </p:spPr>
        <p:txBody>
          <a:bodyPr wrap="square">
            <a:spAutoFit/>
          </a:bodyPr>
          <a:lstStyle/>
          <a:p>
            <a:pPr algn="just">
              <a:lnSpc>
                <a:spcPts val="3400"/>
              </a:lnSpc>
            </a:pPr>
            <a:r>
              <a:rPr lang="en-US" altLang="zh-TW" sz="2400" dirty="0" smtClean="0">
                <a:latin typeface="Times New Roman" pitchFamily="18" charset="0"/>
                <a:cs typeface="Times New Roman" pitchFamily="18" charset="0"/>
              </a:rPr>
              <a:t>If k</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2 (mod 3):</a:t>
            </a:r>
            <a:endParaRPr lang="zh-TW" altLang="zh-TW" sz="2400" dirty="0">
              <a:latin typeface="Times New Roman" pitchFamily="18" charset="0"/>
              <a:cs typeface="Times New Roman" pitchFamily="18" charset="0"/>
            </a:endParaRPr>
          </a:p>
        </p:txBody>
      </p:sp>
      <p:sp>
        <p:nvSpPr>
          <p:cNvPr id="9" name="矩形 34"/>
          <p:cNvSpPr>
            <a:spLocks noChangeArrowheads="1"/>
          </p:cNvSpPr>
          <p:nvPr/>
        </p:nvSpPr>
        <p:spPr bwMode="auto">
          <a:xfrm>
            <a:off x="611560" y="2060848"/>
            <a:ext cx="7848227" cy="1631216"/>
          </a:xfrm>
          <a:prstGeom prst="rect">
            <a:avLst/>
          </a:prstGeom>
          <a:noFill/>
          <a:ln w="9525">
            <a:noFill/>
            <a:miter lim="800000"/>
            <a:headEnd/>
            <a:tailEnd/>
          </a:ln>
        </p:spPr>
        <p:txBody>
          <a:bodyPr wrap="square">
            <a:spAutoFit/>
          </a:bodyPr>
          <a:lstStyle/>
          <a:p>
            <a:pPr marL="622300" indent="-622300" algn="just">
              <a:lnSpc>
                <a:spcPts val="4000"/>
              </a:lnSpc>
            </a:pPr>
            <a:r>
              <a:rPr lang="en-US" altLang="zh-TW" sz="2400" dirty="0" smtClean="0">
                <a:latin typeface="Times New Roman" pitchFamily="18" charset="0"/>
                <a:cs typeface="Times New Roman" pitchFamily="18" charset="0"/>
              </a:rPr>
              <a:t>(1′).  On the set H</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{(1, j ), (2, j), (3, j ), (4, j)| 1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j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5} place </a:t>
            </a:r>
            <a:r>
              <a:rPr lang="en-US" altLang="zh-TW" sz="2400" b="1" dirty="0" smtClean="0">
                <a:solidFill>
                  <a:srgbClr val="009900"/>
                </a:solidFill>
                <a:latin typeface="Times New Roman" pitchFamily="18" charset="0"/>
                <a:cs typeface="Times New Roman" pitchFamily="18" charset="0"/>
              </a:rPr>
              <a:t>a maximum packing of K</a:t>
            </a:r>
            <a:r>
              <a:rPr lang="en-US" altLang="zh-TW" sz="2400" b="1" baseline="-25000" dirty="0" smtClean="0">
                <a:solidFill>
                  <a:srgbClr val="009900"/>
                </a:solidFill>
                <a:latin typeface="Times New Roman" pitchFamily="18" charset="0"/>
                <a:cs typeface="Times New Roman" pitchFamily="18" charset="0"/>
              </a:rPr>
              <a:t>20+t</a:t>
            </a:r>
            <a:r>
              <a:rPr lang="en-US" altLang="zh-TW" sz="2400" b="1" i="1" dirty="0" smtClean="0">
                <a:solidFill>
                  <a:srgbClr val="009900"/>
                </a:solidFill>
                <a:latin typeface="Times New Roman" pitchFamily="18" charset="0"/>
                <a:cs typeface="Times New Roman" pitchFamily="18" charset="0"/>
              </a:rPr>
              <a:t> </a:t>
            </a:r>
            <a:r>
              <a:rPr lang="en-US" altLang="zh-TW" sz="2400" b="1" dirty="0" smtClean="0">
                <a:solidFill>
                  <a:srgbClr val="009900"/>
                </a:solidFill>
                <a:latin typeface="Times New Roman" pitchFamily="18" charset="0"/>
                <a:cs typeface="Times New Roman" pitchFamily="18" charset="0"/>
              </a:rPr>
              <a:t>with bulls</a:t>
            </a:r>
            <a:r>
              <a:rPr lang="en-US" altLang="zh-TW" sz="2400" dirty="0" smtClean="0">
                <a:latin typeface="Times New Roman" pitchFamily="18" charset="0"/>
                <a:cs typeface="Times New Roman" pitchFamily="18" charset="0"/>
              </a:rPr>
              <a:t> in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and the leave in </a:t>
            </a:r>
            <a:r>
              <a:rPr lang="en-US" altLang="zh-TW" sz="2400" dirty="0" smtClean="0">
                <a:latin typeface="Monotype Corsiva" pitchFamily="66" charset="0"/>
                <a:cs typeface="Times New Roman" pitchFamily="18" charset="0"/>
              </a:rPr>
              <a:t>L</a:t>
            </a:r>
            <a:r>
              <a:rPr lang="en-US" altLang="zh-TW" sz="2400" dirty="0" smtClean="0"/>
              <a:t>.</a:t>
            </a:r>
            <a:endParaRPr lang="zh-TW" altLang="zh-TW" sz="2400" dirty="0"/>
          </a:p>
        </p:txBody>
      </p:sp>
      <p:sp>
        <p:nvSpPr>
          <p:cNvPr id="10" name="矩形 34"/>
          <p:cNvSpPr>
            <a:spLocks noChangeArrowheads="1"/>
          </p:cNvSpPr>
          <p:nvPr/>
        </p:nvSpPr>
        <p:spPr bwMode="auto">
          <a:xfrm>
            <a:off x="611560" y="3789040"/>
            <a:ext cx="7848227" cy="1631216"/>
          </a:xfrm>
          <a:prstGeom prst="rect">
            <a:avLst/>
          </a:prstGeom>
          <a:noFill/>
          <a:ln w="9525">
            <a:noFill/>
            <a:miter lim="800000"/>
            <a:headEnd/>
            <a:tailEnd/>
          </a:ln>
        </p:spPr>
        <p:txBody>
          <a:bodyPr wrap="square">
            <a:spAutoFit/>
          </a:bodyPr>
          <a:lstStyle/>
          <a:p>
            <a:pPr marL="622300" indent="-622300" algn="just">
              <a:lnSpc>
                <a:spcPts val="4000"/>
              </a:lnSpc>
            </a:pPr>
            <a:r>
              <a:rPr lang="en-US" altLang="zh-TW" sz="2400" dirty="0" smtClean="0">
                <a:latin typeface="Times New Roman" pitchFamily="18" charset="0"/>
                <a:cs typeface="Times New Roman" pitchFamily="18" charset="0"/>
              </a:rPr>
              <a:t>(2′).  On each set H</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{(2i − 1, j ), (2i, j ) | 1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j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5}, for 3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k, place </a:t>
            </a:r>
            <a:r>
              <a:rPr lang="en-US" altLang="zh-TW" sz="2400" b="1" dirty="0" smtClean="0">
                <a:solidFill>
                  <a:srgbClr val="009900"/>
                </a:solidFill>
                <a:latin typeface="Times New Roman" pitchFamily="18" charset="0"/>
                <a:cs typeface="Times New Roman" pitchFamily="18" charset="0"/>
              </a:rPr>
              <a:t>a bull- decomposition of K</a:t>
            </a:r>
            <a:r>
              <a:rPr lang="en-US" altLang="zh-TW" sz="2400" b="1" baseline="-25000" dirty="0" smtClean="0">
                <a:solidFill>
                  <a:srgbClr val="009900"/>
                </a:solidFill>
                <a:latin typeface="Times New Roman" pitchFamily="18" charset="0"/>
                <a:cs typeface="Times New Roman" pitchFamily="18" charset="0"/>
              </a:rPr>
              <a:t>10+t</a:t>
            </a:r>
            <a:r>
              <a:rPr lang="en-US" altLang="zh-TW" sz="2400" b="1" dirty="0" smtClean="0">
                <a:solidFill>
                  <a:srgbClr val="009900"/>
                </a:solidFill>
                <a:latin typeface="Times New Roman" pitchFamily="18" charset="0"/>
                <a:cs typeface="Times New Roman" pitchFamily="18" charset="0"/>
              </a:rPr>
              <a:t> \ K</a:t>
            </a:r>
            <a:r>
              <a:rPr lang="en-US" altLang="zh-TW" sz="2400" b="1" baseline="-25000" dirty="0" smtClean="0">
                <a:solidFill>
                  <a:srgbClr val="009900"/>
                </a:solidFill>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and place these bulls in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7"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8" name="直線接點 17"/>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35</a:t>
            </a:fld>
            <a:r>
              <a:rPr lang="en-US" altLang="zh-TW" smtClean="0"/>
              <a:t>-</a:t>
            </a:r>
            <a:endParaRPr lang="en-US" altLang="zh-TW"/>
          </a:p>
        </p:txBody>
      </p:sp>
      <p:sp>
        <p:nvSpPr>
          <p:cNvPr id="11" name="矩形 34"/>
          <p:cNvSpPr>
            <a:spLocks noChangeArrowheads="1"/>
          </p:cNvSpPr>
          <p:nvPr/>
        </p:nvSpPr>
        <p:spPr bwMode="auto">
          <a:xfrm>
            <a:off x="611560" y="1412776"/>
            <a:ext cx="7848227" cy="1575111"/>
          </a:xfrm>
          <a:prstGeom prst="rect">
            <a:avLst/>
          </a:prstGeom>
          <a:noFill/>
          <a:ln w="9525">
            <a:noFill/>
            <a:miter lim="800000"/>
            <a:headEnd/>
            <a:tailEnd/>
          </a:ln>
        </p:spPr>
        <p:txBody>
          <a:bodyPr wrap="square">
            <a:spAutoFit/>
          </a:bodyPr>
          <a:lstStyle/>
          <a:p>
            <a:pPr marL="533400" indent="-533400" algn="just">
              <a:lnSpc>
                <a:spcPts val="4000"/>
              </a:lnSpc>
            </a:pPr>
            <a:r>
              <a:rPr lang="en-US" altLang="zh-TW" sz="2400" dirty="0" smtClean="0">
                <a:latin typeface="Times New Roman" pitchFamily="18" charset="0"/>
                <a:cs typeface="Times New Roman" pitchFamily="18" charset="0"/>
              </a:rPr>
              <a:t>(3′). Take a 3-GDD of type 4</a:t>
            </a:r>
            <a:r>
              <a:rPr lang="en-US" altLang="zh-TW" sz="2400" i="1" baseline="30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2</a:t>
            </a:r>
            <a:r>
              <a:rPr lang="en-US" altLang="zh-TW" sz="2400" i="1" baseline="30000" dirty="0" smtClean="0">
                <a:latin typeface="Times New Roman" pitchFamily="18" charset="0"/>
                <a:cs typeface="Times New Roman" pitchFamily="18" charset="0"/>
              </a:rPr>
              <a:t>k-2</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[3] on {1</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2</a:t>
            </a:r>
            <a:r>
              <a:rPr lang="en-US" altLang="zh-TW" sz="2400" i="1" dirty="0" smtClean="0">
                <a:latin typeface="Times New Roman" pitchFamily="18" charset="0"/>
                <a:cs typeface="Times New Roman" pitchFamily="18" charset="0"/>
              </a:rPr>
              <a:t>, </a:t>
            </a:r>
            <a:r>
              <a:rPr lang="en-US" altLang="zh-TW" sz="2400" i="1" baseline="30000" dirty="0" smtClean="0">
                <a:latin typeface="Times New Roman" pitchFamily="18" charset="0"/>
                <a:cs typeface="Times New Roman" pitchFamily="18" charset="0"/>
              </a:rPr>
              <a:t>. . .</a:t>
            </a:r>
            <a:r>
              <a:rPr lang="en-US" altLang="zh-TW" sz="2400" i="1" dirty="0" smtClean="0">
                <a:latin typeface="Times New Roman" pitchFamily="18" charset="0"/>
                <a:cs typeface="Times New Roman" pitchFamily="18" charset="0"/>
              </a:rPr>
              <a:t> , </a:t>
            </a:r>
            <a:r>
              <a:rPr lang="en-US" altLang="zh-TW" sz="2400" dirty="0" smtClean="0">
                <a:latin typeface="Times New Roman" pitchFamily="18" charset="0"/>
                <a:cs typeface="Times New Roman" pitchFamily="18" charset="0"/>
              </a:rPr>
              <a:t>2k} with groups {1,2,3,4},{2</a:t>
            </a:r>
            <a:r>
              <a:rPr lang="en-US" altLang="zh-TW" sz="2400" i="1" dirty="0"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−1</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2</a:t>
            </a:r>
            <a:r>
              <a:rPr lang="en-US" altLang="zh-TW" sz="2400" i="1" dirty="0"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for 3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k, and define the bulls as in (3) above.</a:t>
            </a:r>
            <a:endParaRPr lang="zh-TW" altLang="zh-TW" sz="2400" dirty="0">
              <a:latin typeface="Times New Roman" pitchFamily="18" charset="0"/>
              <a:cs typeface="Times New Roman" pitchFamily="18" charset="0"/>
            </a:endParaRPr>
          </a:p>
        </p:txBody>
      </p:sp>
      <p:sp>
        <p:nvSpPr>
          <p:cNvPr id="145409" name="Rectangle 1"/>
          <p:cNvSpPr>
            <a:spLocks noChangeArrowheads="1"/>
          </p:cNvSpPr>
          <p:nvPr/>
        </p:nvSpPr>
        <p:spPr bwMode="auto">
          <a:xfrm>
            <a:off x="611560" y="3351846"/>
            <a:ext cx="7992888" cy="1062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lnSpc>
                <a:spcPts val="4000"/>
              </a:lnSpc>
            </a:pPr>
            <a:r>
              <a:rPr kumimoji="1" lang="en-US" altLang="zh-TW" sz="2400" b="0" i="0" u="none" strike="noStrike" cap="none" normalizeH="0" baseline="0" dirty="0" smtClean="0">
                <a:ln>
                  <a:noFill/>
                </a:ln>
                <a:solidFill>
                  <a:schemeClr val="tx1"/>
                </a:solidFill>
                <a:effectLst/>
                <a:latin typeface="Times New Roman" pitchFamily="18" charset="0"/>
                <a:ea typeface="Times-Roman"/>
                <a:cs typeface="Times New Roman" pitchFamily="18" charset="0"/>
              </a:rPr>
              <a:t>Combining (</a:t>
            </a:r>
            <a:r>
              <a:rPr kumimoji="1" lang="en-US" altLang="zh-TW" sz="2400" b="0" i="0" u="none" strike="noStrike" cap="none" normalizeH="0" baseline="0" dirty="0" smtClean="0">
                <a:ln>
                  <a:noFill/>
                </a:ln>
                <a:solidFill>
                  <a:schemeClr val="tx1"/>
                </a:solidFill>
                <a:effectLst/>
                <a:latin typeface="Times New Roman" pitchFamily="18" charset="0"/>
                <a:cs typeface="Times New Roman" pitchFamily="18" charset="0"/>
              </a:rPr>
              <a:t>1</a:t>
            </a:r>
            <a:r>
              <a:rPr kumimoji="1" lang="en-US" altLang="zh-TW" sz="2400" b="0" i="0" u="none" strike="noStrike" cap="none" normalizeH="0" baseline="0" dirty="0" smtClean="0">
                <a:ln>
                  <a:noFill/>
                </a:ln>
                <a:solidFill>
                  <a:schemeClr val="tx1"/>
                </a:solidFill>
                <a:effectLst/>
                <a:latin typeface="Times New Roman" pitchFamily="18" charset="0"/>
                <a:ea typeface="Times-Roman"/>
                <a:cs typeface="Times New Roman" pitchFamily="18" charset="0"/>
              </a:rPr>
              <a:t>)–(</a:t>
            </a:r>
            <a:r>
              <a:rPr kumimoji="1" lang="en-US" altLang="zh-TW" sz="2400" b="0" i="0" u="none" strike="noStrike" cap="none" normalizeH="0" baseline="0" dirty="0" smtClean="0">
                <a:ln>
                  <a:noFill/>
                </a:ln>
                <a:solidFill>
                  <a:schemeClr val="tx1"/>
                </a:solidFill>
                <a:effectLst/>
                <a:latin typeface="Times New Roman" pitchFamily="18" charset="0"/>
                <a:cs typeface="Times New Roman" pitchFamily="18" charset="0"/>
              </a:rPr>
              <a:t>3</a:t>
            </a:r>
            <a:r>
              <a:rPr kumimoji="1" lang="en-US" altLang="zh-TW" sz="2400" b="0" i="0" u="none" strike="noStrike" cap="none" normalizeH="0" baseline="0" dirty="0" smtClean="0">
                <a:ln>
                  <a:noFill/>
                </a:ln>
                <a:solidFill>
                  <a:schemeClr val="tx1"/>
                </a:solidFill>
                <a:effectLst/>
                <a:latin typeface="Times New Roman" pitchFamily="18" charset="0"/>
                <a:ea typeface="Times-Roman"/>
                <a:cs typeface="Times New Roman" pitchFamily="18" charset="0"/>
              </a:rPr>
              <a:t>) and </a:t>
            </a:r>
            <a:r>
              <a:rPr kumimoji="1" lang="en-US" altLang="zh-TW" sz="2400" b="0" i="0" u="none" strike="noStrike" cap="none" normalizeH="0" baseline="0" dirty="0" smtClean="0">
                <a:ln>
                  <a:noFill/>
                </a:ln>
                <a:solidFill>
                  <a:schemeClr val="tx1"/>
                </a:solidFill>
                <a:effectLst/>
                <a:latin typeface="Times New Roman" pitchFamily="18" charset="0"/>
                <a:ea typeface="MTMI"/>
                <a:cs typeface="Times New Roman" pitchFamily="18" charset="0"/>
              </a:rPr>
              <a:t>(</a:t>
            </a:r>
            <a:r>
              <a:rPr kumimoji="1" lang="en-US" altLang="zh-TW" sz="2400" b="0" i="0" u="none" strike="noStrike" cap="none" normalizeH="0" baseline="0" dirty="0" smtClean="0">
                <a:ln>
                  <a:noFill/>
                </a:ln>
                <a:solidFill>
                  <a:schemeClr val="tx1"/>
                </a:solidFill>
                <a:effectLst/>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a:t>
            </a:r>
            <a:r>
              <a:rPr kumimoji="1" lang="en-US" altLang="zh-TW" sz="2400" b="0" i="0" u="none" strike="noStrike" cap="none" normalizeH="0" baseline="0" dirty="0" smtClean="0">
                <a:ln>
                  <a:noFill/>
                </a:ln>
                <a:solidFill>
                  <a:schemeClr val="tx1"/>
                </a:solidFill>
                <a:effectLst/>
                <a:latin typeface="Times New Roman" pitchFamily="18" charset="0"/>
                <a:ea typeface="MTMI"/>
                <a:cs typeface="Times New Roman" pitchFamily="18" charset="0"/>
              </a:rPr>
              <a:t>)</a:t>
            </a:r>
            <a:r>
              <a:rPr kumimoji="1" lang="en-US" altLang="zh-TW" sz="2400" b="0" i="0" u="none" strike="noStrike" cap="none" normalizeH="0" baseline="0" dirty="0" smtClean="0">
                <a:ln>
                  <a:noFill/>
                </a:ln>
                <a:solidFill>
                  <a:schemeClr val="tx1"/>
                </a:solidFill>
                <a:effectLst/>
                <a:latin typeface="Times New Roman" pitchFamily="18" charset="0"/>
                <a:ea typeface="Times-Roman"/>
                <a:cs typeface="Times New Roman" pitchFamily="18" charset="0"/>
              </a:rPr>
              <a:t>–</a:t>
            </a:r>
            <a:r>
              <a:rPr kumimoji="1" lang="en-US" altLang="zh-TW" sz="2400" b="0" i="0" u="none" strike="noStrike" cap="none" normalizeH="0" baseline="0" dirty="0" smtClean="0">
                <a:ln>
                  <a:noFill/>
                </a:ln>
                <a:solidFill>
                  <a:schemeClr val="tx1"/>
                </a:solidFill>
                <a:effectLst/>
                <a:latin typeface="Times New Roman" pitchFamily="18" charset="0"/>
                <a:ea typeface="MTMI"/>
                <a:cs typeface="Times New Roman" pitchFamily="18" charset="0"/>
              </a:rPr>
              <a:t>(</a:t>
            </a:r>
            <a:r>
              <a:rPr kumimoji="1" lang="en-US" altLang="zh-TW" sz="2400" b="0" i="0" u="none" strike="noStrike" cap="none" normalizeH="0" baseline="0" dirty="0" smtClean="0">
                <a:ln>
                  <a:noFill/>
                </a:ln>
                <a:solidFill>
                  <a:schemeClr val="tx1"/>
                </a:solidFill>
                <a:effectLst/>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a:t>
            </a:r>
            <a:r>
              <a:rPr kumimoji="1" lang="en-US" altLang="zh-TW" sz="2400" b="0" i="1" u="none" strike="noStrike" cap="none" normalizeH="0" baseline="0" dirty="0" smtClean="0">
                <a:ln>
                  <a:noFill/>
                </a:ln>
                <a:solidFill>
                  <a:schemeClr val="tx1"/>
                </a:solidFill>
                <a:effectLst/>
                <a:latin typeface="Times New Roman" pitchFamily="18" charset="0"/>
                <a:ea typeface="MTMI"/>
                <a:cs typeface="Times New Roman" pitchFamily="18" charset="0"/>
              </a:rPr>
              <a:t>) </a:t>
            </a:r>
            <a:r>
              <a:rPr kumimoji="1" lang="en-US" altLang="zh-TW" sz="2400" b="0" i="0" u="none" strike="noStrike" cap="none" normalizeH="0" baseline="0" dirty="0" smtClean="0">
                <a:ln>
                  <a:noFill/>
                </a:ln>
                <a:solidFill>
                  <a:schemeClr val="tx1"/>
                </a:solidFill>
                <a:effectLst/>
                <a:latin typeface="Times New Roman" pitchFamily="18" charset="0"/>
                <a:ea typeface="Times-Roman"/>
                <a:cs typeface="Times New Roman" pitchFamily="18" charset="0"/>
              </a:rPr>
              <a:t>gives a maximum packing of </a:t>
            </a:r>
            <a:r>
              <a:rPr kumimoji="1" lang="en-US" altLang="zh-TW" sz="2400" b="0" i="0" u="none" strike="noStrike" cap="none" normalizeH="0" baseline="0" dirty="0" smtClean="0">
                <a:ln>
                  <a:noFill/>
                </a:ln>
                <a:solidFill>
                  <a:schemeClr val="tx1"/>
                </a:solidFill>
                <a:effectLst/>
                <a:latin typeface="Times New Roman" pitchFamily="18" charset="0"/>
                <a:ea typeface="MTMI"/>
                <a:cs typeface="Times New Roman" pitchFamily="18" charset="0"/>
              </a:rPr>
              <a:t>K</a:t>
            </a:r>
            <a:r>
              <a:rPr kumimoji="1" lang="en-US" altLang="zh-TW" sz="2400" b="0" i="0" u="none" strike="noStrike" cap="none" normalizeH="0" baseline="-30000" dirty="0" smtClean="0">
                <a:ln>
                  <a:noFill/>
                </a:ln>
                <a:solidFill>
                  <a:schemeClr val="tx1"/>
                </a:solidFill>
                <a:effectLst/>
                <a:latin typeface="Times New Roman" pitchFamily="18" charset="0"/>
                <a:cs typeface="Times New Roman" pitchFamily="18" charset="0"/>
              </a:rPr>
              <a:t>10k+t</a:t>
            </a:r>
            <a:r>
              <a:rPr kumimoji="1" lang="en-US" altLang="zh-TW" sz="2400" b="0" i="1" u="none" strike="noStrike" cap="none" normalizeH="0" baseline="0" dirty="0" smtClean="0">
                <a:ln>
                  <a:noFill/>
                </a:ln>
                <a:solidFill>
                  <a:schemeClr val="tx1"/>
                </a:solidFill>
                <a:effectLst/>
                <a:latin typeface="Times New Roman" pitchFamily="18" charset="0"/>
                <a:ea typeface="MTMI"/>
                <a:cs typeface="Times New Roman" pitchFamily="18" charset="0"/>
              </a:rPr>
              <a:t> </a:t>
            </a:r>
            <a:r>
              <a:rPr kumimoji="1" lang="en-US" altLang="zh-TW" sz="2400" b="0" i="0" u="none" strike="noStrike" cap="none" normalizeH="0" baseline="0" dirty="0" smtClean="0">
                <a:ln>
                  <a:noFill/>
                </a:ln>
                <a:solidFill>
                  <a:schemeClr val="tx1"/>
                </a:solidFill>
                <a:effectLst/>
                <a:latin typeface="Times New Roman" pitchFamily="18" charset="0"/>
                <a:ea typeface="Times-Roman"/>
                <a:cs typeface="Times New Roman" pitchFamily="18" charset="0"/>
              </a:rPr>
              <a:t>with </a:t>
            </a:r>
            <a:r>
              <a:rPr kumimoji="1" lang="en-US" altLang="zh-TW" sz="2400" b="0" i="0" u="none" strike="noStrike" cap="none" normalizeH="0" baseline="0" dirty="0" smtClean="0">
                <a:ln>
                  <a:noFill/>
                </a:ln>
                <a:solidFill>
                  <a:schemeClr val="tx1"/>
                </a:solidFill>
                <a:effectLst/>
                <a:latin typeface="Times New Roman" pitchFamily="18" charset="0"/>
                <a:cs typeface="Times New Roman" pitchFamily="18" charset="0"/>
              </a:rPr>
              <a:t>bull</a:t>
            </a:r>
            <a:r>
              <a:rPr kumimoji="1" lang="en-US" altLang="zh-TW" sz="2400" b="0" i="0" u="none" strike="noStrike" cap="none" normalizeH="0" baseline="0" dirty="0" smtClean="0">
                <a:ln>
                  <a:noFill/>
                </a:ln>
                <a:solidFill>
                  <a:schemeClr val="tx1"/>
                </a:solidFill>
                <a:effectLst/>
                <a:latin typeface="Times New Roman" pitchFamily="18" charset="0"/>
                <a:ea typeface="Times-Roman"/>
                <a:cs typeface="Times New Roman" pitchFamily="18" charset="0"/>
              </a:rPr>
              <a:t>s</a:t>
            </a:r>
            <a:r>
              <a:rPr kumimoji="1" lang="en-US" altLang="zh-TW" sz="2400" b="0" i="0" u="none" strike="noStrike" cap="none" normalizeH="0" baseline="0" dirty="0" smtClean="0">
                <a:ln>
                  <a:noFill/>
                </a:ln>
                <a:solidFill>
                  <a:schemeClr val="tx1"/>
                </a:solidFill>
                <a:effectLst/>
                <a:latin typeface="Times New Roman" pitchFamily="18" charset="0"/>
                <a:cs typeface="Times New Roman" pitchFamily="18" charset="0"/>
              </a:rPr>
              <a:t> as t = 2, 3, 4</a:t>
            </a:r>
            <a:r>
              <a:rPr kumimoji="1" lang="en-US" altLang="zh-TW" sz="2400" b="0" i="0" u="none" strike="noStrike" cap="none" normalizeH="0" baseline="0" dirty="0" smtClean="0">
                <a:ln>
                  <a:noFill/>
                </a:ln>
                <a:solidFill>
                  <a:schemeClr val="tx1"/>
                </a:solidFill>
                <a:effectLst/>
                <a:latin typeface="Times New Roman" pitchFamily="18" charset="0"/>
                <a:ea typeface="Times-Roman"/>
                <a:cs typeface="Times New Roman" pitchFamily="18" charset="0"/>
              </a:rPr>
              <a:t>.</a:t>
            </a:r>
            <a:endParaRPr kumimoji="1" lang="en-US" altLang="zh-TW"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7"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8" name="直線接點 17"/>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36</a:t>
            </a:fld>
            <a:r>
              <a:rPr lang="en-US" altLang="zh-TW" smtClean="0"/>
              <a:t>-</a:t>
            </a:r>
            <a:endParaRPr lang="en-US" altLang="zh-TW"/>
          </a:p>
        </p:txBody>
      </p:sp>
      <p:sp>
        <p:nvSpPr>
          <p:cNvPr id="6" name="矩形 34"/>
          <p:cNvSpPr>
            <a:spLocks noChangeArrowheads="1"/>
          </p:cNvSpPr>
          <p:nvPr/>
        </p:nvSpPr>
        <p:spPr bwMode="auto">
          <a:xfrm>
            <a:off x="611560" y="1124744"/>
            <a:ext cx="7848227" cy="1631216"/>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FF3300"/>
                </a:solidFill>
                <a:latin typeface="Times New Roman" pitchFamily="18" charset="0"/>
                <a:cs typeface="Times New Roman" pitchFamily="18" charset="0"/>
              </a:rPr>
              <a:t>Example 2.2.7</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Set V(K</a:t>
            </a:r>
            <a:r>
              <a:rPr lang="en-US" altLang="zh-TW" sz="2400" baseline="-25000" dirty="0" smtClean="0">
                <a:latin typeface="Times New Roman" pitchFamily="18" charset="0"/>
                <a:cs typeface="Times New Roman" pitchFamily="18" charset="0"/>
              </a:rPr>
              <a:t>43</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8} ×{1, 2, 3, 4, 5}). Since |E(K</a:t>
            </a:r>
            <a:r>
              <a:rPr lang="en-US" altLang="zh-TW" sz="2400" baseline="-25000" dirty="0" smtClean="0">
                <a:latin typeface="Times New Roman" pitchFamily="18" charset="0"/>
                <a:cs typeface="Times New Roman" pitchFamily="18" charset="0"/>
              </a:rPr>
              <a:t>43</a:t>
            </a:r>
            <a:r>
              <a:rPr lang="en-US" altLang="zh-TW" sz="2400" dirty="0" smtClean="0">
                <a:latin typeface="Times New Roman" pitchFamily="18" charset="0"/>
                <a:cs typeface="Times New Roman" pitchFamily="18" charset="0"/>
              </a:rPr>
              <a:t>)| = 903, the leave in a maximum packing of K</a:t>
            </a:r>
            <a:r>
              <a:rPr lang="en-US" altLang="zh-TW" sz="2400" baseline="-25000" dirty="0" smtClean="0">
                <a:latin typeface="Times New Roman" pitchFamily="18" charset="0"/>
                <a:cs typeface="Times New Roman" pitchFamily="18" charset="0"/>
              </a:rPr>
              <a:t>43</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with bulls would contain three edges.</a:t>
            </a:r>
            <a:endParaRPr lang="zh-TW" altLang="zh-TW" sz="2400" dirty="0">
              <a:latin typeface="Times New Roman" pitchFamily="18" charset="0"/>
              <a:cs typeface="Times New Roman" pitchFamily="18" charset="0"/>
            </a:endParaRPr>
          </a:p>
        </p:txBody>
      </p:sp>
      <p:sp>
        <p:nvSpPr>
          <p:cNvPr id="10"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7"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8" name="直線接點 17"/>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37</a:t>
            </a:fld>
            <a:r>
              <a:rPr lang="en-US" altLang="zh-TW" smtClean="0"/>
              <a:t>-</a:t>
            </a:r>
            <a:endParaRPr lang="en-US" altLang="zh-TW"/>
          </a:p>
        </p:txBody>
      </p:sp>
      <p:sp>
        <p:nvSpPr>
          <p:cNvPr id="10"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7"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8" name="直線接點 17"/>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文字方塊 18"/>
          <p:cNvSpPr txBox="1"/>
          <p:nvPr/>
        </p:nvSpPr>
        <p:spPr>
          <a:xfrm>
            <a:off x="1835696" y="6321712"/>
            <a:ext cx="792088" cy="369332"/>
          </a:xfrm>
          <a:prstGeom prst="rect">
            <a:avLst/>
          </a:prstGeom>
          <a:noFill/>
        </p:spPr>
        <p:txBody>
          <a:bodyPr wrap="square" rtlCol="0">
            <a:spAutoFit/>
          </a:bodyPr>
          <a:lstStyle/>
          <a:p>
            <a:r>
              <a:rPr lang="en-US" altLang="zh-TW" dirty="0" smtClean="0"/>
              <a:t>K</a:t>
            </a:r>
            <a:r>
              <a:rPr lang="en-US" altLang="zh-TW" baseline="-25000" dirty="0" smtClean="0"/>
              <a:t>13</a:t>
            </a:r>
            <a:endParaRPr lang="zh-TW" altLang="en-US" dirty="0"/>
          </a:p>
        </p:txBody>
      </p:sp>
      <p:sp>
        <p:nvSpPr>
          <p:cNvPr id="20" name="AutoShape 73"/>
          <p:cNvSpPr>
            <a:spLocks noChangeArrowheads="1"/>
          </p:cNvSpPr>
          <p:nvPr/>
        </p:nvSpPr>
        <p:spPr bwMode="auto">
          <a:xfrm>
            <a:off x="1691680" y="2725166"/>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1" name="文字方塊 20"/>
          <p:cNvSpPr txBox="1"/>
          <p:nvPr/>
        </p:nvSpPr>
        <p:spPr>
          <a:xfrm>
            <a:off x="1691680" y="2973518"/>
            <a:ext cx="720080" cy="348180"/>
          </a:xfrm>
          <a:prstGeom prst="rect">
            <a:avLst/>
          </a:prstGeom>
          <a:noFill/>
        </p:spPr>
        <p:txBody>
          <a:bodyPr wrap="square" rtlCol="0">
            <a:spAutoFit/>
          </a:bodyPr>
          <a:lstStyle/>
          <a:p>
            <a:r>
              <a:rPr lang="en-US" altLang="zh-TW" dirty="0" smtClean="0"/>
              <a:t>1</a:t>
            </a:r>
            <a:r>
              <a:rPr lang="en-US" altLang="zh-TW" baseline="-25000" dirty="0" smtClean="0"/>
              <a:t>1</a:t>
            </a:r>
            <a:r>
              <a:rPr lang="en-US" altLang="zh-TW" dirty="0" smtClean="0"/>
              <a:t>  5</a:t>
            </a:r>
            <a:r>
              <a:rPr lang="en-US" altLang="zh-TW" baseline="-25000" dirty="0" smtClean="0"/>
              <a:t>1</a:t>
            </a:r>
            <a:endParaRPr lang="zh-TW" altLang="en-US" baseline="-25000" dirty="0"/>
          </a:p>
        </p:txBody>
      </p:sp>
      <p:sp>
        <p:nvSpPr>
          <p:cNvPr id="22" name="橢圓 21"/>
          <p:cNvSpPr/>
          <p:nvPr/>
        </p:nvSpPr>
        <p:spPr>
          <a:xfrm>
            <a:off x="1820970" y="2839590"/>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橢圓 22"/>
          <p:cNvSpPr/>
          <p:nvPr/>
        </p:nvSpPr>
        <p:spPr>
          <a:xfrm>
            <a:off x="2123728" y="2839590"/>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AutoShape 73"/>
          <p:cNvSpPr>
            <a:spLocks noChangeArrowheads="1"/>
          </p:cNvSpPr>
          <p:nvPr/>
        </p:nvSpPr>
        <p:spPr bwMode="auto">
          <a:xfrm>
            <a:off x="1691680" y="3430899"/>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5" name="文字方塊 24"/>
          <p:cNvSpPr txBox="1"/>
          <p:nvPr/>
        </p:nvSpPr>
        <p:spPr>
          <a:xfrm>
            <a:off x="1691680" y="3679250"/>
            <a:ext cx="792088" cy="348180"/>
          </a:xfrm>
          <a:prstGeom prst="rect">
            <a:avLst/>
          </a:prstGeom>
          <a:noFill/>
        </p:spPr>
        <p:txBody>
          <a:bodyPr wrap="square" rtlCol="0">
            <a:spAutoFit/>
          </a:bodyPr>
          <a:lstStyle/>
          <a:p>
            <a:r>
              <a:rPr lang="en-US" altLang="zh-TW" dirty="0" smtClean="0"/>
              <a:t>1</a:t>
            </a:r>
            <a:r>
              <a:rPr lang="en-US" altLang="zh-TW" baseline="-25000" dirty="0" smtClean="0"/>
              <a:t>2</a:t>
            </a:r>
            <a:r>
              <a:rPr lang="en-US" altLang="zh-TW" dirty="0" smtClean="0"/>
              <a:t>  5</a:t>
            </a:r>
            <a:r>
              <a:rPr lang="en-US" altLang="zh-TW" baseline="-25000" dirty="0" smtClean="0"/>
              <a:t>2</a:t>
            </a:r>
            <a:endParaRPr lang="zh-TW" altLang="en-US" baseline="-25000" dirty="0"/>
          </a:p>
        </p:txBody>
      </p:sp>
      <p:sp>
        <p:nvSpPr>
          <p:cNvPr id="26" name="橢圓 25"/>
          <p:cNvSpPr/>
          <p:nvPr/>
        </p:nvSpPr>
        <p:spPr>
          <a:xfrm>
            <a:off x="1820970" y="3545323"/>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 name="橢圓 26"/>
          <p:cNvSpPr/>
          <p:nvPr/>
        </p:nvSpPr>
        <p:spPr>
          <a:xfrm>
            <a:off x="2123728" y="3545323"/>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AutoShape 73"/>
          <p:cNvSpPr>
            <a:spLocks noChangeArrowheads="1"/>
          </p:cNvSpPr>
          <p:nvPr/>
        </p:nvSpPr>
        <p:spPr bwMode="auto">
          <a:xfrm>
            <a:off x="1691680" y="4136631"/>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9" name="文字方塊 28"/>
          <p:cNvSpPr txBox="1"/>
          <p:nvPr/>
        </p:nvSpPr>
        <p:spPr>
          <a:xfrm>
            <a:off x="1691680" y="4384983"/>
            <a:ext cx="792088" cy="348180"/>
          </a:xfrm>
          <a:prstGeom prst="rect">
            <a:avLst/>
          </a:prstGeom>
          <a:noFill/>
        </p:spPr>
        <p:txBody>
          <a:bodyPr wrap="square" rtlCol="0">
            <a:spAutoFit/>
          </a:bodyPr>
          <a:lstStyle/>
          <a:p>
            <a:r>
              <a:rPr lang="en-US" altLang="zh-TW" dirty="0" smtClean="0"/>
              <a:t>1</a:t>
            </a:r>
            <a:r>
              <a:rPr lang="en-US" altLang="zh-TW" baseline="-25000" dirty="0" smtClean="0"/>
              <a:t>3</a:t>
            </a:r>
            <a:r>
              <a:rPr lang="en-US" altLang="zh-TW" dirty="0" smtClean="0"/>
              <a:t>  5</a:t>
            </a:r>
            <a:r>
              <a:rPr lang="en-US" altLang="zh-TW" baseline="-25000" dirty="0" smtClean="0"/>
              <a:t>3</a:t>
            </a:r>
            <a:endParaRPr lang="zh-TW" altLang="en-US" baseline="-25000" dirty="0"/>
          </a:p>
        </p:txBody>
      </p:sp>
      <p:sp>
        <p:nvSpPr>
          <p:cNvPr id="30" name="橢圓 29"/>
          <p:cNvSpPr/>
          <p:nvPr/>
        </p:nvSpPr>
        <p:spPr>
          <a:xfrm>
            <a:off x="1820970" y="4251055"/>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1" name="橢圓 30"/>
          <p:cNvSpPr/>
          <p:nvPr/>
        </p:nvSpPr>
        <p:spPr>
          <a:xfrm>
            <a:off x="2123728" y="4251055"/>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AutoShape 73"/>
          <p:cNvSpPr>
            <a:spLocks noChangeArrowheads="1"/>
          </p:cNvSpPr>
          <p:nvPr/>
        </p:nvSpPr>
        <p:spPr bwMode="auto">
          <a:xfrm>
            <a:off x="1691680" y="4842364"/>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3" name="文字方塊 32"/>
          <p:cNvSpPr txBox="1"/>
          <p:nvPr/>
        </p:nvSpPr>
        <p:spPr>
          <a:xfrm>
            <a:off x="1691680" y="5090715"/>
            <a:ext cx="792088" cy="348180"/>
          </a:xfrm>
          <a:prstGeom prst="rect">
            <a:avLst/>
          </a:prstGeom>
          <a:noFill/>
        </p:spPr>
        <p:txBody>
          <a:bodyPr wrap="square" rtlCol="0">
            <a:spAutoFit/>
          </a:bodyPr>
          <a:lstStyle/>
          <a:p>
            <a:r>
              <a:rPr lang="en-US" altLang="zh-TW" dirty="0" smtClean="0"/>
              <a:t>1</a:t>
            </a:r>
            <a:r>
              <a:rPr lang="en-US" altLang="zh-TW" baseline="-25000" dirty="0" smtClean="0"/>
              <a:t>4</a:t>
            </a:r>
            <a:r>
              <a:rPr lang="en-US" altLang="zh-TW" dirty="0" smtClean="0"/>
              <a:t>  5</a:t>
            </a:r>
            <a:r>
              <a:rPr lang="en-US" altLang="zh-TW" baseline="-25000" dirty="0" smtClean="0"/>
              <a:t>4</a:t>
            </a:r>
            <a:endParaRPr lang="zh-TW" altLang="en-US" baseline="-25000" dirty="0"/>
          </a:p>
        </p:txBody>
      </p:sp>
      <p:sp>
        <p:nvSpPr>
          <p:cNvPr id="34" name="橢圓 33"/>
          <p:cNvSpPr/>
          <p:nvPr/>
        </p:nvSpPr>
        <p:spPr>
          <a:xfrm>
            <a:off x="1820970" y="4956787"/>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5" name="橢圓 34"/>
          <p:cNvSpPr/>
          <p:nvPr/>
        </p:nvSpPr>
        <p:spPr>
          <a:xfrm>
            <a:off x="2123728" y="4956787"/>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AutoShape 73"/>
          <p:cNvSpPr>
            <a:spLocks noChangeArrowheads="1"/>
          </p:cNvSpPr>
          <p:nvPr/>
        </p:nvSpPr>
        <p:spPr bwMode="auto">
          <a:xfrm>
            <a:off x="1691680" y="5548096"/>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7" name="文字方塊 36"/>
          <p:cNvSpPr txBox="1"/>
          <p:nvPr/>
        </p:nvSpPr>
        <p:spPr>
          <a:xfrm>
            <a:off x="1691680" y="5796446"/>
            <a:ext cx="792088" cy="348180"/>
          </a:xfrm>
          <a:prstGeom prst="rect">
            <a:avLst/>
          </a:prstGeom>
          <a:noFill/>
        </p:spPr>
        <p:txBody>
          <a:bodyPr wrap="square" rtlCol="0">
            <a:spAutoFit/>
          </a:bodyPr>
          <a:lstStyle/>
          <a:p>
            <a:r>
              <a:rPr lang="en-US" altLang="zh-TW" dirty="0" smtClean="0"/>
              <a:t>1</a:t>
            </a:r>
            <a:r>
              <a:rPr lang="en-US" altLang="zh-TW" baseline="-25000" dirty="0" smtClean="0"/>
              <a:t>5</a:t>
            </a:r>
            <a:r>
              <a:rPr lang="en-US" altLang="zh-TW" dirty="0" smtClean="0"/>
              <a:t>  5</a:t>
            </a:r>
            <a:r>
              <a:rPr lang="en-US" altLang="zh-TW" baseline="-25000" dirty="0" smtClean="0"/>
              <a:t>5</a:t>
            </a:r>
            <a:endParaRPr lang="zh-TW" altLang="en-US" baseline="-25000" dirty="0"/>
          </a:p>
        </p:txBody>
      </p:sp>
      <p:sp>
        <p:nvSpPr>
          <p:cNvPr id="38" name="橢圓 37"/>
          <p:cNvSpPr/>
          <p:nvPr/>
        </p:nvSpPr>
        <p:spPr>
          <a:xfrm>
            <a:off x="1820970" y="5662520"/>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橢圓 38"/>
          <p:cNvSpPr/>
          <p:nvPr/>
        </p:nvSpPr>
        <p:spPr>
          <a:xfrm>
            <a:off x="2123728" y="5662520"/>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40" name="群組 39"/>
          <p:cNvGrpSpPr/>
          <p:nvPr/>
        </p:nvGrpSpPr>
        <p:grpSpPr>
          <a:xfrm>
            <a:off x="3275856" y="2725166"/>
            <a:ext cx="864096" cy="3419460"/>
            <a:chOff x="1115616" y="2132856"/>
            <a:chExt cx="864096" cy="3837876"/>
          </a:xfrm>
        </p:grpSpPr>
        <p:grpSp>
          <p:nvGrpSpPr>
            <p:cNvPr id="103" name="群組 213"/>
            <p:cNvGrpSpPr/>
            <p:nvPr/>
          </p:nvGrpSpPr>
          <p:grpSpPr>
            <a:xfrm>
              <a:off x="1115616" y="2132856"/>
              <a:ext cx="864096" cy="669524"/>
              <a:chOff x="1115616" y="2132856"/>
              <a:chExt cx="864096" cy="669524"/>
            </a:xfrm>
          </p:grpSpPr>
          <p:sp>
            <p:nvSpPr>
              <p:cNvPr id="120" name="AutoShape 73"/>
              <p:cNvSpPr>
                <a:spLocks noChangeArrowheads="1"/>
              </p:cNvSpPr>
              <p:nvPr/>
            </p:nvSpPr>
            <p:spPr bwMode="auto">
              <a:xfrm>
                <a:off x="1115616" y="2132856"/>
                <a:ext cx="720080"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21" name="文字方塊 120"/>
              <p:cNvSpPr txBox="1"/>
              <p:nvPr/>
            </p:nvSpPr>
            <p:spPr>
              <a:xfrm>
                <a:off x="1115616" y="2411596"/>
                <a:ext cx="864096" cy="390784"/>
              </a:xfrm>
              <a:prstGeom prst="rect">
                <a:avLst/>
              </a:prstGeom>
              <a:noFill/>
            </p:spPr>
            <p:txBody>
              <a:bodyPr wrap="square" rtlCol="0">
                <a:spAutoFit/>
              </a:bodyPr>
              <a:lstStyle/>
              <a:p>
                <a:r>
                  <a:rPr lang="en-US" altLang="zh-TW" dirty="0" smtClean="0"/>
                  <a:t>2</a:t>
                </a:r>
                <a:r>
                  <a:rPr lang="en-US" altLang="zh-TW" baseline="-25000" dirty="0" smtClean="0"/>
                  <a:t>1</a:t>
                </a:r>
                <a:r>
                  <a:rPr lang="en-US" altLang="zh-TW" dirty="0" smtClean="0"/>
                  <a:t>  4</a:t>
                </a:r>
                <a:r>
                  <a:rPr lang="en-US" altLang="zh-TW" baseline="-25000" dirty="0" smtClean="0"/>
                  <a:t>1</a:t>
                </a:r>
                <a:endParaRPr lang="zh-TW" altLang="en-US" baseline="-25000" dirty="0"/>
              </a:p>
            </p:txBody>
          </p:sp>
          <p:sp>
            <p:nvSpPr>
              <p:cNvPr id="122" name="橢圓 121"/>
              <p:cNvSpPr/>
              <p:nvPr/>
            </p:nvSpPr>
            <p:spPr>
              <a:xfrm>
                <a:off x="1244906" y="2261281"/>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3" name="橢圓 122"/>
              <p:cNvSpPr/>
              <p:nvPr/>
            </p:nvSpPr>
            <p:spPr>
              <a:xfrm>
                <a:off x="1547664" y="2261281"/>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04" name="AutoShape 73"/>
            <p:cNvSpPr>
              <a:spLocks noChangeArrowheads="1"/>
            </p:cNvSpPr>
            <p:nvPr/>
          </p:nvSpPr>
          <p:spPr bwMode="auto">
            <a:xfrm>
              <a:off x="1115616" y="2924944"/>
              <a:ext cx="720080"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05" name="文字方塊 104"/>
            <p:cNvSpPr txBox="1"/>
            <p:nvPr/>
          </p:nvSpPr>
          <p:spPr>
            <a:xfrm>
              <a:off x="1115616" y="3203685"/>
              <a:ext cx="792088" cy="390784"/>
            </a:xfrm>
            <a:prstGeom prst="rect">
              <a:avLst/>
            </a:prstGeom>
            <a:noFill/>
          </p:spPr>
          <p:txBody>
            <a:bodyPr wrap="square" rtlCol="0">
              <a:spAutoFit/>
            </a:bodyPr>
            <a:lstStyle/>
            <a:p>
              <a:r>
                <a:rPr lang="en-US" altLang="zh-TW" dirty="0" smtClean="0"/>
                <a:t>2</a:t>
              </a:r>
              <a:r>
                <a:rPr lang="en-US" altLang="zh-TW" baseline="-25000" dirty="0" smtClean="0"/>
                <a:t>2</a:t>
              </a:r>
              <a:r>
                <a:rPr lang="en-US" altLang="zh-TW" dirty="0" smtClean="0"/>
                <a:t>  4</a:t>
              </a:r>
              <a:r>
                <a:rPr lang="en-US" altLang="zh-TW" baseline="-25000" dirty="0" smtClean="0"/>
                <a:t>2</a:t>
              </a:r>
              <a:endParaRPr lang="zh-TW" altLang="en-US" baseline="-25000" dirty="0"/>
            </a:p>
          </p:txBody>
        </p:sp>
        <p:sp>
          <p:nvSpPr>
            <p:cNvPr id="106" name="橢圓 105"/>
            <p:cNvSpPr/>
            <p:nvPr/>
          </p:nvSpPr>
          <p:spPr>
            <a:xfrm>
              <a:off x="1244906" y="305336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7" name="橢圓 106"/>
            <p:cNvSpPr/>
            <p:nvPr/>
          </p:nvSpPr>
          <p:spPr>
            <a:xfrm>
              <a:off x="1547664" y="3053369"/>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8" name="AutoShape 73"/>
            <p:cNvSpPr>
              <a:spLocks noChangeArrowheads="1"/>
            </p:cNvSpPr>
            <p:nvPr/>
          </p:nvSpPr>
          <p:spPr bwMode="auto">
            <a:xfrm>
              <a:off x="1115616" y="3717032"/>
              <a:ext cx="720080"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09" name="文字方塊 108"/>
            <p:cNvSpPr txBox="1"/>
            <p:nvPr/>
          </p:nvSpPr>
          <p:spPr>
            <a:xfrm>
              <a:off x="1115616" y="3995772"/>
              <a:ext cx="792088" cy="390784"/>
            </a:xfrm>
            <a:prstGeom prst="rect">
              <a:avLst/>
            </a:prstGeom>
            <a:noFill/>
          </p:spPr>
          <p:txBody>
            <a:bodyPr wrap="square" rtlCol="0">
              <a:spAutoFit/>
            </a:bodyPr>
            <a:lstStyle/>
            <a:p>
              <a:r>
                <a:rPr lang="en-US" altLang="zh-TW" dirty="0" smtClean="0"/>
                <a:t>2</a:t>
              </a:r>
              <a:r>
                <a:rPr lang="en-US" altLang="zh-TW" baseline="-25000" dirty="0" smtClean="0"/>
                <a:t>3</a:t>
              </a:r>
              <a:r>
                <a:rPr lang="en-US" altLang="zh-TW" dirty="0" smtClean="0"/>
                <a:t>  4</a:t>
              </a:r>
              <a:r>
                <a:rPr lang="en-US" altLang="zh-TW" baseline="-25000" dirty="0" smtClean="0"/>
                <a:t>3</a:t>
              </a:r>
              <a:endParaRPr lang="zh-TW" altLang="en-US" baseline="-25000" dirty="0"/>
            </a:p>
          </p:txBody>
        </p:sp>
        <p:sp>
          <p:nvSpPr>
            <p:cNvPr id="110" name="橢圓 109"/>
            <p:cNvSpPr/>
            <p:nvPr/>
          </p:nvSpPr>
          <p:spPr>
            <a:xfrm>
              <a:off x="1244906" y="3845457"/>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1" name="橢圓 110"/>
            <p:cNvSpPr/>
            <p:nvPr/>
          </p:nvSpPr>
          <p:spPr>
            <a:xfrm>
              <a:off x="1547664" y="3845457"/>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2" name="AutoShape 73"/>
            <p:cNvSpPr>
              <a:spLocks noChangeArrowheads="1"/>
            </p:cNvSpPr>
            <p:nvPr/>
          </p:nvSpPr>
          <p:spPr bwMode="auto">
            <a:xfrm>
              <a:off x="1115616" y="4509120"/>
              <a:ext cx="720080"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13" name="文字方塊 112"/>
            <p:cNvSpPr txBox="1"/>
            <p:nvPr/>
          </p:nvSpPr>
          <p:spPr>
            <a:xfrm>
              <a:off x="1115616" y="4787860"/>
              <a:ext cx="792088" cy="390784"/>
            </a:xfrm>
            <a:prstGeom prst="rect">
              <a:avLst/>
            </a:prstGeom>
            <a:noFill/>
          </p:spPr>
          <p:txBody>
            <a:bodyPr wrap="square" rtlCol="0">
              <a:spAutoFit/>
            </a:bodyPr>
            <a:lstStyle/>
            <a:p>
              <a:r>
                <a:rPr lang="en-US" altLang="zh-TW" dirty="0" smtClean="0"/>
                <a:t>2</a:t>
              </a:r>
              <a:r>
                <a:rPr lang="en-US" altLang="zh-TW" baseline="-25000" dirty="0" smtClean="0"/>
                <a:t>4</a:t>
              </a:r>
              <a:r>
                <a:rPr lang="en-US" altLang="zh-TW" dirty="0" smtClean="0"/>
                <a:t>  4</a:t>
              </a:r>
              <a:r>
                <a:rPr lang="en-US" altLang="zh-TW" baseline="-25000" dirty="0" smtClean="0"/>
                <a:t>4</a:t>
              </a:r>
              <a:endParaRPr lang="zh-TW" altLang="en-US" baseline="-25000" dirty="0"/>
            </a:p>
          </p:txBody>
        </p:sp>
        <p:sp>
          <p:nvSpPr>
            <p:cNvPr id="114" name="橢圓 113"/>
            <p:cNvSpPr/>
            <p:nvPr/>
          </p:nvSpPr>
          <p:spPr>
            <a:xfrm>
              <a:off x="1244906" y="463754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5" name="橢圓 114"/>
            <p:cNvSpPr/>
            <p:nvPr/>
          </p:nvSpPr>
          <p:spPr>
            <a:xfrm>
              <a:off x="1547664" y="4637545"/>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6" name="AutoShape 73"/>
            <p:cNvSpPr>
              <a:spLocks noChangeArrowheads="1"/>
            </p:cNvSpPr>
            <p:nvPr/>
          </p:nvSpPr>
          <p:spPr bwMode="auto">
            <a:xfrm>
              <a:off x="1115616" y="5301208"/>
              <a:ext cx="720080" cy="648072"/>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17" name="文字方塊 116"/>
            <p:cNvSpPr txBox="1"/>
            <p:nvPr/>
          </p:nvSpPr>
          <p:spPr>
            <a:xfrm>
              <a:off x="1115616" y="5579948"/>
              <a:ext cx="792088" cy="390784"/>
            </a:xfrm>
            <a:prstGeom prst="rect">
              <a:avLst/>
            </a:prstGeom>
            <a:noFill/>
          </p:spPr>
          <p:txBody>
            <a:bodyPr wrap="square" rtlCol="0">
              <a:spAutoFit/>
            </a:bodyPr>
            <a:lstStyle/>
            <a:p>
              <a:r>
                <a:rPr lang="en-US" altLang="zh-TW" dirty="0" smtClean="0"/>
                <a:t>2</a:t>
              </a:r>
              <a:r>
                <a:rPr lang="en-US" altLang="zh-TW" baseline="-25000" dirty="0" smtClean="0"/>
                <a:t>5</a:t>
              </a:r>
              <a:r>
                <a:rPr lang="en-US" altLang="zh-TW" dirty="0" smtClean="0"/>
                <a:t>  4</a:t>
              </a:r>
              <a:r>
                <a:rPr lang="en-US" altLang="zh-TW" baseline="-25000" dirty="0" smtClean="0"/>
                <a:t>5</a:t>
              </a:r>
              <a:endParaRPr lang="zh-TW" altLang="en-US" baseline="-25000" dirty="0"/>
            </a:p>
          </p:txBody>
        </p:sp>
        <p:sp>
          <p:nvSpPr>
            <p:cNvPr id="118" name="橢圓 117"/>
            <p:cNvSpPr/>
            <p:nvPr/>
          </p:nvSpPr>
          <p:spPr>
            <a:xfrm>
              <a:off x="1244906" y="542963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9" name="橢圓 118"/>
            <p:cNvSpPr/>
            <p:nvPr/>
          </p:nvSpPr>
          <p:spPr>
            <a:xfrm>
              <a:off x="1547664" y="5429633"/>
              <a:ext cx="144016" cy="144016"/>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41" name="AutoShape 73"/>
          <p:cNvSpPr>
            <a:spLocks noChangeArrowheads="1"/>
          </p:cNvSpPr>
          <p:nvPr/>
        </p:nvSpPr>
        <p:spPr bwMode="auto">
          <a:xfrm>
            <a:off x="4860032" y="2725166"/>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42" name="文字方塊 41"/>
          <p:cNvSpPr txBox="1"/>
          <p:nvPr/>
        </p:nvSpPr>
        <p:spPr>
          <a:xfrm>
            <a:off x="4860032" y="2973518"/>
            <a:ext cx="792088" cy="348180"/>
          </a:xfrm>
          <a:prstGeom prst="rect">
            <a:avLst/>
          </a:prstGeom>
          <a:noFill/>
        </p:spPr>
        <p:txBody>
          <a:bodyPr wrap="square" rtlCol="0">
            <a:spAutoFit/>
          </a:bodyPr>
          <a:lstStyle/>
          <a:p>
            <a:r>
              <a:rPr lang="en-US" altLang="zh-TW" dirty="0" smtClean="0"/>
              <a:t>3</a:t>
            </a:r>
            <a:r>
              <a:rPr lang="en-US" altLang="zh-TW" baseline="-25000" dirty="0" smtClean="0"/>
              <a:t>1</a:t>
            </a:r>
            <a:r>
              <a:rPr lang="en-US" altLang="zh-TW" dirty="0" smtClean="0"/>
              <a:t>  6</a:t>
            </a:r>
            <a:r>
              <a:rPr lang="en-US" altLang="zh-TW" baseline="-25000" dirty="0" smtClean="0"/>
              <a:t>1</a:t>
            </a:r>
            <a:endParaRPr lang="zh-TW" altLang="en-US" baseline="-25000" dirty="0"/>
          </a:p>
        </p:txBody>
      </p:sp>
      <p:sp>
        <p:nvSpPr>
          <p:cNvPr id="43" name="橢圓 42"/>
          <p:cNvSpPr/>
          <p:nvPr/>
        </p:nvSpPr>
        <p:spPr>
          <a:xfrm>
            <a:off x="4989322" y="2839590"/>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橢圓 43"/>
          <p:cNvSpPr/>
          <p:nvPr/>
        </p:nvSpPr>
        <p:spPr>
          <a:xfrm>
            <a:off x="5292080" y="2839590"/>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AutoShape 73"/>
          <p:cNvSpPr>
            <a:spLocks noChangeArrowheads="1"/>
          </p:cNvSpPr>
          <p:nvPr/>
        </p:nvSpPr>
        <p:spPr bwMode="auto">
          <a:xfrm>
            <a:off x="4860032" y="3430899"/>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46" name="文字方塊 45"/>
          <p:cNvSpPr txBox="1"/>
          <p:nvPr/>
        </p:nvSpPr>
        <p:spPr>
          <a:xfrm>
            <a:off x="4860032" y="3679250"/>
            <a:ext cx="792088" cy="348180"/>
          </a:xfrm>
          <a:prstGeom prst="rect">
            <a:avLst/>
          </a:prstGeom>
          <a:noFill/>
        </p:spPr>
        <p:txBody>
          <a:bodyPr wrap="square" rtlCol="0">
            <a:spAutoFit/>
          </a:bodyPr>
          <a:lstStyle/>
          <a:p>
            <a:r>
              <a:rPr lang="en-US" altLang="zh-TW" dirty="0" smtClean="0"/>
              <a:t>3</a:t>
            </a:r>
            <a:r>
              <a:rPr lang="en-US" altLang="zh-TW" baseline="-25000" dirty="0" smtClean="0"/>
              <a:t>2</a:t>
            </a:r>
            <a:r>
              <a:rPr lang="en-US" altLang="zh-TW" dirty="0" smtClean="0"/>
              <a:t>  6</a:t>
            </a:r>
            <a:r>
              <a:rPr lang="en-US" altLang="zh-TW" baseline="-25000" dirty="0" smtClean="0"/>
              <a:t>2</a:t>
            </a:r>
            <a:endParaRPr lang="zh-TW" altLang="en-US" baseline="-25000" dirty="0"/>
          </a:p>
        </p:txBody>
      </p:sp>
      <p:sp>
        <p:nvSpPr>
          <p:cNvPr id="47" name="橢圓 46"/>
          <p:cNvSpPr/>
          <p:nvPr/>
        </p:nvSpPr>
        <p:spPr>
          <a:xfrm>
            <a:off x="4989322" y="3545323"/>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橢圓 47"/>
          <p:cNvSpPr/>
          <p:nvPr/>
        </p:nvSpPr>
        <p:spPr>
          <a:xfrm>
            <a:off x="5292080" y="3545323"/>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 name="AutoShape 73"/>
          <p:cNvSpPr>
            <a:spLocks noChangeArrowheads="1"/>
          </p:cNvSpPr>
          <p:nvPr/>
        </p:nvSpPr>
        <p:spPr bwMode="auto">
          <a:xfrm>
            <a:off x="4860032" y="4136631"/>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0" name="文字方塊 49"/>
          <p:cNvSpPr txBox="1"/>
          <p:nvPr/>
        </p:nvSpPr>
        <p:spPr>
          <a:xfrm>
            <a:off x="4860032" y="4384983"/>
            <a:ext cx="792088" cy="348180"/>
          </a:xfrm>
          <a:prstGeom prst="rect">
            <a:avLst/>
          </a:prstGeom>
          <a:noFill/>
        </p:spPr>
        <p:txBody>
          <a:bodyPr wrap="square" rtlCol="0">
            <a:spAutoFit/>
          </a:bodyPr>
          <a:lstStyle/>
          <a:p>
            <a:r>
              <a:rPr lang="en-US" altLang="zh-TW" dirty="0" smtClean="0"/>
              <a:t>3</a:t>
            </a:r>
            <a:r>
              <a:rPr lang="en-US" altLang="zh-TW" baseline="-25000" dirty="0" smtClean="0"/>
              <a:t>3</a:t>
            </a:r>
            <a:r>
              <a:rPr lang="en-US" altLang="zh-TW" dirty="0" smtClean="0"/>
              <a:t>  6</a:t>
            </a:r>
            <a:r>
              <a:rPr lang="en-US" altLang="zh-TW" baseline="-25000" dirty="0" smtClean="0"/>
              <a:t>3</a:t>
            </a:r>
            <a:endParaRPr lang="zh-TW" altLang="en-US" baseline="-25000" dirty="0"/>
          </a:p>
        </p:txBody>
      </p:sp>
      <p:sp>
        <p:nvSpPr>
          <p:cNvPr id="51" name="橢圓 50"/>
          <p:cNvSpPr/>
          <p:nvPr/>
        </p:nvSpPr>
        <p:spPr>
          <a:xfrm>
            <a:off x="4989322" y="4251055"/>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2" name="橢圓 51"/>
          <p:cNvSpPr/>
          <p:nvPr/>
        </p:nvSpPr>
        <p:spPr>
          <a:xfrm>
            <a:off x="5292080" y="4251055"/>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3" name="AutoShape 73"/>
          <p:cNvSpPr>
            <a:spLocks noChangeArrowheads="1"/>
          </p:cNvSpPr>
          <p:nvPr/>
        </p:nvSpPr>
        <p:spPr bwMode="auto">
          <a:xfrm>
            <a:off x="4860032" y="4842364"/>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4" name="文字方塊 53"/>
          <p:cNvSpPr txBox="1"/>
          <p:nvPr/>
        </p:nvSpPr>
        <p:spPr>
          <a:xfrm>
            <a:off x="4860032" y="5090715"/>
            <a:ext cx="792088" cy="348180"/>
          </a:xfrm>
          <a:prstGeom prst="rect">
            <a:avLst/>
          </a:prstGeom>
          <a:noFill/>
        </p:spPr>
        <p:txBody>
          <a:bodyPr wrap="square" rtlCol="0">
            <a:spAutoFit/>
          </a:bodyPr>
          <a:lstStyle/>
          <a:p>
            <a:r>
              <a:rPr lang="en-US" altLang="zh-TW" dirty="0" smtClean="0"/>
              <a:t>3</a:t>
            </a:r>
            <a:r>
              <a:rPr lang="en-US" altLang="zh-TW" baseline="-25000" dirty="0" smtClean="0"/>
              <a:t>4</a:t>
            </a:r>
            <a:r>
              <a:rPr lang="en-US" altLang="zh-TW" dirty="0" smtClean="0"/>
              <a:t>  6</a:t>
            </a:r>
            <a:r>
              <a:rPr lang="en-US" altLang="zh-TW" baseline="-25000" dirty="0" smtClean="0"/>
              <a:t>4</a:t>
            </a:r>
            <a:endParaRPr lang="zh-TW" altLang="en-US" baseline="-25000" dirty="0"/>
          </a:p>
        </p:txBody>
      </p:sp>
      <p:sp>
        <p:nvSpPr>
          <p:cNvPr id="55" name="橢圓 54"/>
          <p:cNvSpPr/>
          <p:nvPr/>
        </p:nvSpPr>
        <p:spPr>
          <a:xfrm>
            <a:off x="4989322" y="4956787"/>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6" name="橢圓 55"/>
          <p:cNvSpPr/>
          <p:nvPr/>
        </p:nvSpPr>
        <p:spPr>
          <a:xfrm>
            <a:off x="5292080" y="4956787"/>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7" name="AutoShape 73"/>
          <p:cNvSpPr>
            <a:spLocks noChangeArrowheads="1"/>
          </p:cNvSpPr>
          <p:nvPr/>
        </p:nvSpPr>
        <p:spPr bwMode="auto">
          <a:xfrm>
            <a:off x="4860032" y="5548096"/>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8" name="文字方塊 57"/>
          <p:cNvSpPr txBox="1"/>
          <p:nvPr/>
        </p:nvSpPr>
        <p:spPr>
          <a:xfrm>
            <a:off x="4860032" y="5796446"/>
            <a:ext cx="792088" cy="348180"/>
          </a:xfrm>
          <a:prstGeom prst="rect">
            <a:avLst/>
          </a:prstGeom>
          <a:noFill/>
        </p:spPr>
        <p:txBody>
          <a:bodyPr wrap="square" rtlCol="0">
            <a:spAutoFit/>
          </a:bodyPr>
          <a:lstStyle/>
          <a:p>
            <a:r>
              <a:rPr lang="en-US" altLang="zh-TW" dirty="0" smtClean="0"/>
              <a:t>3</a:t>
            </a:r>
            <a:r>
              <a:rPr lang="en-US" altLang="zh-TW" baseline="-25000" dirty="0" smtClean="0"/>
              <a:t>5</a:t>
            </a:r>
            <a:r>
              <a:rPr lang="en-US" altLang="zh-TW" dirty="0" smtClean="0"/>
              <a:t>  6</a:t>
            </a:r>
            <a:r>
              <a:rPr lang="en-US" altLang="zh-TW" baseline="-25000" dirty="0" smtClean="0"/>
              <a:t>5</a:t>
            </a:r>
            <a:endParaRPr lang="zh-TW" altLang="en-US" baseline="-25000" dirty="0"/>
          </a:p>
        </p:txBody>
      </p:sp>
      <p:sp>
        <p:nvSpPr>
          <p:cNvPr id="59" name="橢圓 58"/>
          <p:cNvSpPr/>
          <p:nvPr/>
        </p:nvSpPr>
        <p:spPr>
          <a:xfrm>
            <a:off x="4989322" y="5662520"/>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0" name="橢圓 59"/>
          <p:cNvSpPr/>
          <p:nvPr/>
        </p:nvSpPr>
        <p:spPr>
          <a:xfrm>
            <a:off x="5292080" y="5662520"/>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61" name="直線接點 60"/>
          <p:cNvCxnSpPr/>
          <p:nvPr/>
        </p:nvCxnSpPr>
        <p:spPr>
          <a:xfrm>
            <a:off x="1619672" y="2664736"/>
            <a:ext cx="0" cy="3529968"/>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62" name="直線接點 61"/>
          <p:cNvCxnSpPr>
            <a:stCxn id="71" idx="5"/>
          </p:cNvCxnSpPr>
          <p:nvPr/>
        </p:nvCxnSpPr>
        <p:spPr>
          <a:xfrm flipH="1">
            <a:off x="2483768" y="2563538"/>
            <a:ext cx="6044" cy="3631167"/>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63" name="直線接點 62"/>
          <p:cNvCxnSpPr/>
          <p:nvPr/>
        </p:nvCxnSpPr>
        <p:spPr>
          <a:xfrm flipH="1">
            <a:off x="1619672" y="6194704"/>
            <a:ext cx="864096" cy="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64" name="直線接點 63"/>
          <p:cNvCxnSpPr/>
          <p:nvPr/>
        </p:nvCxnSpPr>
        <p:spPr>
          <a:xfrm>
            <a:off x="4788024" y="2664736"/>
            <a:ext cx="0" cy="3529968"/>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65" name="直線接點 64"/>
          <p:cNvCxnSpPr/>
          <p:nvPr/>
        </p:nvCxnSpPr>
        <p:spPr>
          <a:xfrm>
            <a:off x="5652120" y="2664736"/>
            <a:ext cx="0" cy="3529968"/>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66" name="直線接點 65"/>
          <p:cNvCxnSpPr/>
          <p:nvPr/>
        </p:nvCxnSpPr>
        <p:spPr>
          <a:xfrm flipH="1">
            <a:off x="4788024" y="6194704"/>
            <a:ext cx="864096" cy="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67" name="直線接點 66"/>
          <p:cNvCxnSpPr/>
          <p:nvPr/>
        </p:nvCxnSpPr>
        <p:spPr>
          <a:xfrm>
            <a:off x="3203848" y="2664736"/>
            <a:ext cx="0" cy="3529968"/>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8" name="直線接點 67"/>
          <p:cNvCxnSpPr/>
          <p:nvPr/>
        </p:nvCxnSpPr>
        <p:spPr>
          <a:xfrm>
            <a:off x="4067944" y="2664736"/>
            <a:ext cx="0" cy="3529968"/>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69" name="直線接點 68"/>
          <p:cNvCxnSpPr/>
          <p:nvPr/>
        </p:nvCxnSpPr>
        <p:spPr>
          <a:xfrm flipH="1">
            <a:off x="3203848" y="6194704"/>
            <a:ext cx="864096" cy="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71" name="手繪多邊形 70"/>
          <p:cNvSpPr/>
          <p:nvPr/>
        </p:nvSpPr>
        <p:spPr>
          <a:xfrm>
            <a:off x="1619480" y="1408970"/>
            <a:ext cx="4235985" cy="1279199"/>
          </a:xfrm>
          <a:custGeom>
            <a:avLst/>
            <a:gdLst>
              <a:gd name="connsiteX0" fmla="*/ 0 w 4235985"/>
              <a:gd name="connsiteY0" fmla="*/ 1356911 h 1356911"/>
              <a:gd name="connsiteX1" fmla="*/ 2082187 w 4235985"/>
              <a:gd name="connsiteY1" fmla="*/ 178106 h 1356911"/>
              <a:gd name="connsiteX2" fmla="*/ 3955055 w 4235985"/>
              <a:gd name="connsiteY2" fmla="*/ 288274 h 1356911"/>
              <a:gd name="connsiteX3" fmla="*/ 3767768 w 4235985"/>
              <a:gd name="connsiteY3" fmla="*/ 795050 h 1356911"/>
              <a:gd name="connsiteX4" fmla="*/ 1454226 w 4235985"/>
              <a:gd name="connsiteY4" fmla="*/ 894202 h 1356911"/>
              <a:gd name="connsiteX5" fmla="*/ 870332 w 4235985"/>
              <a:gd name="connsiteY5" fmla="*/ 1224708 h 1356911"/>
              <a:gd name="connsiteX6" fmla="*/ 892366 w 4235985"/>
              <a:gd name="connsiteY6" fmla="*/ 1224708 h 1356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5985" h="1356911">
                <a:moveTo>
                  <a:pt x="0" y="1356911"/>
                </a:moveTo>
                <a:cubicBezTo>
                  <a:pt x="711505" y="856561"/>
                  <a:pt x="1423011" y="356212"/>
                  <a:pt x="2082187" y="178106"/>
                </a:cubicBezTo>
                <a:cubicBezTo>
                  <a:pt x="2741363" y="0"/>
                  <a:pt x="3674125" y="185450"/>
                  <a:pt x="3955055" y="288274"/>
                </a:cubicBezTo>
                <a:cubicBezTo>
                  <a:pt x="4235985" y="391098"/>
                  <a:pt x="4184573" y="694062"/>
                  <a:pt x="3767768" y="795050"/>
                </a:cubicBezTo>
                <a:cubicBezTo>
                  <a:pt x="3350963" y="896038"/>
                  <a:pt x="1937132" y="822592"/>
                  <a:pt x="1454226" y="894202"/>
                </a:cubicBezTo>
                <a:cubicBezTo>
                  <a:pt x="971320" y="965812"/>
                  <a:pt x="963975" y="1169624"/>
                  <a:pt x="870332" y="1224708"/>
                </a:cubicBezTo>
                <a:cubicBezTo>
                  <a:pt x="776689" y="1279792"/>
                  <a:pt x="834527" y="1252250"/>
                  <a:pt x="892366" y="1224708"/>
                </a:cubicBezTo>
              </a:path>
            </a:pathLst>
          </a:custGeom>
          <a:noFill/>
          <a:ln w="28575">
            <a:solidFill>
              <a:srgbClr val="FF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ln>
                <a:solidFill>
                  <a:srgbClr val="FF00FF"/>
                </a:solidFill>
              </a:ln>
            </a:endParaRPr>
          </a:p>
        </p:txBody>
      </p:sp>
      <p:sp>
        <p:nvSpPr>
          <p:cNvPr id="72" name="手繪多邊形 71"/>
          <p:cNvSpPr/>
          <p:nvPr/>
        </p:nvSpPr>
        <p:spPr>
          <a:xfrm>
            <a:off x="3049836" y="1383006"/>
            <a:ext cx="2686280" cy="1284391"/>
          </a:xfrm>
          <a:custGeom>
            <a:avLst/>
            <a:gdLst>
              <a:gd name="connsiteX0" fmla="*/ 167089 w 2686280"/>
              <a:gd name="connsiteY0" fmla="*/ 1362419 h 1362419"/>
              <a:gd name="connsiteX1" fmla="*/ 365393 w 2686280"/>
              <a:gd name="connsiteY1" fmla="*/ 194631 h 1362419"/>
              <a:gd name="connsiteX2" fmla="*/ 2359446 w 2686280"/>
              <a:gd name="connsiteY2" fmla="*/ 194631 h 1362419"/>
              <a:gd name="connsiteX3" fmla="*/ 2326395 w 2686280"/>
              <a:gd name="connsiteY3" fmla="*/ 932761 h 1362419"/>
              <a:gd name="connsiteX4" fmla="*/ 1004371 w 2686280"/>
              <a:gd name="connsiteY4" fmla="*/ 1362419 h 1362419"/>
              <a:gd name="connsiteX5" fmla="*/ 1004371 w 2686280"/>
              <a:gd name="connsiteY5" fmla="*/ 1362419 h 1362419"/>
              <a:gd name="connsiteX6" fmla="*/ 1026405 w 2686280"/>
              <a:gd name="connsiteY6" fmla="*/ 1351402 h 1362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6280" h="1362419">
                <a:moveTo>
                  <a:pt x="167089" y="1362419"/>
                </a:moveTo>
                <a:cubicBezTo>
                  <a:pt x="83544" y="875840"/>
                  <a:pt x="0" y="389262"/>
                  <a:pt x="365393" y="194631"/>
                </a:cubicBezTo>
                <a:cubicBezTo>
                  <a:pt x="730786" y="0"/>
                  <a:pt x="2032612" y="71609"/>
                  <a:pt x="2359446" y="194631"/>
                </a:cubicBezTo>
                <a:cubicBezTo>
                  <a:pt x="2686280" y="317653"/>
                  <a:pt x="2552241" y="738130"/>
                  <a:pt x="2326395" y="932761"/>
                </a:cubicBezTo>
                <a:cubicBezTo>
                  <a:pt x="2100549" y="1127392"/>
                  <a:pt x="1004371" y="1362419"/>
                  <a:pt x="1004371" y="1362419"/>
                </a:cubicBezTo>
                <a:lnTo>
                  <a:pt x="1004371" y="1362419"/>
                </a:lnTo>
                <a:lnTo>
                  <a:pt x="1026405" y="1351402"/>
                </a:lnTo>
              </a:path>
            </a:pathLst>
          </a:custGeom>
          <a:ln w="28575">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73" name="手繪多邊形 72"/>
          <p:cNvSpPr/>
          <p:nvPr/>
        </p:nvSpPr>
        <p:spPr>
          <a:xfrm>
            <a:off x="3112265" y="1346654"/>
            <a:ext cx="2811137" cy="1341515"/>
          </a:xfrm>
          <a:custGeom>
            <a:avLst/>
            <a:gdLst>
              <a:gd name="connsiteX0" fmla="*/ 1669055 w 2811137"/>
              <a:gd name="connsiteY0" fmla="*/ 1411996 h 1423013"/>
              <a:gd name="connsiteX1" fmla="*/ 148728 w 2811137"/>
              <a:gd name="connsiteY1" fmla="*/ 706916 h 1423013"/>
              <a:gd name="connsiteX2" fmla="*/ 776689 w 2811137"/>
              <a:gd name="connsiteY2" fmla="*/ 89972 h 1423013"/>
              <a:gd name="connsiteX3" fmla="*/ 2517354 w 2811137"/>
              <a:gd name="connsiteY3" fmla="*/ 222174 h 1423013"/>
              <a:gd name="connsiteX4" fmla="*/ 2539388 w 2811137"/>
              <a:gd name="connsiteY4" fmla="*/ 1423013 h 1423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1137" h="1423013">
                <a:moveTo>
                  <a:pt x="1669055" y="1411996"/>
                </a:moveTo>
                <a:cubicBezTo>
                  <a:pt x="983255" y="1169624"/>
                  <a:pt x="297456" y="927253"/>
                  <a:pt x="148728" y="706916"/>
                </a:cubicBezTo>
                <a:cubicBezTo>
                  <a:pt x="0" y="486579"/>
                  <a:pt x="381918" y="170762"/>
                  <a:pt x="776689" y="89972"/>
                </a:cubicBezTo>
                <a:cubicBezTo>
                  <a:pt x="1171460" y="9182"/>
                  <a:pt x="2223571" y="0"/>
                  <a:pt x="2517354" y="222174"/>
                </a:cubicBezTo>
                <a:cubicBezTo>
                  <a:pt x="2811137" y="444348"/>
                  <a:pt x="2675262" y="933680"/>
                  <a:pt x="2539388" y="1423013"/>
                </a:cubicBezTo>
              </a:path>
            </a:pathLst>
          </a:custGeom>
          <a:ln w="28575">
            <a:solidFill>
              <a:srgbClr val="00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cxnSp>
        <p:nvCxnSpPr>
          <p:cNvPr id="74" name="直線接點 73"/>
          <p:cNvCxnSpPr/>
          <p:nvPr/>
        </p:nvCxnSpPr>
        <p:spPr>
          <a:xfrm>
            <a:off x="6228184" y="2664736"/>
            <a:ext cx="0" cy="35299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接點 74"/>
          <p:cNvCxnSpPr/>
          <p:nvPr/>
        </p:nvCxnSpPr>
        <p:spPr>
          <a:xfrm>
            <a:off x="7092280" y="2664736"/>
            <a:ext cx="0" cy="35299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接點 75"/>
          <p:cNvCxnSpPr/>
          <p:nvPr/>
        </p:nvCxnSpPr>
        <p:spPr>
          <a:xfrm flipH="1">
            <a:off x="6228184" y="6194704"/>
            <a:ext cx="8640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AutoShape 73"/>
          <p:cNvSpPr>
            <a:spLocks noChangeArrowheads="1"/>
          </p:cNvSpPr>
          <p:nvPr/>
        </p:nvSpPr>
        <p:spPr bwMode="auto">
          <a:xfrm>
            <a:off x="6300192" y="3411460"/>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78" name="文字方塊 77"/>
          <p:cNvSpPr txBox="1"/>
          <p:nvPr/>
        </p:nvSpPr>
        <p:spPr>
          <a:xfrm>
            <a:off x="6300192" y="3659811"/>
            <a:ext cx="792088" cy="348180"/>
          </a:xfrm>
          <a:prstGeom prst="rect">
            <a:avLst/>
          </a:prstGeom>
          <a:noFill/>
        </p:spPr>
        <p:txBody>
          <a:bodyPr wrap="square" rtlCol="0">
            <a:spAutoFit/>
          </a:bodyPr>
          <a:lstStyle/>
          <a:p>
            <a:r>
              <a:rPr lang="en-US" altLang="zh-TW" dirty="0" smtClean="0"/>
              <a:t>7</a:t>
            </a:r>
            <a:r>
              <a:rPr lang="en-US" altLang="zh-TW" baseline="-25000" dirty="0" smtClean="0"/>
              <a:t>2</a:t>
            </a:r>
            <a:r>
              <a:rPr lang="en-US" altLang="zh-TW" dirty="0" smtClean="0"/>
              <a:t>  8</a:t>
            </a:r>
            <a:r>
              <a:rPr lang="en-US" altLang="zh-TW" baseline="-25000" dirty="0" smtClean="0"/>
              <a:t>2</a:t>
            </a:r>
            <a:endParaRPr lang="zh-TW" altLang="en-US" baseline="-25000" dirty="0"/>
          </a:p>
        </p:txBody>
      </p:sp>
      <p:sp>
        <p:nvSpPr>
          <p:cNvPr id="79" name="橢圓 78"/>
          <p:cNvSpPr/>
          <p:nvPr/>
        </p:nvSpPr>
        <p:spPr>
          <a:xfrm>
            <a:off x="6429482" y="3525883"/>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0" name="橢圓 79"/>
          <p:cNvSpPr/>
          <p:nvPr/>
        </p:nvSpPr>
        <p:spPr>
          <a:xfrm>
            <a:off x="6732240" y="3525883"/>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1" name="AutoShape 73"/>
          <p:cNvSpPr>
            <a:spLocks noChangeArrowheads="1"/>
          </p:cNvSpPr>
          <p:nvPr/>
        </p:nvSpPr>
        <p:spPr bwMode="auto">
          <a:xfrm>
            <a:off x="6300192" y="4117192"/>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82" name="文字方塊 81"/>
          <p:cNvSpPr txBox="1"/>
          <p:nvPr/>
        </p:nvSpPr>
        <p:spPr>
          <a:xfrm>
            <a:off x="6300192" y="4365544"/>
            <a:ext cx="792088" cy="348180"/>
          </a:xfrm>
          <a:prstGeom prst="rect">
            <a:avLst/>
          </a:prstGeom>
          <a:noFill/>
        </p:spPr>
        <p:txBody>
          <a:bodyPr wrap="square" rtlCol="0">
            <a:spAutoFit/>
          </a:bodyPr>
          <a:lstStyle/>
          <a:p>
            <a:r>
              <a:rPr lang="en-US" altLang="zh-TW" dirty="0" smtClean="0"/>
              <a:t>7</a:t>
            </a:r>
            <a:r>
              <a:rPr lang="en-US" altLang="zh-TW" baseline="-25000" dirty="0" smtClean="0"/>
              <a:t>3</a:t>
            </a:r>
            <a:r>
              <a:rPr lang="en-US" altLang="zh-TW" dirty="0" smtClean="0"/>
              <a:t>  8</a:t>
            </a:r>
            <a:r>
              <a:rPr lang="en-US" altLang="zh-TW" baseline="-25000" dirty="0" smtClean="0"/>
              <a:t>3</a:t>
            </a:r>
            <a:endParaRPr lang="zh-TW" altLang="en-US" baseline="-25000" dirty="0"/>
          </a:p>
        </p:txBody>
      </p:sp>
      <p:sp>
        <p:nvSpPr>
          <p:cNvPr id="83" name="橢圓 82"/>
          <p:cNvSpPr/>
          <p:nvPr/>
        </p:nvSpPr>
        <p:spPr>
          <a:xfrm>
            <a:off x="6429482" y="4231616"/>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4" name="橢圓 83"/>
          <p:cNvSpPr/>
          <p:nvPr/>
        </p:nvSpPr>
        <p:spPr>
          <a:xfrm>
            <a:off x="6732240" y="4231616"/>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5" name="AutoShape 73"/>
          <p:cNvSpPr>
            <a:spLocks noChangeArrowheads="1"/>
          </p:cNvSpPr>
          <p:nvPr/>
        </p:nvSpPr>
        <p:spPr bwMode="auto">
          <a:xfrm>
            <a:off x="6300192" y="4822924"/>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86" name="文字方塊 85"/>
          <p:cNvSpPr txBox="1"/>
          <p:nvPr/>
        </p:nvSpPr>
        <p:spPr>
          <a:xfrm>
            <a:off x="6300192" y="5071276"/>
            <a:ext cx="792088" cy="348180"/>
          </a:xfrm>
          <a:prstGeom prst="rect">
            <a:avLst/>
          </a:prstGeom>
          <a:noFill/>
        </p:spPr>
        <p:txBody>
          <a:bodyPr wrap="square" rtlCol="0">
            <a:spAutoFit/>
          </a:bodyPr>
          <a:lstStyle/>
          <a:p>
            <a:r>
              <a:rPr lang="en-US" altLang="zh-TW" dirty="0" smtClean="0"/>
              <a:t>7</a:t>
            </a:r>
            <a:r>
              <a:rPr lang="en-US" altLang="zh-TW" baseline="-25000" dirty="0" smtClean="0"/>
              <a:t>4</a:t>
            </a:r>
            <a:r>
              <a:rPr lang="en-US" altLang="zh-TW" dirty="0" smtClean="0"/>
              <a:t>  8</a:t>
            </a:r>
            <a:r>
              <a:rPr lang="en-US" altLang="zh-TW" baseline="-25000" dirty="0" smtClean="0"/>
              <a:t>4</a:t>
            </a:r>
            <a:endParaRPr lang="zh-TW" altLang="en-US" baseline="-25000" dirty="0"/>
          </a:p>
        </p:txBody>
      </p:sp>
      <p:sp>
        <p:nvSpPr>
          <p:cNvPr id="87" name="橢圓 86"/>
          <p:cNvSpPr/>
          <p:nvPr/>
        </p:nvSpPr>
        <p:spPr>
          <a:xfrm>
            <a:off x="6429482" y="4937348"/>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8" name="橢圓 87"/>
          <p:cNvSpPr/>
          <p:nvPr/>
        </p:nvSpPr>
        <p:spPr>
          <a:xfrm>
            <a:off x="6732240" y="4937348"/>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9" name="AutoShape 73"/>
          <p:cNvSpPr>
            <a:spLocks noChangeArrowheads="1"/>
          </p:cNvSpPr>
          <p:nvPr/>
        </p:nvSpPr>
        <p:spPr bwMode="auto">
          <a:xfrm>
            <a:off x="6300192" y="5528657"/>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90" name="文字方塊 89"/>
          <p:cNvSpPr txBox="1"/>
          <p:nvPr/>
        </p:nvSpPr>
        <p:spPr>
          <a:xfrm>
            <a:off x="6300192" y="5777007"/>
            <a:ext cx="792088" cy="348180"/>
          </a:xfrm>
          <a:prstGeom prst="rect">
            <a:avLst/>
          </a:prstGeom>
          <a:noFill/>
        </p:spPr>
        <p:txBody>
          <a:bodyPr wrap="square" rtlCol="0">
            <a:spAutoFit/>
          </a:bodyPr>
          <a:lstStyle/>
          <a:p>
            <a:r>
              <a:rPr lang="en-US" altLang="zh-TW" dirty="0" smtClean="0"/>
              <a:t>7</a:t>
            </a:r>
            <a:r>
              <a:rPr lang="en-US" altLang="zh-TW" baseline="-25000" dirty="0" smtClean="0"/>
              <a:t>5</a:t>
            </a:r>
            <a:r>
              <a:rPr lang="en-US" altLang="zh-TW" dirty="0" smtClean="0"/>
              <a:t>  8</a:t>
            </a:r>
            <a:r>
              <a:rPr lang="en-US" altLang="zh-TW" baseline="-25000" dirty="0" smtClean="0"/>
              <a:t>5</a:t>
            </a:r>
            <a:endParaRPr lang="zh-TW" altLang="en-US" baseline="-25000" dirty="0"/>
          </a:p>
        </p:txBody>
      </p:sp>
      <p:sp>
        <p:nvSpPr>
          <p:cNvPr id="91" name="橢圓 90"/>
          <p:cNvSpPr/>
          <p:nvPr/>
        </p:nvSpPr>
        <p:spPr>
          <a:xfrm>
            <a:off x="6429482" y="5643081"/>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2" name="橢圓 91"/>
          <p:cNvSpPr/>
          <p:nvPr/>
        </p:nvSpPr>
        <p:spPr>
          <a:xfrm>
            <a:off x="6732240" y="5643081"/>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3" name="AutoShape 73"/>
          <p:cNvSpPr>
            <a:spLocks noChangeArrowheads="1"/>
          </p:cNvSpPr>
          <p:nvPr/>
        </p:nvSpPr>
        <p:spPr bwMode="auto">
          <a:xfrm>
            <a:off x="6300192" y="2732620"/>
            <a:ext cx="720080" cy="577418"/>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94" name="文字方塊 93"/>
          <p:cNvSpPr txBox="1"/>
          <p:nvPr/>
        </p:nvSpPr>
        <p:spPr>
          <a:xfrm>
            <a:off x="6300192" y="2980971"/>
            <a:ext cx="792088" cy="348180"/>
          </a:xfrm>
          <a:prstGeom prst="rect">
            <a:avLst/>
          </a:prstGeom>
          <a:noFill/>
        </p:spPr>
        <p:txBody>
          <a:bodyPr wrap="square" rtlCol="0">
            <a:spAutoFit/>
          </a:bodyPr>
          <a:lstStyle/>
          <a:p>
            <a:r>
              <a:rPr lang="en-US" altLang="zh-TW" dirty="0" smtClean="0"/>
              <a:t>7</a:t>
            </a:r>
            <a:r>
              <a:rPr lang="en-US" altLang="zh-TW" baseline="-25000" dirty="0" smtClean="0"/>
              <a:t>1</a:t>
            </a:r>
            <a:r>
              <a:rPr lang="en-US" altLang="zh-TW" dirty="0" smtClean="0"/>
              <a:t>  8</a:t>
            </a:r>
            <a:r>
              <a:rPr lang="en-US" altLang="zh-TW" baseline="-25000" dirty="0" smtClean="0"/>
              <a:t>1</a:t>
            </a:r>
            <a:endParaRPr lang="zh-TW" altLang="en-US" baseline="-25000" dirty="0"/>
          </a:p>
        </p:txBody>
      </p:sp>
      <p:sp>
        <p:nvSpPr>
          <p:cNvPr id="95" name="橢圓 94"/>
          <p:cNvSpPr/>
          <p:nvPr/>
        </p:nvSpPr>
        <p:spPr>
          <a:xfrm>
            <a:off x="6429482" y="2847043"/>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6" name="橢圓 95"/>
          <p:cNvSpPr/>
          <p:nvPr/>
        </p:nvSpPr>
        <p:spPr>
          <a:xfrm>
            <a:off x="6732240" y="2847043"/>
            <a:ext cx="144016" cy="128315"/>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7" name="手繪多邊形 96"/>
          <p:cNvSpPr/>
          <p:nvPr/>
        </p:nvSpPr>
        <p:spPr>
          <a:xfrm>
            <a:off x="2730347" y="1268760"/>
            <a:ext cx="4375533" cy="1429794"/>
          </a:xfrm>
          <a:custGeom>
            <a:avLst/>
            <a:gdLst>
              <a:gd name="connsiteX0" fmla="*/ 3505200 w 4375533"/>
              <a:gd name="connsiteY0" fmla="*/ 1505639 h 1516655"/>
              <a:gd name="connsiteX1" fmla="*/ 310308 w 4375533"/>
              <a:gd name="connsiteY1" fmla="*/ 877677 h 1516655"/>
              <a:gd name="connsiteX2" fmla="*/ 1643349 w 4375533"/>
              <a:gd name="connsiteY2" fmla="*/ 106496 h 1516655"/>
              <a:gd name="connsiteX3" fmla="*/ 4375533 w 4375533"/>
              <a:gd name="connsiteY3" fmla="*/ 1516655 h 1516655"/>
            </a:gdLst>
            <a:ahLst/>
            <a:cxnLst>
              <a:cxn ang="0">
                <a:pos x="connsiteX0" y="connsiteY0"/>
              </a:cxn>
              <a:cxn ang="0">
                <a:pos x="connsiteX1" y="connsiteY1"/>
              </a:cxn>
              <a:cxn ang="0">
                <a:pos x="connsiteX2" y="connsiteY2"/>
              </a:cxn>
              <a:cxn ang="0">
                <a:pos x="connsiteX3" y="connsiteY3"/>
              </a:cxn>
            </a:cxnLst>
            <a:rect l="l" t="t" r="r" b="b"/>
            <a:pathLst>
              <a:path w="4375533" h="1516655">
                <a:moveTo>
                  <a:pt x="3505200" y="1505639"/>
                </a:moveTo>
                <a:cubicBezTo>
                  <a:pt x="2062908" y="1308253"/>
                  <a:pt x="620617" y="1110868"/>
                  <a:pt x="310308" y="877677"/>
                </a:cubicBezTo>
                <a:cubicBezTo>
                  <a:pt x="0" y="644487"/>
                  <a:pt x="965812" y="0"/>
                  <a:pt x="1643349" y="106496"/>
                </a:cubicBezTo>
                <a:cubicBezTo>
                  <a:pt x="2320887" y="212992"/>
                  <a:pt x="3348210" y="864823"/>
                  <a:pt x="4375533" y="1516655"/>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98" name="文字方塊 97"/>
          <p:cNvSpPr txBox="1"/>
          <p:nvPr/>
        </p:nvSpPr>
        <p:spPr>
          <a:xfrm>
            <a:off x="3275856" y="6330472"/>
            <a:ext cx="936104" cy="369332"/>
          </a:xfrm>
          <a:prstGeom prst="rect">
            <a:avLst/>
          </a:prstGeom>
          <a:noFill/>
        </p:spPr>
        <p:txBody>
          <a:bodyPr wrap="square" rtlCol="0">
            <a:spAutoFit/>
          </a:bodyPr>
          <a:lstStyle/>
          <a:p>
            <a:r>
              <a:rPr lang="en-US" altLang="zh-TW" dirty="0" smtClean="0"/>
              <a:t>K</a:t>
            </a:r>
            <a:r>
              <a:rPr lang="en-US" altLang="zh-TW" baseline="-25000" dirty="0" smtClean="0"/>
              <a:t>13</a:t>
            </a:r>
            <a:r>
              <a:rPr lang="en-US" altLang="zh-TW" dirty="0" smtClean="0"/>
              <a:t>\K</a:t>
            </a:r>
            <a:r>
              <a:rPr lang="en-US" altLang="zh-TW" baseline="-25000" dirty="0" smtClean="0"/>
              <a:t>3</a:t>
            </a:r>
            <a:endParaRPr lang="zh-TW" altLang="en-US" baseline="-25000" dirty="0"/>
          </a:p>
        </p:txBody>
      </p:sp>
      <p:grpSp>
        <p:nvGrpSpPr>
          <p:cNvPr id="127" name="群組 126"/>
          <p:cNvGrpSpPr/>
          <p:nvPr/>
        </p:nvGrpSpPr>
        <p:grpSpPr>
          <a:xfrm>
            <a:off x="3563888" y="1484784"/>
            <a:ext cx="1800200" cy="769441"/>
            <a:chOff x="7164288" y="1772817"/>
            <a:chExt cx="1800200" cy="769441"/>
          </a:xfrm>
        </p:grpSpPr>
        <p:sp>
          <p:nvSpPr>
            <p:cNvPr id="101" name="文字方塊 100"/>
            <p:cNvSpPr txBox="1"/>
            <p:nvPr/>
          </p:nvSpPr>
          <p:spPr>
            <a:xfrm flipH="1">
              <a:off x="7164288" y="1772817"/>
              <a:ext cx="1800200" cy="769441"/>
            </a:xfrm>
            <a:prstGeom prst="rect">
              <a:avLst/>
            </a:prstGeom>
            <a:noFill/>
          </p:spPr>
          <p:txBody>
            <a:bodyPr wrap="square" rtlCol="0">
              <a:spAutoFit/>
            </a:bodyPr>
            <a:lstStyle/>
            <a:p>
              <a:pPr algn="ctr"/>
              <a:r>
                <a:rPr lang="zh-TW" altLang="en-US" sz="2000" dirty="0" smtClean="0">
                  <a:latin typeface="Times New Roman" pitchFamily="18" charset="0"/>
                  <a:cs typeface="Times New Roman" pitchFamily="18" charset="0"/>
                </a:rPr>
                <a:t>∞</a:t>
              </a:r>
              <a:r>
                <a:rPr lang="en-US" altLang="zh-TW" sz="2000" baseline="-25000" dirty="0" smtClean="0">
                  <a:latin typeface="Times New Roman" pitchFamily="18" charset="0"/>
                  <a:cs typeface="Times New Roman" pitchFamily="18" charset="0"/>
                </a:rPr>
                <a:t>1  </a:t>
              </a:r>
              <a:r>
                <a:rPr lang="zh-TW" altLang="en-US" dirty="0" smtClean="0">
                  <a:latin typeface="Times New Roman" pitchFamily="18" charset="0"/>
                  <a:cs typeface="Times New Roman" pitchFamily="18" charset="0"/>
                </a:rPr>
                <a:t>∞</a:t>
              </a:r>
              <a:r>
                <a:rPr lang="en-US" altLang="zh-TW" baseline="-25000" dirty="0" smtClean="0">
                  <a:latin typeface="Times New Roman" pitchFamily="18" charset="0"/>
                  <a:cs typeface="Times New Roman" pitchFamily="18" charset="0"/>
                </a:rPr>
                <a:t>2  </a:t>
              </a:r>
              <a:r>
                <a:rPr lang="zh-TW" altLang="en-US" dirty="0" smtClean="0">
                  <a:latin typeface="Times New Roman" pitchFamily="18" charset="0"/>
                  <a:cs typeface="Times New Roman" pitchFamily="18" charset="0"/>
                </a:rPr>
                <a:t>∞</a:t>
              </a:r>
              <a:r>
                <a:rPr lang="en-US" altLang="zh-TW" baseline="-25000" dirty="0" smtClean="0">
                  <a:latin typeface="Times New Roman" pitchFamily="18" charset="0"/>
                  <a:cs typeface="Times New Roman" pitchFamily="18" charset="0"/>
                </a:rPr>
                <a:t>3</a:t>
              </a:r>
              <a:endParaRPr lang="zh-TW" altLang="en-US" baseline="-25000" dirty="0" smtClean="0">
                <a:latin typeface="Times New Roman" pitchFamily="18" charset="0"/>
                <a:cs typeface="Times New Roman" pitchFamily="18" charset="0"/>
              </a:endParaRPr>
            </a:p>
            <a:p>
              <a:pPr algn="ctr"/>
              <a:endParaRPr lang="zh-TW" altLang="en-US" baseline="-25000" dirty="0" smtClean="0">
                <a:latin typeface="Times New Roman" pitchFamily="18" charset="0"/>
                <a:cs typeface="Times New Roman" pitchFamily="18" charset="0"/>
              </a:endParaRPr>
            </a:p>
            <a:p>
              <a:pPr algn="ctr"/>
              <a:endParaRPr lang="zh-TW" altLang="en-US" baseline="-25000" dirty="0">
                <a:latin typeface="Times New Roman" pitchFamily="18" charset="0"/>
                <a:cs typeface="Times New Roman" pitchFamily="18" charset="0"/>
              </a:endParaRPr>
            </a:p>
          </p:txBody>
        </p:sp>
        <p:sp>
          <p:nvSpPr>
            <p:cNvPr id="102" name="橢圓 101"/>
            <p:cNvSpPr/>
            <p:nvPr/>
          </p:nvSpPr>
          <p:spPr>
            <a:xfrm flipH="1">
              <a:off x="7631317" y="2276872"/>
              <a:ext cx="109035" cy="115508"/>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4" name="橢圓 123"/>
            <p:cNvSpPr/>
            <p:nvPr/>
          </p:nvSpPr>
          <p:spPr>
            <a:xfrm flipH="1">
              <a:off x="8028384" y="2276872"/>
              <a:ext cx="109035" cy="115508"/>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5" name="橢圓 124"/>
            <p:cNvSpPr/>
            <p:nvPr/>
          </p:nvSpPr>
          <p:spPr>
            <a:xfrm flipH="1">
              <a:off x="8316416" y="2276872"/>
              <a:ext cx="109035" cy="115508"/>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28" name="文字方塊 127"/>
          <p:cNvSpPr txBox="1"/>
          <p:nvPr/>
        </p:nvSpPr>
        <p:spPr>
          <a:xfrm>
            <a:off x="4788024" y="6381328"/>
            <a:ext cx="936104" cy="369332"/>
          </a:xfrm>
          <a:prstGeom prst="rect">
            <a:avLst/>
          </a:prstGeom>
          <a:noFill/>
        </p:spPr>
        <p:txBody>
          <a:bodyPr wrap="square" rtlCol="0">
            <a:spAutoFit/>
          </a:bodyPr>
          <a:lstStyle/>
          <a:p>
            <a:r>
              <a:rPr lang="en-US" altLang="zh-TW" dirty="0" smtClean="0"/>
              <a:t>K</a:t>
            </a:r>
            <a:r>
              <a:rPr lang="en-US" altLang="zh-TW" baseline="-25000" dirty="0" smtClean="0"/>
              <a:t>13</a:t>
            </a:r>
            <a:r>
              <a:rPr lang="en-US" altLang="zh-TW" dirty="0" smtClean="0"/>
              <a:t>\K</a:t>
            </a:r>
            <a:r>
              <a:rPr lang="en-US" altLang="zh-TW" baseline="-25000" dirty="0" smtClean="0"/>
              <a:t>3</a:t>
            </a:r>
            <a:endParaRPr lang="zh-TW" altLang="en-US" baseline="-25000" dirty="0"/>
          </a:p>
        </p:txBody>
      </p:sp>
      <p:sp>
        <p:nvSpPr>
          <p:cNvPr id="129" name="文字方塊 128"/>
          <p:cNvSpPr txBox="1"/>
          <p:nvPr/>
        </p:nvSpPr>
        <p:spPr>
          <a:xfrm>
            <a:off x="6228184" y="6381328"/>
            <a:ext cx="936104" cy="369332"/>
          </a:xfrm>
          <a:prstGeom prst="rect">
            <a:avLst/>
          </a:prstGeom>
          <a:noFill/>
        </p:spPr>
        <p:txBody>
          <a:bodyPr wrap="square" rtlCol="0">
            <a:spAutoFit/>
          </a:bodyPr>
          <a:lstStyle/>
          <a:p>
            <a:r>
              <a:rPr lang="en-US" altLang="zh-TW" dirty="0" smtClean="0"/>
              <a:t>K</a:t>
            </a:r>
            <a:r>
              <a:rPr lang="en-US" altLang="zh-TW" baseline="-25000" dirty="0" smtClean="0"/>
              <a:t>13</a:t>
            </a:r>
            <a:r>
              <a:rPr lang="en-US" altLang="zh-TW" dirty="0" smtClean="0"/>
              <a:t>\K</a:t>
            </a:r>
            <a:r>
              <a:rPr lang="en-US" altLang="zh-TW" baseline="-25000" dirty="0" smtClean="0"/>
              <a:t>3</a:t>
            </a:r>
            <a:endParaRPr lang="zh-TW" altLang="en-US" baseline="-25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38</a:t>
            </a:fld>
            <a:r>
              <a:rPr lang="en-US" altLang="zh-TW" smtClean="0"/>
              <a:t>-</a:t>
            </a:r>
            <a:endParaRPr lang="en-US" altLang="zh-TW"/>
          </a:p>
        </p:txBody>
      </p:sp>
      <p:sp>
        <p:nvSpPr>
          <p:cNvPr id="10"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7"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8" name="直線接點 17"/>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99" name="群組 298"/>
          <p:cNvGrpSpPr/>
          <p:nvPr/>
        </p:nvGrpSpPr>
        <p:grpSpPr>
          <a:xfrm>
            <a:off x="1259632" y="1124744"/>
            <a:ext cx="6624736" cy="5472608"/>
            <a:chOff x="1259632" y="548680"/>
            <a:chExt cx="6624736" cy="6264696"/>
          </a:xfrm>
        </p:grpSpPr>
        <p:grpSp>
          <p:nvGrpSpPr>
            <p:cNvPr id="19" name="群組 18"/>
            <p:cNvGrpSpPr/>
            <p:nvPr/>
          </p:nvGrpSpPr>
          <p:grpSpPr>
            <a:xfrm>
              <a:off x="1259632" y="548680"/>
              <a:ext cx="1512168" cy="3096344"/>
              <a:chOff x="395536" y="1052736"/>
              <a:chExt cx="1512168" cy="3096344"/>
            </a:xfrm>
          </p:grpSpPr>
          <p:sp>
            <p:nvSpPr>
              <p:cNvPr id="20" name="圓角矩形 19"/>
              <p:cNvSpPr/>
              <p:nvPr/>
            </p:nvSpPr>
            <p:spPr>
              <a:xfrm>
                <a:off x="395536" y="1052736"/>
                <a:ext cx="1440160" cy="3096344"/>
              </a:xfrm>
              <a:prstGeom prst="roundRect">
                <a:avLst/>
              </a:prstGeom>
              <a:noFill/>
              <a:ln w="2857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21" name="群組 568"/>
              <p:cNvGrpSpPr/>
              <p:nvPr/>
            </p:nvGrpSpPr>
            <p:grpSpPr>
              <a:xfrm>
                <a:off x="467544" y="1196751"/>
                <a:ext cx="1440160" cy="513348"/>
                <a:chOff x="467544" y="1196751"/>
                <a:chExt cx="1440160" cy="513348"/>
              </a:xfrm>
            </p:grpSpPr>
            <p:sp>
              <p:nvSpPr>
                <p:cNvPr id="4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50" name="文字方塊 49"/>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1</a:t>
                  </a:r>
                  <a:r>
                    <a:rPr lang="en-US" altLang="zh-TW" dirty="0" smtClean="0"/>
                    <a:t>    2</a:t>
                  </a:r>
                  <a:r>
                    <a:rPr lang="en-US" altLang="zh-TW" baseline="-25000" dirty="0" smtClean="0"/>
                    <a:t>1      </a:t>
                  </a:r>
                  <a:r>
                    <a:rPr lang="en-US" altLang="zh-TW" dirty="0" smtClean="0"/>
                    <a:t>3</a:t>
                  </a:r>
                  <a:r>
                    <a:rPr lang="en-US" altLang="zh-TW" baseline="-25000" dirty="0" smtClean="0"/>
                    <a:t>1</a:t>
                  </a:r>
                  <a:endParaRPr lang="zh-TW" altLang="en-US" baseline="-25000" dirty="0"/>
                </a:p>
              </p:txBody>
            </p:sp>
            <p:sp>
              <p:nvSpPr>
                <p:cNvPr id="51" name="橢圓 5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2" name="橢圓 5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3" name="橢圓 5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2" name="圓角矩形 21"/>
              <p:cNvSpPr/>
              <p:nvPr/>
            </p:nvSpPr>
            <p:spPr>
              <a:xfrm>
                <a:off x="495759" y="1124743"/>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23" name="群組 569"/>
              <p:cNvGrpSpPr/>
              <p:nvPr/>
            </p:nvGrpSpPr>
            <p:grpSpPr>
              <a:xfrm>
                <a:off x="467544" y="1763524"/>
                <a:ext cx="1440160" cy="513348"/>
                <a:chOff x="467544" y="1196751"/>
                <a:chExt cx="1440160" cy="513348"/>
              </a:xfrm>
            </p:grpSpPr>
            <p:sp>
              <p:nvSpPr>
                <p:cNvPr id="4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45" name="文字方塊 44"/>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2</a:t>
                  </a:r>
                  <a:r>
                    <a:rPr lang="en-US" altLang="zh-TW" dirty="0" smtClean="0"/>
                    <a:t>    2</a:t>
                  </a:r>
                  <a:r>
                    <a:rPr lang="en-US" altLang="zh-TW" baseline="-25000" dirty="0" smtClean="0"/>
                    <a:t>2      </a:t>
                  </a:r>
                  <a:r>
                    <a:rPr lang="en-US" altLang="zh-TW" dirty="0" smtClean="0"/>
                    <a:t>3</a:t>
                  </a:r>
                  <a:r>
                    <a:rPr lang="en-US" altLang="zh-TW" baseline="-25000" dirty="0" smtClean="0"/>
                    <a:t>2</a:t>
                  </a:r>
                  <a:endParaRPr lang="zh-TW" altLang="en-US" baseline="-25000" dirty="0"/>
                </a:p>
              </p:txBody>
            </p:sp>
            <p:sp>
              <p:nvSpPr>
                <p:cNvPr id="46" name="橢圓 4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橢圓 4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橢圓 4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4" name="群組 575"/>
              <p:cNvGrpSpPr/>
              <p:nvPr/>
            </p:nvGrpSpPr>
            <p:grpSpPr>
              <a:xfrm>
                <a:off x="467544" y="2339588"/>
                <a:ext cx="1440160" cy="513348"/>
                <a:chOff x="467544" y="1196751"/>
                <a:chExt cx="1440160" cy="513348"/>
              </a:xfrm>
            </p:grpSpPr>
            <p:sp>
              <p:nvSpPr>
                <p:cNvPr id="3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40" name="文字方塊 39"/>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3</a:t>
                  </a:r>
                  <a:r>
                    <a:rPr lang="en-US" altLang="zh-TW" dirty="0" smtClean="0"/>
                    <a:t>    2</a:t>
                  </a:r>
                  <a:r>
                    <a:rPr lang="en-US" altLang="zh-TW" baseline="-25000" dirty="0" smtClean="0"/>
                    <a:t>3      </a:t>
                  </a:r>
                  <a:r>
                    <a:rPr lang="en-US" altLang="zh-TW" dirty="0" smtClean="0"/>
                    <a:t>3</a:t>
                  </a:r>
                  <a:r>
                    <a:rPr lang="en-US" altLang="zh-TW" baseline="-25000" dirty="0" smtClean="0"/>
                    <a:t>3</a:t>
                  </a:r>
                  <a:endParaRPr lang="zh-TW" altLang="en-US" baseline="-25000" dirty="0"/>
                </a:p>
              </p:txBody>
            </p:sp>
            <p:sp>
              <p:nvSpPr>
                <p:cNvPr id="41" name="橢圓 4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橢圓 4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3" name="橢圓 4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5" name="群組 581"/>
              <p:cNvGrpSpPr/>
              <p:nvPr/>
            </p:nvGrpSpPr>
            <p:grpSpPr>
              <a:xfrm>
                <a:off x="467544" y="2915652"/>
                <a:ext cx="1440160" cy="513348"/>
                <a:chOff x="467544" y="1196751"/>
                <a:chExt cx="1440160" cy="513348"/>
              </a:xfrm>
            </p:grpSpPr>
            <p:sp>
              <p:nvSpPr>
                <p:cNvPr id="3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5" name="文字方塊 34"/>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4</a:t>
                  </a:r>
                  <a:r>
                    <a:rPr lang="en-US" altLang="zh-TW" dirty="0" smtClean="0"/>
                    <a:t>    2</a:t>
                  </a:r>
                  <a:r>
                    <a:rPr lang="en-US" altLang="zh-TW" baseline="-25000" dirty="0" smtClean="0"/>
                    <a:t>4      </a:t>
                  </a:r>
                  <a:r>
                    <a:rPr lang="en-US" altLang="zh-TW" dirty="0" smtClean="0"/>
                    <a:t>3</a:t>
                  </a:r>
                  <a:r>
                    <a:rPr lang="en-US" altLang="zh-TW" baseline="-25000" dirty="0" smtClean="0"/>
                    <a:t>4</a:t>
                  </a:r>
                  <a:endParaRPr lang="zh-TW" altLang="en-US" baseline="-25000" dirty="0"/>
                </a:p>
              </p:txBody>
            </p:sp>
            <p:sp>
              <p:nvSpPr>
                <p:cNvPr id="36" name="橢圓 3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 name="橢圓 3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 name="橢圓 3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6" name="群組 587"/>
              <p:cNvGrpSpPr/>
              <p:nvPr/>
            </p:nvGrpSpPr>
            <p:grpSpPr>
              <a:xfrm>
                <a:off x="467544" y="3491716"/>
                <a:ext cx="1440160" cy="513348"/>
                <a:chOff x="467544" y="1196751"/>
                <a:chExt cx="1440160" cy="513348"/>
              </a:xfrm>
            </p:grpSpPr>
            <p:sp>
              <p:nvSpPr>
                <p:cNvPr id="2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30" name="文字方塊 29"/>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5</a:t>
                  </a:r>
                  <a:r>
                    <a:rPr lang="en-US" altLang="zh-TW" dirty="0" smtClean="0"/>
                    <a:t>    2</a:t>
                  </a:r>
                  <a:r>
                    <a:rPr lang="en-US" altLang="zh-TW" baseline="-25000" dirty="0" smtClean="0"/>
                    <a:t>5      </a:t>
                  </a:r>
                  <a:r>
                    <a:rPr lang="en-US" altLang="zh-TW" dirty="0" smtClean="0"/>
                    <a:t>3</a:t>
                  </a:r>
                  <a:r>
                    <a:rPr lang="en-US" altLang="zh-TW" baseline="-25000" dirty="0" smtClean="0"/>
                    <a:t>5</a:t>
                  </a:r>
                  <a:endParaRPr lang="zh-TW" altLang="en-US" baseline="-25000" dirty="0"/>
                </a:p>
              </p:txBody>
            </p:sp>
            <p:sp>
              <p:nvSpPr>
                <p:cNvPr id="31" name="橢圓 3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橢圓 3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 name="橢圓 3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7" name="圓角矩形 26"/>
              <p:cNvSpPr/>
              <p:nvPr/>
            </p:nvSpPr>
            <p:spPr>
              <a:xfrm>
                <a:off x="957066"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圓角矩形 27"/>
              <p:cNvSpPr/>
              <p:nvPr/>
            </p:nvSpPr>
            <p:spPr>
              <a:xfrm>
                <a:off x="1403648"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54" name="群組 53"/>
            <p:cNvGrpSpPr/>
            <p:nvPr/>
          </p:nvGrpSpPr>
          <p:grpSpPr>
            <a:xfrm>
              <a:off x="1259632" y="3717032"/>
              <a:ext cx="1512168" cy="3096344"/>
              <a:chOff x="395536" y="1052736"/>
              <a:chExt cx="1512168" cy="3096344"/>
            </a:xfrm>
          </p:grpSpPr>
          <p:sp>
            <p:nvSpPr>
              <p:cNvPr id="55" name="圓角矩形 54"/>
              <p:cNvSpPr/>
              <p:nvPr/>
            </p:nvSpPr>
            <p:spPr>
              <a:xfrm>
                <a:off x="395536" y="1052736"/>
                <a:ext cx="1440160" cy="3096344"/>
              </a:xfrm>
              <a:prstGeom prst="roundRect">
                <a:avLst/>
              </a:prstGeom>
              <a:noFill/>
              <a:ln w="2857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56" name="群組 568"/>
              <p:cNvGrpSpPr/>
              <p:nvPr/>
            </p:nvGrpSpPr>
            <p:grpSpPr>
              <a:xfrm>
                <a:off x="467544" y="1196751"/>
                <a:ext cx="1440160" cy="513348"/>
                <a:chOff x="467544" y="1196751"/>
                <a:chExt cx="1440160" cy="513348"/>
              </a:xfrm>
            </p:grpSpPr>
            <p:sp>
              <p:nvSpPr>
                <p:cNvPr id="8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85" name="文字方塊 84"/>
                <p:cNvSpPr txBox="1"/>
                <p:nvPr/>
              </p:nvSpPr>
              <p:spPr>
                <a:xfrm>
                  <a:off x="467544" y="1340767"/>
                  <a:ext cx="1440160" cy="369332"/>
                </a:xfrm>
                <a:prstGeom prst="rect">
                  <a:avLst/>
                </a:prstGeom>
                <a:noFill/>
              </p:spPr>
              <p:txBody>
                <a:bodyPr wrap="square" rtlCol="0">
                  <a:spAutoFit/>
                </a:bodyPr>
                <a:lstStyle/>
                <a:p>
                  <a:r>
                    <a:rPr lang="en-US" altLang="zh-TW" dirty="0" smtClean="0"/>
                    <a:t>2</a:t>
                  </a:r>
                  <a:r>
                    <a:rPr lang="en-US" altLang="zh-TW" baseline="-25000" dirty="0" smtClean="0"/>
                    <a:t>1</a:t>
                  </a:r>
                  <a:r>
                    <a:rPr lang="en-US" altLang="zh-TW" dirty="0" smtClean="0"/>
                    <a:t>    6</a:t>
                  </a:r>
                  <a:r>
                    <a:rPr lang="en-US" altLang="zh-TW" baseline="-25000" dirty="0" smtClean="0"/>
                    <a:t>1      </a:t>
                  </a:r>
                  <a:r>
                    <a:rPr lang="en-US" altLang="zh-TW" dirty="0" smtClean="0"/>
                    <a:t>7</a:t>
                  </a:r>
                  <a:r>
                    <a:rPr lang="en-US" altLang="zh-TW" baseline="-25000" dirty="0" smtClean="0"/>
                    <a:t>1</a:t>
                  </a:r>
                  <a:endParaRPr lang="zh-TW" altLang="en-US" baseline="-25000" dirty="0"/>
                </a:p>
              </p:txBody>
            </p:sp>
            <p:sp>
              <p:nvSpPr>
                <p:cNvPr id="86" name="橢圓 8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7" name="橢圓 8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8" name="橢圓 8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57" name="圓角矩形 56"/>
              <p:cNvSpPr/>
              <p:nvPr/>
            </p:nvSpPr>
            <p:spPr>
              <a:xfrm>
                <a:off x="495759" y="1124743"/>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58" name="群組 569"/>
              <p:cNvGrpSpPr/>
              <p:nvPr/>
            </p:nvGrpSpPr>
            <p:grpSpPr>
              <a:xfrm>
                <a:off x="467544" y="1763524"/>
                <a:ext cx="1440160" cy="513348"/>
                <a:chOff x="467544" y="1196751"/>
                <a:chExt cx="1440160" cy="513348"/>
              </a:xfrm>
            </p:grpSpPr>
            <p:sp>
              <p:nvSpPr>
                <p:cNvPr id="7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80" name="文字方塊 79"/>
                <p:cNvSpPr txBox="1"/>
                <p:nvPr/>
              </p:nvSpPr>
              <p:spPr>
                <a:xfrm>
                  <a:off x="467544" y="1340767"/>
                  <a:ext cx="1440160" cy="369332"/>
                </a:xfrm>
                <a:prstGeom prst="rect">
                  <a:avLst/>
                </a:prstGeom>
                <a:noFill/>
              </p:spPr>
              <p:txBody>
                <a:bodyPr wrap="square" rtlCol="0">
                  <a:spAutoFit/>
                </a:bodyPr>
                <a:lstStyle/>
                <a:p>
                  <a:r>
                    <a:rPr lang="en-US" altLang="zh-TW" dirty="0" smtClean="0"/>
                    <a:t>2</a:t>
                  </a:r>
                  <a:r>
                    <a:rPr lang="en-US" altLang="zh-TW" baseline="-25000" dirty="0" smtClean="0"/>
                    <a:t>2</a:t>
                  </a:r>
                  <a:r>
                    <a:rPr lang="en-US" altLang="zh-TW" dirty="0" smtClean="0"/>
                    <a:t>    6</a:t>
                  </a:r>
                  <a:r>
                    <a:rPr lang="en-US" altLang="zh-TW" baseline="-25000" dirty="0" smtClean="0"/>
                    <a:t>2      </a:t>
                  </a:r>
                  <a:r>
                    <a:rPr lang="en-US" altLang="zh-TW" dirty="0" smtClean="0"/>
                    <a:t>7</a:t>
                  </a:r>
                  <a:r>
                    <a:rPr lang="en-US" altLang="zh-TW" baseline="-25000" dirty="0" smtClean="0"/>
                    <a:t>2</a:t>
                  </a:r>
                  <a:endParaRPr lang="zh-TW" altLang="en-US" baseline="-25000" dirty="0"/>
                </a:p>
              </p:txBody>
            </p:sp>
            <p:sp>
              <p:nvSpPr>
                <p:cNvPr id="81" name="橢圓 8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2" name="橢圓 8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3" name="橢圓 8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59" name="群組 575"/>
              <p:cNvGrpSpPr/>
              <p:nvPr/>
            </p:nvGrpSpPr>
            <p:grpSpPr>
              <a:xfrm>
                <a:off x="467544" y="2339588"/>
                <a:ext cx="1440160" cy="513348"/>
                <a:chOff x="467544" y="1196751"/>
                <a:chExt cx="1440160" cy="513348"/>
              </a:xfrm>
            </p:grpSpPr>
            <p:sp>
              <p:nvSpPr>
                <p:cNvPr id="7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75" name="文字方塊 74"/>
                <p:cNvSpPr txBox="1"/>
                <p:nvPr/>
              </p:nvSpPr>
              <p:spPr>
                <a:xfrm>
                  <a:off x="467544" y="1340767"/>
                  <a:ext cx="1440160" cy="369332"/>
                </a:xfrm>
                <a:prstGeom prst="rect">
                  <a:avLst/>
                </a:prstGeom>
                <a:noFill/>
              </p:spPr>
              <p:txBody>
                <a:bodyPr wrap="square" rtlCol="0">
                  <a:spAutoFit/>
                </a:bodyPr>
                <a:lstStyle/>
                <a:p>
                  <a:r>
                    <a:rPr lang="en-US" altLang="zh-TW" dirty="0" smtClean="0"/>
                    <a:t>2</a:t>
                  </a:r>
                  <a:r>
                    <a:rPr lang="en-US" altLang="zh-TW" baseline="-25000" dirty="0" smtClean="0"/>
                    <a:t>3</a:t>
                  </a:r>
                  <a:r>
                    <a:rPr lang="en-US" altLang="zh-TW" dirty="0" smtClean="0"/>
                    <a:t>    6</a:t>
                  </a:r>
                  <a:r>
                    <a:rPr lang="en-US" altLang="zh-TW" baseline="-25000" dirty="0" smtClean="0"/>
                    <a:t>3      </a:t>
                  </a:r>
                  <a:r>
                    <a:rPr lang="en-US" altLang="zh-TW" dirty="0" smtClean="0"/>
                    <a:t>7</a:t>
                  </a:r>
                  <a:r>
                    <a:rPr lang="en-US" altLang="zh-TW" baseline="-25000" dirty="0" smtClean="0"/>
                    <a:t>3</a:t>
                  </a:r>
                  <a:endParaRPr lang="zh-TW" altLang="en-US" baseline="-25000" dirty="0"/>
                </a:p>
              </p:txBody>
            </p:sp>
            <p:sp>
              <p:nvSpPr>
                <p:cNvPr id="76" name="橢圓 7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7" name="橢圓 7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8" name="橢圓 7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60" name="群組 581"/>
              <p:cNvGrpSpPr/>
              <p:nvPr/>
            </p:nvGrpSpPr>
            <p:grpSpPr>
              <a:xfrm>
                <a:off x="467544" y="2915652"/>
                <a:ext cx="1440160" cy="513348"/>
                <a:chOff x="467544" y="1196751"/>
                <a:chExt cx="1440160" cy="513348"/>
              </a:xfrm>
            </p:grpSpPr>
            <p:sp>
              <p:nvSpPr>
                <p:cNvPr id="6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70" name="文字方塊 69"/>
                <p:cNvSpPr txBox="1"/>
                <p:nvPr/>
              </p:nvSpPr>
              <p:spPr>
                <a:xfrm>
                  <a:off x="467544" y="1340767"/>
                  <a:ext cx="1440160" cy="369332"/>
                </a:xfrm>
                <a:prstGeom prst="rect">
                  <a:avLst/>
                </a:prstGeom>
                <a:noFill/>
              </p:spPr>
              <p:txBody>
                <a:bodyPr wrap="square" rtlCol="0">
                  <a:spAutoFit/>
                </a:bodyPr>
                <a:lstStyle/>
                <a:p>
                  <a:r>
                    <a:rPr lang="en-US" altLang="zh-TW" dirty="0" smtClean="0"/>
                    <a:t>2</a:t>
                  </a:r>
                  <a:r>
                    <a:rPr lang="en-US" altLang="zh-TW" baseline="-25000" dirty="0" smtClean="0"/>
                    <a:t>4</a:t>
                  </a:r>
                  <a:r>
                    <a:rPr lang="en-US" altLang="zh-TW" dirty="0" smtClean="0"/>
                    <a:t>    6</a:t>
                  </a:r>
                  <a:r>
                    <a:rPr lang="en-US" altLang="zh-TW" baseline="-25000" dirty="0" smtClean="0"/>
                    <a:t>4      </a:t>
                  </a:r>
                  <a:r>
                    <a:rPr lang="en-US" altLang="zh-TW" dirty="0" smtClean="0"/>
                    <a:t>7</a:t>
                  </a:r>
                  <a:r>
                    <a:rPr lang="en-US" altLang="zh-TW" baseline="-25000" dirty="0" smtClean="0"/>
                    <a:t>4</a:t>
                  </a:r>
                  <a:endParaRPr lang="zh-TW" altLang="en-US" baseline="-25000" dirty="0"/>
                </a:p>
              </p:txBody>
            </p:sp>
            <p:sp>
              <p:nvSpPr>
                <p:cNvPr id="71" name="橢圓 7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2" name="橢圓 7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3" name="橢圓 7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61" name="群組 587"/>
              <p:cNvGrpSpPr/>
              <p:nvPr/>
            </p:nvGrpSpPr>
            <p:grpSpPr>
              <a:xfrm>
                <a:off x="467544" y="3491716"/>
                <a:ext cx="1440160" cy="513348"/>
                <a:chOff x="467544" y="1196751"/>
                <a:chExt cx="1440160" cy="513348"/>
              </a:xfrm>
            </p:grpSpPr>
            <p:sp>
              <p:nvSpPr>
                <p:cNvPr id="6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65" name="文字方塊 64"/>
                <p:cNvSpPr txBox="1"/>
                <p:nvPr/>
              </p:nvSpPr>
              <p:spPr>
                <a:xfrm>
                  <a:off x="467544" y="1340767"/>
                  <a:ext cx="1440160" cy="369332"/>
                </a:xfrm>
                <a:prstGeom prst="rect">
                  <a:avLst/>
                </a:prstGeom>
                <a:noFill/>
              </p:spPr>
              <p:txBody>
                <a:bodyPr wrap="square" rtlCol="0">
                  <a:spAutoFit/>
                </a:bodyPr>
                <a:lstStyle/>
                <a:p>
                  <a:r>
                    <a:rPr lang="en-US" altLang="zh-TW" dirty="0" smtClean="0"/>
                    <a:t>2</a:t>
                  </a:r>
                  <a:r>
                    <a:rPr lang="en-US" altLang="zh-TW" baseline="-25000" dirty="0" smtClean="0"/>
                    <a:t>5</a:t>
                  </a:r>
                  <a:r>
                    <a:rPr lang="en-US" altLang="zh-TW" dirty="0" smtClean="0"/>
                    <a:t>    6</a:t>
                  </a:r>
                  <a:r>
                    <a:rPr lang="en-US" altLang="zh-TW" baseline="-25000" dirty="0" smtClean="0"/>
                    <a:t>5      </a:t>
                  </a:r>
                  <a:r>
                    <a:rPr lang="en-US" altLang="zh-TW" dirty="0" smtClean="0"/>
                    <a:t>7</a:t>
                  </a:r>
                  <a:r>
                    <a:rPr lang="en-US" altLang="zh-TW" baseline="-25000" dirty="0" smtClean="0"/>
                    <a:t>5</a:t>
                  </a:r>
                  <a:endParaRPr lang="zh-TW" altLang="en-US" baseline="-25000" dirty="0"/>
                </a:p>
              </p:txBody>
            </p:sp>
            <p:sp>
              <p:nvSpPr>
                <p:cNvPr id="66" name="橢圓 6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7" name="橢圓 6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8" name="橢圓 6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62" name="圓角矩形 61"/>
              <p:cNvSpPr/>
              <p:nvPr/>
            </p:nvSpPr>
            <p:spPr>
              <a:xfrm>
                <a:off x="957066"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3" name="圓角矩形 62"/>
              <p:cNvSpPr/>
              <p:nvPr/>
            </p:nvSpPr>
            <p:spPr>
              <a:xfrm>
                <a:off x="1403648"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89" name="群組 88"/>
            <p:cNvGrpSpPr/>
            <p:nvPr/>
          </p:nvGrpSpPr>
          <p:grpSpPr>
            <a:xfrm>
              <a:off x="2987824" y="548680"/>
              <a:ext cx="1512168" cy="3096344"/>
              <a:chOff x="395536" y="1052736"/>
              <a:chExt cx="1512168" cy="3096344"/>
            </a:xfrm>
          </p:grpSpPr>
          <p:sp>
            <p:nvSpPr>
              <p:cNvPr id="90" name="圓角矩形 89"/>
              <p:cNvSpPr/>
              <p:nvPr/>
            </p:nvSpPr>
            <p:spPr>
              <a:xfrm>
                <a:off x="395536" y="1052736"/>
                <a:ext cx="1440160" cy="3096344"/>
              </a:xfrm>
              <a:prstGeom prst="roundRect">
                <a:avLst/>
              </a:prstGeom>
              <a:noFill/>
              <a:ln w="2857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91" name="群組 568"/>
              <p:cNvGrpSpPr/>
              <p:nvPr/>
            </p:nvGrpSpPr>
            <p:grpSpPr>
              <a:xfrm>
                <a:off x="467544" y="1196751"/>
                <a:ext cx="1440160" cy="513348"/>
                <a:chOff x="467544" y="1196751"/>
                <a:chExt cx="1440160" cy="513348"/>
              </a:xfrm>
            </p:grpSpPr>
            <p:sp>
              <p:nvSpPr>
                <p:cNvPr id="11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20" name="文字方塊 119"/>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1</a:t>
                  </a:r>
                  <a:r>
                    <a:rPr lang="en-US" altLang="zh-TW" dirty="0" smtClean="0"/>
                    <a:t>    4</a:t>
                  </a:r>
                  <a:r>
                    <a:rPr lang="en-US" altLang="zh-TW" baseline="-25000" dirty="0" smtClean="0"/>
                    <a:t>1      </a:t>
                  </a:r>
                  <a:r>
                    <a:rPr lang="en-US" altLang="zh-TW" dirty="0" smtClean="0"/>
                    <a:t>7</a:t>
                  </a:r>
                  <a:r>
                    <a:rPr lang="en-US" altLang="zh-TW" baseline="-25000" dirty="0" smtClean="0"/>
                    <a:t>1</a:t>
                  </a:r>
                  <a:endParaRPr lang="zh-TW" altLang="en-US" baseline="-25000" dirty="0"/>
                </a:p>
              </p:txBody>
            </p:sp>
            <p:sp>
              <p:nvSpPr>
                <p:cNvPr id="121" name="橢圓 12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2" name="橢圓 12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3" name="橢圓 12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92" name="圓角矩形 91"/>
              <p:cNvSpPr/>
              <p:nvPr/>
            </p:nvSpPr>
            <p:spPr>
              <a:xfrm>
                <a:off x="495759" y="1124743"/>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93" name="群組 569"/>
              <p:cNvGrpSpPr/>
              <p:nvPr/>
            </p:nvGrpSpPr>
            <p:grpSpPr>
              <a:xfrm>
                <a:off x="467544" y="1763524"/>
                <a:ext cx="1440160" cy="513348"/>
                <a:chOff x="467544" y="1196751"/>
                <a:chExt cx="1440160" cy="513348"/>
              </a:xfrm>
            </p:grpSpPr>
            <p:sp>
              <p:nvSpPr>
                <p:cNvPr id="11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15" name="文字方塊 114"/>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2</a:t>
                  </a:r>
                  <a:r>
                    <a:rPr lang="en-US" altLang="zh-TW" dirty="0" smtClean="0"/>
                    <a:t>    4</a:t>
                  </a:r>
                  <a:r>
                    <a:rPr lang="en-US" altLang="zh-TW" baseline="-25000" dirty="0" smtClean="0"/>
                    <a:t>2      </a:t>
                  </a:r>
                  <a:r>
                    <a:rPr lang="en-US" altLang="zh-TW" dirty="0" smtClean="0"/>
                    <a:t>7</a:t>
                  </a:r>
                  <a:r>
                    <a:rPr lang="en-US" altLang="zh-TW" baseline="-25000" dirty="0" smtClean="0"/>
                    <a:t>2</a:t>
                  </a:r>
                  <a:endParaRPr lang="zh-TW" altLang="en-US" baseline="-25000" dirty="0"/>
                </a:p>
              </p:txBody>
            </p:sp>
            <p:sp>
              <p:nvSpPr>
                <p:cNvPr id="116" name="橢圓 11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7" name="橢圓 11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8" name="橢圓 11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94" name="群組 575"/>
              <p:cNvGrpSpPr/>
              <p:nvPr/>
            </p:nvGrpSpPr>
            <p:grpSpPr>
              <a:xfrm>
                <a:off x="467544" y="2339588"/>
                <a:ext cx="1440160" cy="513348"/>
                <a:chOff x="467544" y="1196751"/>
                <a:chExt cx="1440160" cy="513348"/>
              </a:xfrm>
            </p:grpSpPr>
            <p:sp>
              <p:nvSpPr>
                <p:cNvPr id="10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10" name="文字方塊 109"/>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3</a:t>
                  </a:r>
                  <a:r>
                    <a:rPr lang="en-US" altLang="zh-TW" dirty="0" smtClean="0"/>
                    <a:t>    4</a:t>
                  </a:r>
                  <a:r>
                    <a:rPr lang="en-US" altLang="zh-TW" baseline="-25000" dirty="0" smtClean="0"/>
                    <a:t>3      </a:t>
                  </a:r>
                  <a:r>
                    <a:rPr lang="en-US" altLang="zh-TW" dirty="0" smtClean="0"/>
                    <a:t>7</a:t>
                  </a:r>
                  <a:r>
                    <a:rPr lang="en-US" altLang="zh-TW" baseline="-25000" dirty="0" smtClean="0"/>
                    <a:t>3</a:t>
                  </a:r>
                  <a:endParaRPr lang="zh-TW" altLang="en-US" baseline="-25000" dirty="0"/>
                </a:p>
              </p:txBody>
            </p:sp>
            <p:sp>
              <p:nvSpPr>
                <p:cNvPr id="111" name="橢圓 11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2" name="橢圓 11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3" name="橢圓 11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95" name="群組 581"/>
              <p:cNvGrpSpPr/>
              <p:nvPr/>
            </p:nvGrpSpPr>
            <p:grpSpPr>
              <a:xfrm>
                <a:off x="467544" y="2915652"/>
                <a:ext cx="1440160" cy="513348"/>
                <a:chOff x="467544" y="1196751"/>
                <a:chExt cx="1440160" cy="513348"/>
              </a:xfrm>
            </p:grpSpPr>
            <p:sp>
              <p:nvSpPr>
                <p:cNvPr id="10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05" name="文字方塊 104"/>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4</a:t>
                  </a:r>
                  <a:r>
                    <a:rPr lang="en-US" altLang="zh-TW" dirty="0" smtClean="0"/>
                    <a:t>    4</a:t>
                  </a:r>
                  <a:r>
                    <a:rPr lang="en-US" altLang="zh-TW" baseline="-25000" dirty="0" smtClean="0"/>
                    <a:t>4      </a:t>
                  </a:r>
                  <a:r>
                    <a:rPr lang="en-US" altLang="zh-TW" dirty="0" smtClean="0"/>
                    <a:t>7</a:t>
                  </a:r>
                  <a:r>
                    <a:rPr lang="en-US" altLang="zh-TW" baseline="-25000" dirty="0" smtClean="0"/>
                    <a:t>4</a:t>
                  </a:r>
                  <a:endParaRPr lang="zh-TW" altLang="en-US" baseline="-25000" dirty="0"/>
                </a:p>
              </p:txBody>
            </p:sp>
            <p:sp>
              <p:nvSpPr>
                <p:cNvPr id="106" name="橢圓 10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7" name="橢圓 10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8" name="橢圓 10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96" name="群組 587"/>
              <p:cNvGrpSpPr/>
              <p:nvPr/>
            </p:nvGrpSpPr>
            <p:grpSpPr>
              <a:xfrm>
                <a:off x="467544" y="3491716"/>
                <a:ext cx="1440160" cy="513348"/>
                <a:chOff x="467544" y="1196751"/>
                <a:chExt cx="1440160" cy="513348"/>
              </a:xfrm>
            </p:grpSpPr>
            <p:sp>
              <p:nvSpPr>
                <p:cNvPr id="9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00" name="文字方塊 99"/>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5</a:t>
                  </a:r>
                  <a:r>
                    <a:rPr lang="en-US" altLang="zh-TW" dirty="0" smtClean="0"/>
                    <a:t>    4</a:t>
                  </a:r>
                  <a:r>
                    <a:rPr lang="en-US" altLang="zh-TW" baseline="-25000" dirty="0" smtClean="0"/>
                    <a:t>5      </a:t>
                  </a:r>
                  <a:r>
                    <a:rPr lang="en-US" altLang="zh-TW" dirty="0" smtClean="0"/>
                    <a:t>7</a:t>
                  </a:r>
                  <a:r>
                    <a:rPr lang="en-US" altLang="zh-TW" baseline="-25000" dirty="0" smtClean="0"/>
                    <a:t>5</a:t>
                  </a:r>
                  <a:endParaRPr lang="zh-TW" altLang="en-US" baseline="-25000" dirty="0"/>
                </a:p>
              </p:txBody>
            </p:sp>
            <p:sp>
              <p:nvSpPr>
                <p:cNvPr id="101" name="橢圓 10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2" name="橢圓 10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3" name="橢圓 10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97" name="圓角矩形 96"/>
              <p:cNvSpPr/>
              <p:nvPr/>
            </p:nvSpPr>
            <p:spPr>
              <a:xfrm>
                <a:off x="957066"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8" name="圓角矩形 97"/>
              <p:cNvSpPr/>
              <p:nvPr/>
            </p:nvSpPr>
            <p:spPr>
              <a:xfrm>
                <a:off x="1403648"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4" name="群組 123"/>
            <p:cNvGrpSpPr/>
            <p:nvPr/>
          </p:nvGrpSpPr>
          <p:grpSpPr>
            <a:xfrm>
              <a:off x="2987824" y="3717032"/>
              <a:ext cx="1512168" cy="3096344"/>
              <a:chOff x="395536" y="1052736"/>
              <a:chExt cx="1512168" cy="3096344"/>
            </a:xfrm>
          </p:grpSpPr>
          <p:sp>
            <p:nvSpPr>
              <p:cNvPr id="125" name="圓角矩形 124"/>
              <p:cNvSpPr/>
              <p:nvPr/>
            </p:nvSpPr>
            <p:spPr>
              <a:xfrm>
                <a:off x="395536" y="1052736"/>
                <a:ext cx="1440160" cy="3096344"/>
              </a:xfrm>
              <a:prstGeom prst="roundRect">
                <a:avLst/>
              </a:prstGeom>
              <a:noFill/>
              <a:ln w="2857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26" name="群組 568"/>
              <p:cNvGrpSpPr/>
              <p:nvPr/>
            </p:nvGrpSpPr>
            <p:grpSpPr>
              <a:xfrm>
                <a:off x="467544" y="1196751"/>
                <a:ext cx="1440160" cy="513348"/>
                <a:chOff x="467544" y="1196751"/>
                <a:chExt cx="1440160" cy="513348"/>
              </a:xfrm>
            </p:grpSpPr>
            <p:sp>
              <p:nvSpPr>
                <p:cNvPr id="15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55" name="文字方塊 154"/>
                <p:cNvSpPr txBox="1"/>
                <p:nvPr/>
              </p:nvSpPr>
              <p:spPr>
                <a:xfrm>
                  <a:off x="467544" y="1340767"/>
                  <a:ext cx="1440160" cy="369332"/>
                </a:xfrm>
                <a:prstGeom prst="rect">
                  <a:avLst/>
                </a:prstGeom>
                <a:noFill/>
              </p:spPr>
              <p:txBody>
                <a:bodyPr wrap="square" rtlCol="0">
                  <a:spAutoFit/>
                </a:bodyPr>
                <a:lstStyle/>
                <a:p>
                  <a:r>
                    <a:rPr lang="en-US" altLang="zh-TW" dirty="0" smtClean="0"/>
                    <a:t>3</a:t>
                  </a:r>
                  <a:r>
                    <a:rPr lang="en-US" altLang="zh-TW" baseline="-25000" dirty="0" smtClean="0"/>
                    <a:t>1</a:t>
                  </a:r>
                  <a:r>
                    <a:rPr lang="en-US" altLang="zh-TW" dirty="0" smtClean="0"/>
                    <a:t>    4</a:t>
                  </a:r>
                  <a:r>
                    <a:rPr lang="en-US" altLang="zh-TW" baseline="-25000" dirty="0" smtClean="0"/>
                    <a:t>1      </a:t>
                  </a:r>
                  <a:r>
                    <a:rPr lang="en-US" altLang="zh-TW" dirty="0" smtClean="0"/>
                    <a:t>8</a:t>
                  </a:r>
                  <a:r>
                    <a:rPr lang="en-US" altLang="zh-TW" baseline="-25000" dirty="0" smtClean="0"/>
                    <a:t>1</a:t>
                  </a:r>
                  <a:endParaRPr lang="zh-TW" altLang="en-US" baseline="-25000" dirty="0"/>
                </a:p>
              </p:txBody>
            </p:sp>
            <p:sp>
              <p:nvSpPr>
                <p:cNvPr id="156" name="橢圓 15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7" name="橢圓 15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8" name="橢圓 15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27" name="圓角矩形 126"/>
              <p:cNvSpPr/>
              <p:nvPr/>
            </p:nvSpPr>
            <p:spPr>
              <a:xfrm>
                <a:off x="495759" y="1124743"/>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28" name="群組 569"/>
              <p:cNvGrpSpPr/>
              <p:nvPr/>
            </p:nvGrpSpPr>
            <p:grpSpPr>
              <a:xfrm>
                <a:off x="467544" y="1763524"/>
                <a:ext cx="1440160" cy="513348"/>
                <a:chOff x="467544" y="1196751"/>
                <a:chExt cx="1440160" cy="513348"/>
              </a:xfrm>
            </p:grpSpPr>
            <p:sp>
              <p:nvSpPr>
                <p:cNvPr id="14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50" name="文字方塊 149"/>
                <p:cNvSpPr txBox="1"/>
                <p:nvPr/>
              </p:nvSpPr>
              <p:spPr>
                <a:xfrm>
                  <a:off x="467544" y="1340767"/>
                  <a:ext cx="1440160" cy="369332"/>
                </a:xfrm>
                <a:prstGeom prst="rect">
                  <a:avLst/>
                </a:prstGeom>
                <a:noFill/>
              </p:spPr>
              <p:txBody>
                <a:bodyPr wrap="square" rtlCol="0">
                  <a:spAutoFit/>
                </a:bodyPr>
                <a:lstStyle/>
                <a:p>
                  <a:r>
                    <a:rPr lang="en-US" altLang="zh-TW" dirty="0" smtClean="0"/>
                    <a:t>3</a:t>
                  </a:r>
                  <a:r>
                    <a:rPr lang="en-US" altLang="zh-TW" baseline="-25000" dirty="0" smtClean="0"/>
                    <a:t>2</a:t>
                  </a:r>
                  <a:r>
                    <a:rPr lang="en-US" altLang="zh-TW" dirty="0" smtClean="0"/>
                    <a:t>    4</a:t>
                  </a:r>
                  <a:r>
                    <a:rPr lang="en-US" altLang="zh-TW" baseline="-25000" dirty="0" smtClean="0"/>
                    <a:t>2      </a:t>
                  </a:r>
                  <a:r>
                    <a:rPr lang="en-US" altLang="zh-TW" dirty="0" smtClean="0"/>
                    <a:t>8</a:t>
                  </a:r>
                  <a:r>
                    <a:rPr lang="en-US" altLang="zh-TW" baseline="-25000" dirty="0" smtClean="0"/>
                    <a:t>2</a:t>
                  </a:r>
                  <a:endParaRPr lang="zh-TW" altLang="en-US" baseline="-25000" dirty="0"/>
                </a:p>
              </p:txBody>
            </p:sp>
            <p:sp>
              <p:nvSpPr>
                <p:cNvPr id="151" name="橢圓 15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2" name="橢圓 15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3" name="橢圓 15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29" name="群組 575"/>
              <p:cNvGrpSpPr/>
              <p:nvPr/>
            </p:nvGrpSpPr>
            <p:grpSpPr>
              <a:xfrm>
                <a:off x="467544" y="2339588"/>
                <a:ext cx="1440160" cy="513348"/>
                <a:chOff x="467544" y="1196751"/>
                <a:chExt cx="1440160" cy="513348"/>
              </a:xfrm>
            </p:grpSpPr>
            <p:sp>
              <p:nvSpPr>
                <p:cNvPr id="14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45" name="文字方塊 144"/>
                <p:cNvSpPr txBox="1"/>
                <p:nvPr/>
              </p:nvSpPr>
              <p:spPr>
                <a:xfrm>
                  <a:off x="467544" y="1340767"/>
                  <a:ext cx="1440160" cy="369332"/>
                </a:xfrm>
                <a:prstGeom prst="rect">
                  <a:avLst/>
                </a:prstGeom>
                <a:noFill/>
              </p:spPr>
              <p:txBody>
                <a:bodyPr wrap="square" rtlCol="0">
                  <a:spAutoFit/>
                </a:bodyPr>
                <a:lstStyle/>
                <a:p>
                  <a:r>
                    <a:rPr lang="en-US" altLang="zh-TW" dirty="0" smtClean="0"/>
                    <a:t>3</a:t>
                  </a:r>
                  <a:r>
                    <a:rPr lang="en-US" altLang="zh-TW" baseline="-25000" dirty="0" smtClean="0"/>
                    <a:t>3</a:t>
                  </a:r>
                  <a:r>
                    <a:rPr lang="en-US" altLang="zh-TW" dirty="0" smtClean="0"/>
                    <a:t>    4</a:t>
                  </a:r>
                  <a:r>
                    <a:rPr lang="en-US" altLang="zh-TW" baseline="-25000" dirty="0" smtClean="0"/>
                    <a:t>3      </a:t>
                  </a:r>
                  <a:r>
                    <a:rPr lang="en-US" altLang="zh-TW" dirty="0" smtClean="0"/>
                    <a:t>8</a:t>
                  </a:r>
                  <a:r>
                    <a:rPr lang="en-US" altLang="zh-TW" baseline="-25000" dirty="0" smtClean="0"/>
                    <a:t>3</a:t>
                  </a:r>
                  <a:endParaRPr lang="zh-TW" altLang="en-US" baseline="-25000" dirty="0"/>
                </a:p>
              </p:txBody>
            </p:sp>
            <p:sp>
              <p:nvSpPr>
                <p:cNvPr id="146" name="橢圓 14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7" name="橢圓 14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8" name="橢圓 14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0" name="群組 581"/>
              <p:cNvGrpSpPr/>
              <p:nvPr/>
            </p:nvGrpSpPr>
            <p:grpSpPr>
              <a:xfrm>
                <a:off x="467544" y="2915652"/>
                <a:ext cx="1440160" cy="513348"/>
                <a:chOff x="467544" y="1196751"/>
                <a:chExt cx="1440160" cy="513348"/>
              </a:xfrm>
            </p:grpSpPr>
            <p:sp>
              <p:nvSpPr>
                <p:cNvPr id="13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40" name="文字方塊 139"/>
                <p:cNvSpPr txBox="1"/>
                <p:nvPr/>
              </p:nvSpPr>
              <p:spPr>
                <a:xfrm>
                  <a:off x="467544" y="1340767"/>
                  <a:ext cx="1440160" cy="369332"/>
                </a:xfrm>
                <a:prstGeom prst="rect">
                  <a:avLst/>
                </a:prstGeom>
                <a:noFill/>
              </p:spPr>
              <p:txBody>
                <a:bodyPr wrap="square" rtlCol="0">
                  <a:spAutoFit/>
                </a:bodyPr>
                <a:lstStyle/>
                <a:p>
                  <a:r>
                    <a:rPr lang="en-US" altLang="zh-TW" dirty="0" smtClean="0"/>
                    <a:t>3</a:t>
                  </a:r>
                  <a:r>
                    <a:rPr lang="en-US" altLang="zh-TW" baseline="-25000" dirty="0" smtClean="0"/>
                    <a:t>4</a:t>
                  </a:r>
                  <a:r>
                    <a:rPr lang="en-US" altLang="zh-TW" dirty="0" smtClean="0"/>
                    <a:t>    4</a:t>
                  </a:r>
                  <a:r>
                    <a:rPr lang="en-US" altLang="zh-TW" baseline="-25000" dirty="0" smtClean="0"/>
                    <a:t>4      </a:t>
                  </a:r>
                  <a:r>
                    <a:rPr lang="en-US" altLang="zh-TW" dirty="0" smtClean="0"/>
                    <a:t>8</a:t>
                  </a:r>
                  <a:r>
                    <a:rPr lang="en-US" altLang="zh-TW" baseline="-25000" dirty="0" smtClean="0"/>
                    <a:t>4</a:t>
                  </a:r>
                  <a:endParaRPr lang="zh-TW" altLang="en-US" baseline="-25000" dirty="0"/>
                </a:p>
              </p:txBody>
            </p:sp>
            <p:sp>
              <p:nvSpPr>
                <p:cNvPr id="141" name="橢圓 14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2" name="橢圓 14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3" name="橢圓 14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31" name="群組 587"/>
              <p:cNvGrpSpPr/>
              <p:nvPr/>
            </p:nvGrpSpPr>
            <p:grpSpPr>
              <a:xfrm>
                <a:off x="467544" y="3491716"/>
                <a:ext cx="1440160" cy="513348"/>
                <a:chOff x="467544" y="1196751"/>
                <a:chExt cx="1440160" cy="513348"/>
              </a:xfrm>
            </p:grpSpPr>
            <p:sp>
              <p:nvSpPr>
                <p:cNvPr id="13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35" name="文字方塊 134"/>
                <p:cNvSpPr txBox="1"/>
                <p:nvPr/>
              </p:nvSpPr>
              <p:spPr>
                <a:xfrm>
                  <a:off x="467544" y="1340767"/>
                  <a:ext cx="1440160" cy="369332"/>
                </a:xfrm>
                <a:prstGeom prst="rect">
                  <a:avLst/>
                </a:prstGeom>
                <a:noFill/>
              </p:spPr>
              <p:txBody>
                <a:bodyPr wrap="square" rtlCol="0">
                  <a:spAutoFit/>
                </a:bodyPr>
                <a:lstStyle/>
                <a:p>
                  <a:r>
                    <a:rPr lang="en-US" altLang="zh-TW" dirty="0" smtClean="0"/>
                    <a:t>3</a:t>
                  </a:r>
                  <a:r>
                    <a:rPr lang="en-US" altLang="zh-TW" baseline="-25000" dirty="0" smtClean="0"/>
                    <a:t>5</a:t>
                  </a:r>
                  <a:r>
                    <a:rPr lang="en-US" altLang="zh-TW" dirty="0" smtClean="0"/>
                    <a:t>    4</a:t>
                  </a:r>
                  <a:r>
                    <a:rPr lang="en-US" altLang="zh-TW" baseline="-25000" dirty="0" smtClean="0"/>
                    <a:t>5      </a:t>
                  </a:r>
                  <a:r>
                    <a:rPr lang="en-US" altLang="zh-TW" dirty="0" smtClean="0"/>
                    <a:t>8</a:t>
                  </a:r>
                  <a:r>
                    <a:rPr lang="en-US" altLang="zh-TW" baseline="-25000" dirty="0" smtClean="0"/>
                    <a:t>5</a:t>
                  </a:r>
                  <a:endParaRPr lang="zh-TW" altLang="en-US" baseline="-25000" dirty="0"/>
                </a:p>
              </p:txBody>
            </p:sp>
            <p:sp>
              <p:nvSpPr>
                <p:cNvPr id="136" name="橢圓 13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7" name="橢圓 13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8" name="橢圓 13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32" name="圓角矩形 131"/>
              <p:cNvSpPr/>
              <p:nvPr/>
            </p:nvSpPr>
            <p:spPr>
              <a:xfrm>
                <a:off x="957066"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3" name="圓角矩形 132"/>
              <p:cNvSpPr/>
              <p:nvPr/>
            </p:nvSpPr>
            <p:spPr>
              <a:xfrm>
                <a:off x="1403648"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59" name="群組 158"/>
            <p:cNvGrpSpPr/>
            <p:nvPr/>
          </p:nvGrpSpPr>
          <p:grpSpPr>
            <a:xfrm>
              <a:off x="4716016" y="548680"/>
              <a:ext cx="1512168" cy="3096344"/>
              <a:chOff x="395536" y="1052736"/>
              <a:chExt cx="1512168" cy="3096344"/>
            </a:xfrm>
          </p:grpSpPr>
          <p:sp>
            <p:nvSpPr>
              <p:cNvPr id="160" name="圓角矩形 159"/>
              <p:cNvSpPr/>
              <p:nvPr/>
            </p:nvSpPr>
            <p:spPr>
              <a:xfrm>
                <a:off x="395536" y="1052736"/>
                <a:ext cx="1440160" cy="3096344"/>
              </a:xfrm>
              <a:prstGeom prst="roundRect">
                <a:avLst/>
              </a:prstGeom>
              <a:noFill/>
              <a:ln w="2857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61" name="群組 568"/>
              <p:cNvGrpSpPr/>
              <p:nvPr/>
            </p:nvGrpSpPr>
            <p:grpSpPr>
              <a:xfrm>
                <a:off x="467544" y="1196751"/>
                <a:ext cx="1440160" cy="513348"/>
                <a:chOff x="467544" y="1196751"/>
                <a:chExt cx="1440160" cy="513348"/>
              </a:xfrm>
            </p:grpSpPr>
            <p:sp>
              <p:nvSpPr>
                <p:cNvPr id="18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90" name="文字方塊 189"/>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1</a:t>
                  </a:r>
                  <a:r>
                    <a:rPr lang="en-US" altLang="zh-TW" dirty="0" smtClean="0"/>
                    <a:t>    6</a:t>
                  </a:r>
                  <a:r>
                    <a:rPr lang="en-US" altLang="zh-TW" baseline="-25000" dirty="0" smtClean="0"/>
                    <a:t>1      </a:t>
                  </a:r>
                  <a:r>
                    <a:rPr lang="en-US" altLang="zh-TW" dirty="0" smtClean="0"/>
                    <a:t>8</a:t>
                  </a:r>
                  <a:r>
                    <a:rPr lang="en-US" altLang="zh-TW" baseline="-25000" dirty="0" smtClean="0"/>
                    <a:t>1</a:t>
                  </a:r>
                  <a:endParaRPr lang="zh-TW" altLang="en-US" baseline="-25000" dirty="0"/>
                </a:p>
              </p:txBody>
            </p:sp>
            <p:sp>
              <p:nvSpPr>
                <p:cNvPr id="191" name="橢圓 19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2" name="橢圓 19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3" name="橢圓 19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62" name="圓角矩形 161"/>
              <p:cNvSpPr/>
              <p:nvPr/>
            </p:nvSpPr>
            <p:spPr>
              <a:xfrm>
                <a:off x="495759" y="1124743"/>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63" name="群組 569"/>
              <p:cNvGrpSpPr/>
              <p:nvPr/>
            </p:nvGrpSpPr>
            <p:grpSpPr>
              <a:xfrm>
                <a:off x="467544" y="1763524"/>
                <a:ext cx="1440160" cy="513348"/>
                <a:chOff x="467544" y="1196751"/>
                <a:chExt cx="1440160" cy="513348"/>
              </a:xfrm>
            </p:grpSpPr>
            <p:sp>
              <p:nvSpPr>
                <p:cNvPr id="18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85" name="文字方塊 184"/>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2</a:t>
                  </a:r>
                  <a:r>
                    <a:rPr lang="en-US" altLang="zh-TW" dirty="0" smtClean="0"/>
                    <a:t>    6</a:t>
                  </a:r>
                  <a:r>
                    <a:rPr lang="en-US" altLang="zh-TW" baseline="-25000" dirty="0" smtClean="0"/>
                    <a:t>2      </a:t>
                  </a:r>
                  <a:r>
                    <a:rPr lang="en-US" altLang="zh-TW" dirty="0" smtClean="0"/>
                    <a:t>8</a:t>
                  </a:r>
                  <a:r>
                    <a:rPr lang="en-US" altLang="zh-TW" baseline="-25000" dirty="0" smtClean="0"/>
                    <a:t>2</a:t>
                  </a:r>
                  <a:endParaRPr lang="zh-TW" altLang="en-US" baseline="-25000" dirty="0"/>
                </a:p>
              </p:txBody>
            </p:sp>
            <p:sp>
              <p:nvSpPr>
                <p:cNvPr id="186" name="橢圓 18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7" name="橢圓 18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8" name="橢圓 18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64" name="群組 575"/>
              <p:cNvGrpSpPr/>
              <p:nvPr/>
            </p:nvGrpSpPr>
            <p:grpSpPr>
              <a:xfrm>
                <a:off x="467544" y="2339588"/>
                <a:ext cx="1440160" cy="513348"/>
                <a:chOff x="467544" y="1196751"/>
                <a:chExt cx="1440160" cy="513348"/>
              </a:xfrm>
            </p:grpSpPr>
            <p:sp>
              <p:nvSpPr>
                <p:cNvPr id="17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80" name="文字方塊 179"/>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3</a:t>
                  </a:r>
                  <a:r>
                    <a:rPr lang="en-US" altLang="zh-TW" dirty="0" smtClean="0"/>
                    <a:t>    6</a:t>
                  </a:r>
                  <a:r>
                    <a:rPr lang="en-US" altLang="zh-TW" baseline="-25000" dirty="0" smtClean="0"/>
                    <a:t>3      </a:t>
                  </a:r>
                  <a:r>
                    <a:rPr lang="en-US" altLang="zh-TW" dirty="0" smtClean="0"/>
                    <a:t>8</a:t>
                  </a:r>
                  <a:r>
                    <a:rPr lang="en-US" altLang="zh-TW" baseline="-25000" dirty="0" smtClean="0"/>
                    <a:t>3</a:t>
                  </a:r>
                  <a:endParaRPr lang="zh-TW" altLang="en-US" baseline="-25000" dirty="0"/>
                </a:p>
              </p:txBody>
            </p:sp>
            <p:sp>
              <p:nvSpPr>
                <p:cNvPr id="181" name="橢圓 18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2" name="橢圓 18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3" name="橢圓 18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65" name="群組 581"/>
              <p:cNvGrpSpPr/>
              <p:nvPr/>
            </p:nvGrpSpPr>
            <p:grpSpPr>
              <a:xfrm>
                <a:off x="467544" y="2915652"/>
                <a:ext cx="1440160" cy="513348"/>
                <a:chOff x="467544" y="1196751"/>
                <a:chExt cx="1440160" cy="513348"/>
              </a:xfrm>
            </p:grpSpPr>
            <p:sp>
              <p:nvSpPr>
                <p:cNvPr id="17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75" name="文字方塊 174"/>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4</a:t>
                  </a:r>
                  <a:r>
                    <a:rPr lang="en-US" altLang="zh-TW" dirty="0" smtClean="0"/>
                    <a:t>    6</a:t>
                  </a:r>
                  <a:r>
                    <a:rPr lang="en-US" altLang="zh-TW" baseline="-25000" dirty="0" smtClean="0"/>
                    <a:t>4      </a:t>
                  </a:r>
                  <a:r>
                    <a:rPr lang="en-US" altLang="zh-TW" dirty="0" smtClean="0"/>
                    <a:t>8</a:t>
                  </a:r>
                  <a:r>
                    <a:rPr lang="en-US" altLang="zh-TW" baseline="-25000" dirty="0" smtClean="0"/>
                    <a:t>4</a:t>
                  </a:r>
                  <a:endParaRPr lang="zh-TW" altLang="en-US" baseline="-25000" dirty="0"/>
                </a:p>
              </p:txBody>
            </p:sp>
            <p:sp>
              <p:nvSpPr>
                <p:cNvPr id="176" name="橢圓 17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7" name="橢圓 17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8" name="橢圓 17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66" name="群組 587"/>
              <p:cNvGrpSpPr/>
              <p:nvPr/>
            </p:nvGrpSpPr>
            <p:grpSpPr>
              <a:xfrm>
                <a:off x="467544" y="3491716"/>
                <a:ext cx="1440160" cy="513348"/>
                <a:chOff x="467544" y="1196751"/>
                <a:chExt cx="1440160" cy="513348"/>
              </a:xfrm>
            </p:grpSpPr>
            <p:sp>
              <p:nvSpPr>
                <p:cNvPr id="16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170" name="文字方塊 169"/>
                <p:cNvSpPr txBox="1"/>
                <p:nvPr/>
              </p:nvSpPr>
              <p:spPr>
                <a:xfrm>
                  <a:off x="467544" y="1340767"/>
                  <a:ext cx="1440160" cy="369332"/>
                </a:xfrm>
                <a:prstGeom prst="rect">
                  <a:avLst/>
                </a:prstGeom>
                <a:noFill/>
              </p:spPr>
              <p:txBody>
                <a:bodyPr wrap="square" rtlCol="0">
                  <a:spAutoFit/>
                </a:bodyPr>
                <a:lstStyle/>
                <a:p>
                  <a:r>
                    <a:rPr lang="en-US" altLang="zh-TW" dirty="0" smtClean="0"/>
                    <a:t>1</a:t>
                  </a:r>
                  <a:r>
                    <a:rPr lang="en-US" altLang="zh-TW" baseline="-25000" dirty="0" smtClean="0"/>
                    <a:t>5</a:t>
                  </a:r>
                  <a:r>
                    <a:rPr lang="en-US" altLang="zh-TW" dirty="0" smtClean="0"/>
                    <a:t>    6</a:t>
                  </a:r>
                  <a:r>
                    <a:rPr lang="en-US" altLang="zh-TW" baseline="-25000" dirty="0" smtClean="0"/>
                    <a:t>5      </a:t>
                  </a:r>
                  <a:r>
                    <a:rPr lang="en-US" altLang="zh-TW" dirty="0" smtClean="0"/>
                    <a:t>8</a:t>
                  </a:r>
                  <a:r>
                    <a:rPr lang="en-US" altLang="zh-TW" baseline="-25000" dirty="0" smtClean="0"/>
                    <a:t>5</a:t>
                  </a:r>
                  <a:endParaRPr lang="zh-TW" altLang="en-US" baseline="-25000" dirty="0"/>
                </a:p>
              </p:txBody>
            </p:sp>
            <p:sp>
              <p:nvSpPr>
                <p:cNvPr id="171" name="橢圓 17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2" name="橢圓 17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3" name="橢圓 17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67" name="圓角矩形 166"/>
              <p:cNvSpPr/>
              <p:nvPr/>
            </p:nvSpPr>
            <p:spPr>
              <a:xfrm>
                <a:off x="957066"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8" name="圓角矩形 167"/>
              <p:cNvSpPr/>
              <p:nvPr/>
            </p:nvSpPr>
            <p:spPr>
              <a:xfrm>
                <a:off x="1403648"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94" name="群組 193"/>
            <p:cNvGrpSpPr/>
            <p:nvPr/>
          </p:nvGrpSpPr>
          <p:grpSpPr>
            <a:xfrm>
              <a:off x="4716016" y="3717032"/>
              <a:ext cx="1512168" cy="3096344"/>
              <a:chOff x="395536" y="1052736"/>
              <a:chExt cx="1512168" cy="3096344"/>
            </a:xfrm>
          </p:grpSpPr>
          <p:sp>
            <p:nvSpPr>
              <p:cNvPr id="195" name="圓角矩形 194"/>
              <p:cNvSpPr/>
              <p:nvPr/>
            </p:nvSpPr>
            <p:spPr>
              <a:xfrm>
                <a:off x="395536" y="1052736"/>
                <a:ext cx="1440160" cy="3096344"/>
              </a:xfrm>
              <a:prstGeom prst="roundRect">
                <a:avLst/>
              </a:prstGeom>
              <a:noFill/>
              <a:ln w="2857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96" name="群組 568"/>
              <p:cNvGrpSpPr/>
              <p:nvPr/>
            </p:nvGrpSpPr>
            <p:grpSpPr>
              <a:xfrm>
                <a:off x="467544" y="1196751"/>
                <a:ext cx="1440160" cy="513348"/>
                <a:chOff x="467544" y="1196751"/>
                <a:chExt cx="1440160" cy="513348"/>
              </a:xfrm>
            </p:grpSpPr>
            <p:sp>
              <p:nvSpPr>
                <p:cNvPr id="22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25" name="文字方塊 224"/>
                <p:cNvSpPr txBox="1"/>
                <p:nvPr/>
              </p:nvSpPr>
              <p:spPr>
                <a:xfrm>
                  <a:off x="467544" y="1340767"/>
                  <a:ext cx="1440160" cy="369332"/>
                </a:xfrm>
                <a:prstGeom prst="rect">
                  <a:avLst/>
                </a:prstGeom>
                <a:noFill/>
              </p:spPr>
              <p:txBody>
                <a:bodyPr wrap="square" rtlCol="0">
                  <a:spAutoFit/>
                </a:bodyPr>
                <a:lstStyle/>
                <a:p>
                  <a:r>
                    <a:rPr lang="en-US" altLang="zh-TW" dirty="0" smtClean="0"/>
                    <a:t>3</a:t>
                  </a:r>
                  <a:r>
                    <a:rPr lang="en-US" altLang="zh-TW" baseline="-25000" dirty="0" smtClean="0"/>
                    <a:t>1</a:t>
                  </a:r>
                  <a:r>
                    <a:rPr lang="en-US" altLang="zh-TW" dirty="0" smtClean="0"/>
                    <a:t>    5</a:t>
                  </a:r>
                  <a:r>
                    <a:rPr lang="en-US" altLang="zh-TW" baseline="-25000" dirty="0" smtClean="0"/>
                    <a:t>1      </a:t>
                  </a:r>
                  <a:r>
                    <a:rPr lang="en-US" altLang="zh-TW" dirty="0" smtClean="0"/>
                    <a:t>7</a:t>
                  </a:r>
                  <a:r>
                    <a:rPr lang="en-US" altLang="zh-TW" baseline="-25000" dirty="0" smtClean="0"/>
                    <a:t>1</a:t>
                  </a:r>
                  <a:endParaRPr lang="zh-TW" altLang="en-US" baseline="-25000" dirty="0"/>
                </a:p>
              </p:txBody>
            </p:sp>
            <p:sp>
              <p:nvSpPr>
                <p:cNvPr id="226" name="橢圓 22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7" name="橢圓 22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8" name="橢圓 22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97" name="圓角矩形 196"/>
              <p:cNvSpPr/>
              <p:nvPr/>
            </p:nvSpPr>
            <p:spPr>
              <a:xfrm>
                <a:off x="495759" y="1124743"/>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98" name="群組 569"/>
              <p:cNvGrpSpPr/>
              <p:nvPr/>
            </p:nvGrpSpPr>
            <p:grpSpPr>
              <a:xfrm>
                <a:off x="467544" y="1763524"/>
                <a:ext cx="1440160" cy="513348"/>
                <a:chOff x="467544" y="1196751"/>
                <a:chExt cx="1440160" cy="513348"/>
              </a:xfrm>
            </p:grpSpPr>
            <p:sp>
              <p:nvSpPr>
                <p:cNvPr id="21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20" name="文字方塊 219"/>
                <p:cNvSpPr txBox="1"/>
                <p:nvPr/>
              </p:nvSpPr>
              <p:spPr>
                <a:xfrm>
                  <a:off x="467544" y="1340767"/>
                  <a:ext cx="1440160" cy="369332"/>
                </a:xfrm>
                <a:prstGeom prst="rect">
                  <a:avLst/>
                </a:prstGeom>
                <a:noFill/>
              </p:spPr>
              <p:txBody>
                <a:bodyPr wrap="square" rtlCol="0">
                  <a:spAutoFit/>
                </a:bodyPr>
                <a:lstStyle/>
                <a:p>
                  <a:r>
                    <a:rPr lang="en-US" altLang="zh-TW" dirty="0" smtClean="0"/>
                    <a:t>3</a:t>
                  </a:r>
                  <a:r>
                    <a:rPr lang="en-US" altLang="zh-TW" baseline="-25000" dirty="0" smtClean="0"/>
                    <a:t>2</a:t>
                  </a:r>
                  <a:r>
                    <a:rPr lang="en-US" altLang="zh-TW" dirty="0" smtClean="0"/>
                    <a:t>    5</a:t>
                  </a:r>
                  <a:r>
                    <a:rPr lang="en-US" altLang="zh-TW" baseline="-25000" dirty="0" smtClean="0"/>
                    <a:t>2      </a:t>
                  </a:r>
                  <a:r>
                    <a:rPr lang="en-US" altLang="zh-TW" dirty="0" smtClean="0"/>
                    <a:t>7</a:t>
                  </a:r>
                  <a:r>
                    <a:rPr lang="en-US" altLang="zh-TW" baseline="-25000" dirty="0" smtClean="0"/>
                    <a:t>2</a:t>
                  </a:r>
                  <a:endParaRPr lang="zh-TW" altLang="en-US" baseline="-25000" dirty="0"/>
                </a:p>
              </p:txBody>
            </p:sp>
            <p:sp>
              <p:nvSpPr>
                <p:cNvPr id="221" name="橢圓 22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2" name="橢圓 22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3" name="橢圓 22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199" name="群組 575"/>
              <p:cNvGrpSpPr/>
              <p:nvPr/>
            </p:nvGrpSpPr>
            <p:grpSpPr>
              <a:xfrm>
                <a:off x="467544" y="2339588"/>
                <a:ext cx="1440160" cy="513348"/>
                <a:chOff x="467544" y="1196751"/>
                <a:chExt cx="1440160" cy="513348"/>
              </a:xfrm>
            </p:grpSpPr>
            <p:sp>
              <p:nvSpPr>
                <p:cNvPr id="21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15" name="文字方塊 214"/>
                <p:cNvSpPr txBox="1"/>
                <p:nvPr/>
              </p:nvSpPr>
              <p:spPr>
                <a:xfrm>
                  <a:off x="467544" y="1340767"/>
                  <a:ext cx="1440160" cy="369332"/>
                </a:xfrm>
                <a:prstGeom prst="rect">
                  <a:avLst/>
                </a:prstGeom>
                <a:noFill/>
              </p:spPr>
              <p:txBody>
                <a:bodyPr wrap="square" rtlCol="0">
                  <a:spAutoFit/>
                </a:bodyPr>
                <a:lstStyle/>
                <a:p>
                  <a:r>
                    <a:rPr lang="en-US" altLang="zh-TW" dirty="0" smtClean="0"/>
                    <a:t>3</a:t>
                  </a:r>
                  <a:r>
                    <a:rPr lang="en-US" altLang="zh-TW" baseline="-25000" dirty="0" smtClean="0"/>
                    <a:t>3</a:t>
                  </a:r>
                  <a:r>
                    <a:rPr lang="en-US" altLang="zh-TW" dirty="0" smtClean="0"/>
                    <a:t>    5</a:t>
                  </a:r>
                  <a:r>
                    <a:rPr lang="en-US" altLang="zh-TW" baseline="-25000" dirty="0" smtClean="0"/>
                    <a:t>3      </a:t>
                  </a:r>
                  <a:r>
                    <a:rPr lang="en-US" altLang="zh-TW" dirty="0" smtClean="0"/>
                    <a:t>7</a:t>
                  </a:r>
                  <a:r>
                    <a:rPr lang="en-US" altLang="zh-TW" baseline="-25000" dirty="0" smtClean="0"/>
                    <a:t>3</a:t>
                  </a:r>
                  <a:endParaRPr lang="zh-TW" altLang="en-US" baseline="-25000" dirty="0"/>
                </a:p>
              </p:txBody>
            </p:sp>
            <p:sp>
              <p:nvSpPr>
                <p:cNvPr id="216" name="橢圓 21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7" name="橢圓 21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8" name="橢圓 21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00" name="群組 581"/>
              <p:cNvGrpSpPr/>
              <p:nvPr/>
            </p:nvGrpSpPr>
            <p:grpSpPr>
              <a:xfrm>
                <a:off x="467544" y="2915652"/>
                <a:ext cx="1440160" cy="513348"/>
                <a:chOff x="467544" y="1196751"/>
                <a:chExt cx="1440160" cy="513348"/>
              </a:xfrm>
            </p:grpSpPr>
            <p:sp>
              <p:nvSpPr>
                <p:cNvPr id="20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10" name="文字方塊 209"/>
                <p:cNvSpPr txBox="1"/>
                <p:nvPr/>
              </p:nvSpPr>
              <p:spPr>
                <a:xfrm>
                  <a:off x="467544" y="1340767"/>
                  <a:ext cx="1440160" cy="369332"/>
                </a:xfrm>
                <a:prstGeom prst="rect">
                  <a:avLst/>
                </a:prstGeom>
                <a:noFill/>
              </p:spPr>
              <p:txBody>
                <a:bodyPr wrap="square" rtlCol="0">
                  <a:spAutoFit/>
                </a:bodyPr>
                <a:lstStyle/>
                <a:p>
                  <a:r>
                    <a:rPr lang="en-US" altLang="zh-TW" dirty="0" smtClean="0"/>
                    <a:t>3</a:t>
                  </a:r>
                  <a:r>
                    <a:rPr lang="en-US" altLang="zh-TW" baseline="-25000" dirty="0" smtClean="0"/>
                    <a:t>4</a:t>
                  </a:r>
                  <a:r>
                    <a:rPr lang="en-US" altLang="zh-TW" dirty="0" smtClean="0"/>
                    <a:t>    5</a:t>
                  </a:r>
                  <a:r>
                    <a:rPr lang="en-US" altLang="zh-TW" baseline="-25000" dirty="0" smtClean="0"/>
                    <a:t>4      </a:t>
                  </a:r>
                  <a:r>
                    <a:rPr lang="en-US" altLang="zh-TW" dirty="0" smtClean="0"/>
                    <a:t>7</a:t>
                  </a:r>
                  <a:r>
                    <a:rPr lang="en-US" altLang="zh-TW" baseline="-25000" dirty="0" smtClean="0"/>
                    <a:t>4</a:t>
                  </a:r>
                  <a:endParaRPr lang="zh-TW" altLang="en-US" baseline="-25000" dirty="0"/>
                </a:p>
              </p:txBody>
            </p:sp>
            <p:sp>
              <p:nvSpPr>
                <p:cNvPr id="211" name="橢圓 21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2" name="橢圓 21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3" name="橢圓 21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01" name="群組 587"/>
              <p:cNvGrpSpPr/>
              <p:nvPr/>
            </p:nvGrpSpPr>
            <p:grpSpPr>
              <a:xfrm>
                <a:off x="467544" y="3491716"/>
                <a:ext cx="1440160" cy="513348"/>
                <a:chOff x="467544" y="1196751"/>
                <a:chExt cx="1440160" cy="513348"/>
              </a:xfrm>
            </p:grpSpPr>
            <p:sp>
              <p:nvSpPr>
                <p:cNvPr id="20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05" name="文字方塊 204"/>
                <p:cNvSpPr txBox="1"/>
                <p:nvPr/>
              </p:nvSpPr>
              <p:spPr>
                <a:xfrm>
                  <a:off x="467544" y="1340767"/>
                  <a:ext cx="1440160" cy="369332"/>
                </a:xfrm>
                <a:prstGeom prst="rect">
                  <a:avLst/>
                </a:prstGeom>
                <a:noFill/>
              </p:spPr>
              <p:txBody>
                <a:bodyPr wrap="square" rtlCol="0">
                  <a:spAutoFit/>
                </a:bodyPr>
                <a:lstStyle/>
                <a:p>
                  <a:r>
                    <a:rPr lang="en-US" altLang="zh-TW" dirty="0" smtClean="0"/>
                    <a:t>3</a:t>
                  </a:r>
                  <a:r>
                    <a:rPr lang="en-US" altLang="zh-TW" baseline="-25000" dirty="0" smtClean="0"/>
                    <a:t>5</a:t>
                  </a:r>
                  <a:r>
                    <a:rPr lang="en-US" altLang="zh-TW" dirty="0" smtClean="0"/>
                    <a:t>    5</a:t>
                  </a:r>
                  <a:r>
                    <a:rPr lang="en-US" altLang="zh-TW" baseline="-25000" dirty="0" smtClean="0"/>
                    <a:t>5      </a:t>
                  </a:r>
                  <a:r>
                    <a:rPr lang="en-US" altLang="zh-TW" dirty="0" smtClean="0"/>
                    <a:t>7</a:t>
                  </a:r>
                  <a:r>
                    <a:rPr lang="en-US" altLang="zh-TW" baseline="-25000" dirty="0" smtClean="0"/>
                    <a:t>5</a:t>
                  </a:r>
                  <a:endParaRPr lang="zh-TW" altLang="en-US" baseline="-25000" dirty="0"/>
                </a:p>
              </p:txBody>
            </p:sp>
            <p:sp>
              <p:nvSpPr>
                <p:cNvPr id="206" name="橢圓 20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7" name="橢圓 20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8" name="橢圓 20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02" name="圓角矩形 201"/>
              <p:cNvSpPr/>
              <p:nvPr/>
            </p:nvSpPr>
            <p:spPr>
              <a:xfrm>
                <a:off x="957066"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3" name="圓角矩形 202"/>
              <p:cNvSpPr/>
              <p:nvPr/>
            </p:nvSpPr>
            <p:spPr>
              <a:xfrm>
                <a:off x="1403648"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29" name="群組 228"/>
            <p:cNvGrpSpPr/>
            <p:nvPr/>
          </p:nvGrpSpPr>
          <p:grpSpPr>
            <a:xfrm>
              <a:off x="6372200" y="548680"/>
              <a:ext cx="1512168" cy="3096344"/>
              <a:chOff x="395536" y="1052736"/>
              <a:chExt cx="1512168" cy="3096344"/>
            </a:xfrm>
          </p:grpSpPr>
          <p:sp>
            <p:nvSpPr>
              <p:cNvPr id="230" name="圓角矩形 229"/>
              <p:cNvSpPr/>
              <p:nvPr/>
            </p:nvSpPr>
            <p:spPr>
              <a:xfrm>
                <a:off x="395536" y="1052736"/>
                <a:ext cx="1440160" cy="3096344"/>
              </a:xfrm>
              <a:prstGeom prst="roundRect">
                <a:avLst/>
              </a:prstGeom>
              <a:noFill/>
              <a:ln w="2857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231" name="群組 568"/>
              <p:cNvGrpSpPr/>
              <p:nvPr/>
            </p:nvGrpSpPr>
            <p:grpSpPr>
              <a:xfrm>
                <a:off x="467544" y="1196751"/>
                <a:ext cx="1440160" cy="513348"/>
                <a:chOff x="467544" y="1196751"/>
                <a:chExt cx="1440160" cy="513348"/>
              </a:xfrm>
            </p:grpSpPr>
            <p:sp>
              <p:nvSpPr>
                <p:cNvPr id="25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60" name="文字方塊 259"/>
                <p:cNvSpPr txBox="1"/>
                <p:nvPr/>
              </p:nvSpPr>
              <p:spPr>
                <a:xfrm>
                  <a:off x="467544" y="1340767"/>
                  <a:ext cx="1440160" cy="369332"/>
                </a:xfrm>
                <a:prstGeom prst="rect">
                  <a:avLst/>
                </a:prstGeom>
                <a:noFill/>
              </p:spPr>
              <p:txBody>
                <a:bodyPr wrap="square" rtlCol="0">
                  <a:spAutoFit/>
                </a:bodyPr>
                <a:lstStyle/>
                <a:p>
                  <a:r>
                    <a:rPr lang="en-US" altLang="zh-TW" dirty="0" smtClean="0"/>
                    <a:t>2</a:t>
                  </a:r>
                  <a:r>
                    <a:rPr lang="en-US" altLang="zh-TW" baseline="-25000" dirty="0" smtClean="0"/>
                    <a:t>1</a:t>
                  </a:r>
                  <a:r>
                    <a:rPr lang="en-US" altLang="zh-TW" dirty="0" smtClean="0"/>
                    <a:t>    5</a:t>
                  </a:r>
                  <a:r>
                    <a:rPr lang="en-US" altLang="zh-TW" baseline="-25000" dirty="0" smtClean="0"/>
                    <a:t>1      </a:t>
                  </a:r>
                  <a:r>
                    <a:rPr lang="en-US" altLang="zh-TW" dirty="0" smtClean="0"/>
                    <a:t>8</a:t>
                  </a:r>
                  <a:r>
                    <a:rPr lang="en-US" altLang="zh-TW" baseline="-25000" dirty="0" smtClean="0"/>
                    <a:t>1</a:t>
                  </a:r>
                  <a:endParaRPr lang="zh-TW" altLang="en-US" baseline="-25000" dirty="0"/>
                </a:p>
              </p:txBody>
            </p:sp>
            <p:sp>
              <p:nvSpPr>
                <p:cNvPr id="261" name="橢圓 26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2" name="橢圓 26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3" name="橢圓 26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32" name="圓角矩形 231"/>
              <p:cNvSpPr/>
              <p:nvPr/>
            </p:nvSpPr>
            <p:spPr>
              <a:xfrm>
                <a:off x="495759" y="1124743"/>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233" name="群組 569"/>
              <p:cNvGrpSpPr/>
              <p:nvPr/>
            </p:nvGrpSpPr>
            <p:grpSpPr>
              <a:xfrm>
                <a:off x="467544" y="1763524"/>
                <a:ext cx="1440160" cy="513348"/>
                <a:chOff x="467544" y="1196751"/>
                <a:chExt cx="1440160" cy="513348"/>
              </a:xfrm>
            </p:grpSpPr>
            <p:sp>
              <p:nvSpPr>
                <p:cNvPr id="25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55" name="文字方塊 254"/>
                <p:cNvSpPr txBox="1"/>
                <p:nvPr/>
              </p:nvSpPr>
              <p:spPr>
                <a:xfrm>
                  <a:off x="467544" y="1340767"/>
                  <a:ext cx="1440160" cy="369332"/>
                </a:xfrm>
                <a:prstGeom prst="rect">
                  <a:avLst/>
                </a:prstGeom>
                <a:noFill/>
              </p:spPr>
              <p:txBody>
                <a:bodyPr wrap="square" rtlCol="0">
                  <a:spAutoFit/>
                </a:bodyPr>
                <a:lstStyle/>
                <a:p>
                  <a:r>
                    <a:rPr lang="en-US" altLang="zh-TW" dirty="0" smtClean="0"/>
                    <a:t>2</a:t>
                  </a:r>
                  <a:r>
                    <a:rPr lang="en-US" altLang="zh-TW" baseline="-25000" dirty="0" smtClean="0"/>
                    <a:t>2</a:t>
                  </a:r>
                  <a:r>
                    <a:rPr lang="en-US" altLang="zh-TW" dirty="0" smtClean="0"/>
                    <a:t>    5</a:t>
                  </a:r>
                  <a:r>
                    <a:rPr lang="en-US" altLang="zh-TW" baseline="-25000" dirty="0" smtClean="0"/>
                    <a:t>2      </a:t>
                  </a:r>
                  <a:r>
                    <a:rPr lang="en-US" altLang="zh-TW" dirty="0" smtClean="0"/>
                    <a:t>8</a:t>
                  </a:r>
                  <a:r>
                    <a:rPr lang="en-US" altLang="zh-TW" baseline="-25000" dirty="0" smtClean="0"/>
                    <a:t>2</a:t>
                  </a:r>
                  <a:endParaRPr lang="zh-TW" altLang="en-US" baseline="-25000" dirty="0"/>
                </a:p>
              </p:txBody>
            </p:sp>
            <p:sp>
              <p:nvSpPr>
                <p:cNvPr id="256" name="橢圓 25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7" name="橢圓 25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8" name="橢圓 25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34" name="群組 575"/>
              <p:cNvGrpSpPr/>
              <p:nvPr/>
            </p:nvGrpSpPr>
            <p:grpSpPr>
              <a:xfrm>
                <a:off x="467544" y="2339588"/>
                <a:ext cx="1440160" cy="513348"/>
                <a:chOff x="467544" y="1196751"/>
                <a:chExt cx="1440160" cy="513348"/>
              </a:xfrm>
            </p:grpSpPr>
            <p:sp>
              <p:nvSpPr>
                <p:cNvPr id="24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50" name="文字方塊 249"/>
                <p:cNvSpPr txBox="1"/>
                <p:nvPr/>
              </p:nvSpPr>
              <p:spPr>
                <a:xfrm>
                  <a:off x="467544" y="1340767"/>
                  <a:ext cx="1440160" cy="369332"/>
                </a:xfrm>
                <a:prstGeom prst="rect">
                  <a:avLst/>
                </a:prstGeom>
                <a:noFill/>
              </p:spPr>
              <p:txBody>
                <a:bodyPr wrap="square" rtlCol="0">
                  <a:spAutoFit/>
                </a:bodyPr>
                <a:lstStyle/>
                <a:p>
                  <a:r>
                    <a:rPr lang="en-US" altLang="zh-TW" dirty="0" smtClean="0"/>
                    <a:t>2</a:t>
                  </a:r>
                  <a:r>
                    <a:rPr lang="en-US" altLang="zh-TW" baseline="-25000" dirty="0" smtClean="0"/>
                    <a:t>3</a:t>
                  </a:r>
                  <a:r>
                    <a:rPr lang="en-US" altLang="zh-TW" dirty="0" smtClean="0"/>
                    <a:t>    5</a:t>
                  </a:r>
                  <a:r>
                    <a:rPr lang="en-US" altLang="zh-TW" baseline="-25000" dirty="0" smtClean="0"/>
                    <a:t>3      </a:t>
                  </a:r>
                  <a:r>
                    <a:rPr lang="en-US" altLang="zh-TW" dirty="0" smtClean="0"/>
                    <a:t>8</a:t>
                  </a:r>
                  <a:r>
                    <a:rPr lang="en-US" altLang="zh-TW" baseline="-25000" dirty="0" smtClean="0"/>
                    <a:t>3</a:t>
                  </a:r>
                  <a:endParaRPr lang="zh-TW" altLang="en-US" baseline="-25000" dirty="0"/>
                </a:p>
              </p:txBody>
            </p:sp>
            <p:sp>
              <p:nvSpPr>
                <p:cNvPr id="251" name="橢圓 25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2" name="橢圓 25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53" name="橢圓 25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35" name="群組 581"/>
              <p:cNvGrpSpPr/>
              <p:nvPr/>
            </p:nvGrpSpPr>
            <p:grpSpPr>
              <a:xfrm>
                <a:off x="467544" y="2915652"/>
                <a:ext cx="1440160" cy="513348"/>
                <a:chOff x="467544" y="1196751"/>
                <a:chExt cx="1440160" cy="513348"/>
              </a:xfrm>
            </p:grpSpPr>
            <p:sp>
              <p:nvSpPr>
                <p:cNvPr id="24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45" name="文字方塊 244"/>
                <p:cNvSpPr txBox="1"/>
                <p:nvPr/>
              </p:nvSpPr>
              <p:spPr>
                <a:xfrm>
                  <a:off x="467544" y="1340767"/>
                  <a:ext cx="1440160" cy="369332"/>
                </a:xfrm>
                <a:prstGeom prst="rect">
                  <a:avLst/>
                </a:prstGeom>
                <a:noFill/>
              </p:spPr>
              <p:txBody>
                <a:bodyPr wrap="square" rtlCol="0">
                  <a:spAutoFit/>
                </a:bodyPr>
                <a:lstStyle/>
                <a:p>
                  <a:r>
                    <a:rPr lang="en-US" altLang="zh-TW" dirty="0" smtClean="0"/>
                    <a:t>2</a:t>
                  </a:r>
                  <a:r>
                    <a:rPr lang="en-US" altLang="zh-TW" baseline="-25000" dirty="0" smtClean="0"/>
                    <a:t>4</a:t>
                  </a:r>
                  <a:r>
                    <a:rPr lang="en-US" altLang="zh-TW" dirty="0" smtClean="0"/>
                    <a:t>    5</a:t>
                  </a:r>
                  <a:r>
                    <a:rPr lang="en-US" altLang="zh-TW" baseline="-25000" dirty="0" smtClean="0"/>
                    <a:t>4      </a:t>
                  </a:r>
                  <a:r>
                    <a:rPr lang="en-US" altLang="zh-TW" dirty="0" smtClean="0"/>
                    <a:t>8</a:t>
                  </a:r>
                  <a:r>
                    <a:rPr lang="en-US" altLang="zh-TW" baseline="-25000" dirty="0" smtClean="0"/>
                    <a:t>4</a:t>
                  </a:r>
                  <a:endParaRPr lang="zh-TW" altLang="en-US" baseline="-25000" dirty="0"/>
                </a:p>
              </p:txBody>
            </p:sp>
            <p:sp>
              <p:nvSpPr>
                <p:cNvPr id="246" name="橢圓 24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7" name="橢圓 24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8" name="橢圓 24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36" name="群組 587"/>
              <p:cNvGrpSpPr/>
              <p:nvPr/>
            </p:nvGrpSpPr>
            <p:grpSpPr>
              <a:xfrm>
                <a:off x="467544" y="3491716"/>
                <a:ext cx="1440160" cy="513348"/>
                <a:chOff x="467544" y="1196751"/>
                <a:chExt cx="1440160" cy="513348"/>
              </a:xfrm>
            </p:grpSpPr>
            <p:sp>
              <p:nvSpPr>
                <p:cNvPr id="23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40" name="文字方塊 239"/>
                <p:cNvSpPr txBox="1"/>
                <p:nvPr/>
              </p:nvSpPr>
              <p:spPr>
                <a:xfrm>
                  <a:off x="467544" y="1340767"/>
                  <a:ext cx="1440160" cy="369332"/>
                </a:xfrm>
                <a:prstGeom prst="rect">
                  <a:avLst/>
                </a:prstGeom>
                <a:noFill/>
              </p:spPr>
              <p:txBody>
                <a:bodyPr wrap="square" rtlCol="0">
                  <a:spAutoFit/>
                </a:bodyPr>
                <a:lstStyle/>
                <a:p>
                  <a:r>
                    <a:rPr lang="en-US" altLang="zh-TW" dirty="0" smtClean="0"/>
                    <a:t>2</a:t>
                  </a:r>
                  <a:r>
                    <a:rPr lang="en-US" altLang="zh-TW" baseline="-25000" dirty="0" smtClean="0"/>
                    <a:t>5</a:t>
                  </a:r>
                  <a:r>
                    <a:rPr lang="en-US" altLang="zh-TW" dirty="0" smtClean="0"/>
                    <a:t>    5</a:t>
                  </a:r>
                  <a:r>
                    <a:rPr lang="en-US" altLang="zh-TW" baseline="-25000" dirty="0" smtClean="0"/>
                    <a:t>5      </a:t>
                  </a:r>
                  <a:r>
                    <a:rPr lang="en-US" altLang="zh-TW" dirty="0" smtClean="0"/>
                    <a:t>8</a:t>
                  </a:r>
                  <a:r>
                    <a:rPr lang="en-US" altLang="zh-TW" baseline="-25000" dirty="0" smtClean="0"/>
                    <a:t>5</a:t>
                  </a:r>
                  <a:endParaRPr lang="zh-TW" altLang="en-US" baseline="-25000" dirty="0"/>
                </a:p>
              </p:txBody>
            </p:sp>
            <p:sp>
              <p:nvSpPr>
                <p:cNvPr id="241" name="橢圓 24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2" name="橢圓 24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3" name="橢圓 24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37" name="圓角矩形 236"/>
              <p:cNvSpPr/>
              <p:nvPr/>
            </p:nvSpPr>
            <p:spPr>
              <a:xfrm>
                <a:off x="957066"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8" name="圓角矩形 237"/>
              <p:cNvSpPr/>
              <p:nvPr/>
            </p:nvSpPr>
            <p:spPr>
              <a:xfrm>
                <a:off x="1403648"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64" name="群組 263"/>
            <p:cNvGrpSpPr/>
            <p:nvPr/>
          </p:nvGrpSpPr>
          <p:grpSpPr>
            <a:xfrm>
              <a:off x="6372200" y="3717032"/>
              <a:ext cx="1512168" cy="3096344"/>
              <a:chOff x="395536" y="1052736"/>
              <a:chExt cx="1512168" cy="3096344"/>
            </a:xfrm>
          </p:grpSpPr>
          <p:sp>
            <p:nvSpPr>
              <p:cNvPr id="265" name="圓角矩形 264"/>
              <p:cNvSpPr/>
              <p:nvPr/>
            </p:nvSpPr>
            <p:spPr>
              <a:xfrm>
                <a:off x="395536" y="1052736"/>
                <a:ext cx="1440160" cy="3096344"/>
              </a:xfrm>
              <a:prstGeom prst="roundRect">
                <a:avLst/>
              </a:prstGeom>
              <a:noFill/>
              <a:ln w="28575">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266" name="群組 568"/>
              <p:cNvGrpSpPr/>
              <p:nvPr/>
            </p:nvGrpSpPr>
            <p:grpSpPr>
              <a:xfrm>
                <a:off x="467544" y="1196751"/>
                <a:ext cx="1440160" cy="513348"/>
                <a:chOff x="467544" y="1196751"/>
                <a:chExt cx="1440160" cy="513348"/>
              </a:xfrm>
            </p:grpSpPr>
            <p:sp>
              <p:nvSpPr>
                <p:cNvPr id="29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95" name="文字方塊 294"/>
                <p:cNvSpPr txBox="1"/>
                <p:nvPr/>
              </p:nvSpPr>
              <p:spPr>
                <a:xfrm>
                  <a:off x="467544" y="1340767"/>
                  <a:ext cx="1440160" cy="369332"/>
                </a:xfrm>
                <a:prstGeom prst="rect">
                  <a:avLst/>
                </a:prstGeom>
                <a:noFill/>
              </p:spPr>
              <p:txBody>
                <a:bodyPr wrap="square" rtlCol="0">
                  <a:spAutoFit/>
                </a:bodyPr>
                <a:lstStyle/>
                <a:p>
                  <a:r>
                    <a:rPr lang="en-US" altLang="zh-TW" dirty="0" smtClean="0"/>
                    <a:t>4</a:t>
                  </a:r>
                  <a:r>
                    <a:rPr lang="en-US" altLang="zh-TW" baseline="-25000" dirty="0" smtClean="0"/>
                    <a:t>1</a:t>
                  </a:r>
                  <a:r>
                    <a:rPr lang="en-US" altLang="zh-TW" dirty="0" smtClean="0"/>
                    <a:t>    5</a:t>
                  </a:r>
                  <a:r>
                    <a:rPr lang="en-US" altLang="zh-TW" baseline="-25000" dirty="0" smtClean="0"/>
                    <a:t>1      </a:t>
                  </a:r>
                  <a:r>
                    <a:rPr lang="en-US" altLang="zh-TW" dirty="0" smtClean="0"/>
                    <a:t>6</a:t>
                  </a:r>
                  <a:r>
                    <a:rPr lang="en-US" altLang="zh-TW" baseline="-25000" dirty="0" smtClean="0"/>
                    <a:t>1</a:t>
                  </a:r>
                  <a:endParaRPr lang="zh-TW" altLang="en-US" baseline="-25000" dirty="0"/>
                </a:p>
              </p:txBody>
            </p:sp>
            <p:sp>
              <p:nvSpPr>
                <p:cNvPr id="296" name="橢圓 29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7" name="橢圓 29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8" name="橢圓 29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67" name="圓角矩形 266"/>
              <p:cNvSpPr/>
              <p:nvPr/>
            </p:nvSpPr>
            <p:spPr>
              <a:xfrm>
                <a:off x="495759" y="1124743"/>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268" name="群組 569"/>
              <p:cNvGrpSpPr/>
              <p:nvPr/>
            </p:nvGrpSpPr>
            <p:grpSpPr>
              <a:xfrm>
                <a:off x="467544" y="1763524"/>
                <a:ext cx="1440160" cy="513348"/>
                <a:chOff x="467544" y="1196751"/>
                <a:chExt cx="1440160" cy="513348"/>
              </a:xfrm>
            </p:grpSpPr>
            <p:sp>
              <p:nvSpPr>
                <p:cNvPr id="28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90" name="文字方塊 289"/>
                <p:cNvSpPr txBox="1"/>
                <p:nvPr/>
              </p:nvSpPr>
              <p:spPr>
                <a:xfrm>
                  <a:off x="467544" y="1340767"/>
                  <a:ext cx="1440160" cy="369332"/>
                </a:xfrm>
                <a:prstGeom prst="rect">
                  <a:avLst/>
                </a:prstGeom>
                <a:noFill/>
              </p:spPr>
              <p:txBody>
                <a:bodyPr wrap="square" rtlCol="0">
                  <a:spAutoFit/>
                </a:bodyPr>
                <a:lstStyle/>
                <a:p>
                  <a:r>
                    <a:rPr lang="en-US" altLang="zh-TW" dirty="0" smtClean="0"/>
                    <a:t>4</a:t>
                  </a:r>
                  <a:r>
                    <a:rPr lang="en-US" altLang="zh-TW" baseline="-25000" dirty="0" smtClean="0"/>
                    <a:t>2</a:t>
                  </a:r>
                  <a:r>
                    <a:rPr lang="en-US" altLang="zh-TW" dirty="0" smtClean="0"/>
                    <a:t>    5</a:t>
                  </a:r>
                  <a:r>
                    <a:rPr lang="en-US" altLang="zh-TW" baseline="-25000" dirty="0" smtClean="0"/>
                    <a:t>2      </a:t>
                  </a:r>
                  <a:r>
                    <a:rPr lang="en-US" altLang="zh-TW" dirty="0" smtClean="0"/>
                    <a:t>6</a:t>
                  </a:r>
                  <a:r>
                    <a:rPr lang="en-US" altLang="zh-TW" baseline="-25000" dirty="0" smtClean="0"/>
                    <a:t>2</a:t>
                  </a:r>
                  <a:endParaRPr lang="zh-TW" altLang="en-US" baseline="-25000" dirty="0"/>
                </a:p>
              </p:txBody>
            </p:sp>
            <p:sp>
              <p:nvSpPr>
                <p:cNvPr id="291" name="橢圓 29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2" name="橢圓 29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3" name="橢圓 29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69" name="群組 575"/>
              <p:cNvGrpSpPr/>
              <p:nvPr/>
            </p:nvGrpSpPr>
            <p:grpSpPr>
              <a:xfrm>
                <a:off x="467544" y="2339588"/>
                <a:ext cx="1440160" cy="513348"/>
                <a:chOff x="467544" y="1196751"/>
                <a:chExt cx="1440160" cy="513348"/>
              </a:xfrm>
            </p:grpSpPr>
            <p:sp>
              <p:nvSpPr>
                <p:cNvPr id="28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85" name="文字方塊 284"/>
                <p:cNvSpPr txBox="1"/>
                <p:nvPr/>
              </p:nvSpPr>
              <p:spPr>
                <a:xfrm>
                  <a:off x="467544" y="1340767"/>
                  <a:ext cx="1440160" cy="369332"/>
                </a:xfrm>
                <a:prstGeom prst="rect">
                  <a:avLst/>
                </a:prstGeom>
                <a:noFill/>
              </p:spPr>
              <p:txBody>
                <a:bodyPr wrap="square" rtlCol="0">
                  <a:spAutoFit/>
                </a:bodyPr>
                <a:lstStyle/>
                <a:p>
                  <a:r>
                    <a:rPr lang="en-US" altLang="zh-TW" dirty="0" smtClean="0"/>
                    <a:t>4</a:t>
                  </a:r>
                  <a:r>
                    <a:rPr lang="en-US" altLang="zh-TW" baseline="-25000" dirty="0" smtClean="0"/>
                    <a:t>3</a:t>
                  </a:r>
                  <a:r>
                    <a:rPr lang="en-US" altLang="zh-TW" dirty="0" smtClean="0"/>
                    <a:t>    5</a:t>
                  </a:r>
                  <a:r>
                    <a:rPr lang="en-US" altLang="zh-TW" baseline="-25000" dirty="0" smtClean="0"/>
                    <a:t>3      </a:t>
                  </a:r>
                  <a:r>
                    <a:rPr lang="en-US" altLang="zh-TW" dirty="0" smtClean="0"/>
                    <a:t>6</a:t>
                  </a:r>
                  <a:r>
                    <a:rPr lang="en-US" altLang="zh-TW" baseline="-25000" dirty="0" smtClean="0"/>
                    <a:t>3</a:t>
                  </a:r>
                  <a:endParaRPr lang="zh-TW" altLang="en-US" baseline="-25000" dirty="0"/>
                </a:p>
              </p:txBody>
            </p:sp>
            <p:sp>
              <p:nvSpPr>
                <p:cNvPr id="286" name="橢圓 28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7" name="橢圓 28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8" name="橢圓 28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70" name="群組 581"/>
              <p:cNvGrpSpPr/>
              <p:nvPr/>
            </p:nvGrpSpPr>
            <p:grpSpPr>
              <a:xfrm>
                <a:off x="467544" y="2915652"/>
                <a:ext cx="1440160" cy="513348"/>
                <a:chOff x="467544" y="1196751"/>
                <a:chExt cx="1440160" cy="513348"/>
              </a:xfrm>
            </p:grpSpPr>
            <p:sp>
              <p:nvSpPr>
                <p:cNvPr id="279"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80" name="文字方塊 279"/>
                <p:cNvSpPr txBox="1"/>
                <p:nvPr/>
              </p:nvSpPr>
              <p:spPr>
                <a:xfrm>
                  <a:off x="467544" y="1340767"/>
                  <a:ext cx="1440160" cy="369332"/>
                </a:xfrm>
                <a:prstGeom prst="rect">
                  <a:avLst/>
                </a:prstGeom>
                <a:noFill/>
              </p:spPr>
              <p:txBody>
                <a:bodyPr wrap="square" rtlCol="0">
                  <a:spAutoFit/>
                </a:bodyPr>
                <a:lstStyle/>
                <a:p>
                  <a:r>
                    <a:rPr lang="en-US" altLang="zh-TW" dirty="0" smtClean="0"/>
                    <a:t>4</a:t>
                  </a:r>
                  <a:r>
                    <a:rPr lang="en-US" altLang="zh-TW" baseline="-25000" dirty="0" smtClean="0"/>
                    <a:t>4</a:t>
                  </a:r>
                  <a:r>
                    <a:rPr lang="en-US" altLang="zh-TW" dirty="0" smtClean="0"/>
                    <a:t>    5</a:t>
                  </a:r>
                  <a:r>
                    <a:rPr lang="en-US" altLang="zh-TW" baseline="-25000" dirty="0" smtClean="0"/>
                    <a:t>4      </a:t>
                  </a:r>
                  <a:r>
                    <a:rPr lang="en-US" altLang="zh-TW" dirty="0" smtClean="0"/>
                    <a:t>6</a:t>
                  </a:r>
                  <a:r>
                    <a:rPr lang="en-US" altLang="zh-TW" baseline="-25000" dirty="0" smtClean="0"/>
                    <a:t>4</a:t>
                  </a:r>
                  <a:endParaRPr lang="zh-TW" altLang="en-US" baseline="-25000" dirty="0"/>
                </a:p>
              </p:txBody>
            </p:sp>
            <p:sp>
              <p:nvSpPr>
                <p:cNvPr id="281" name="橢圓 280"/>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2" name="橢圓 281"/>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3" name="橢圓 282"/>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nvGrpSpPr>
              <p:cNvPr id="271" name="群組 587"/>
              <p:cNvGrpSpPr/>
              <p:nvPr/>
            </p:nvGrpSpPr>
            <p:grpSpPr>
              <a:xfrm>
                <a:off x="467544" y="3491716"/>
                <a:ext cx="1440160" cy="513348"/>
                <a:chOff x="467544" y="1196751"/>
                <a:chExt cx="1440160" cy="513348"/>
              </a:xfrm>
            </p:grpSpPr>
            <p:sp>
              <p:nvSpPr>
                <p:cNvPr id="274" name="AutoShape 73"/>
                <p:cNvSpPr>
                  <a:spLocks noChangeArrowheads="1"/>
                </p:cNvSpPr>
                <p:nvPr/>
              </p:nvSpPr>
              <p:spPr bwMode="auto">
                <a:xfrm>
                  <a:off x="467544" y="1196751"/>
                  <a:ext cx="1296144" cy="496931"/>
                </a:xfrm>
                <a:prstGeom prst="roundRect">
                  <a:avLst>
                    <a:gd name="adj" fmla="val 16667"/>
                  </a:avLst>
                </a:prstGeom>
                <a:noFill/>
                <a:ln w="19050">
                  <a:solidFill>
                    <a:srgbClr val="0000CC"/>
                  </a:solidFill>
                  <a:round/>
                  <a:headEnd/>
                  <a:tailEnd/>
                </a:ln>
              </p:spPr>
              <p:txBody>
                <a:bodyPr wrap="none" anchor="ctr"/>
                <a:lstStyle/>
                <a:p>
                  <a:endParaRPr lang="zh-TW" altLang="en-US"/>
                </a:p>
              </p:txBody>
            </p:sp>
            <p:sp>
              <p:nvSpPr>
                <p:cNvPr id="275" name="文字方塊 274"/>
                <p:cNvSpPr txBox="1"/>
                <p:nvPr/>
              </p:nvSpPr>
              <p:spPr>
                <a:xfrm>
                  <a:off x="467544" y="1340767"/>
                  <a:ext cx="1440160" cy="369332"/>
                </a:xfrm>
                <a:prstGeom prst="rect">
                  <a:avLst/>
                </a:prstGeom>
                <a:noFill/>
              </p:spPr>
              <p:txBody>
                <a:bodyPr wrap="square" rtlCol="0">
                  <a:spAutoFit/>
                </a:bodyPr>
                <a:lstStyle/>
                <a:p>
                  <a:r>
                    <a:rPr lang="en-US" altLang="zh-TW" dirty="0" smtClean="0"/>
                    <a:t>4</a:t>
                  </a:r>
                  <a:r>
                    <a:rPr lang="en-US" altLang="zh-TW" baseline="-25000" dirty="0" smtClean="0"/>
                    <a:t>5</a:t>
                  </a:r>
                  <a:r>
                    <a:rPr lang="en-US" altLang="zh-TW" dirty="0" smtClean="0"/>
                    <a:t>    5</a:t>
                  </a:r>
                  <a:r>
                    <a:rPr lang="en-US" altLang="zh-TW" baseline="-25000" dirty="0" smtClean="0"/>
                    <a:t>5      </a:t>
                  </a:r>
                  <a:r>
                    <a:rPr lang="en-US" altLang="zh-TW" dirty="0" smtClean="0"/>
                    <a:t>6</a:t>
                  </a:r>
                  <a:r>
                    <a:rPr lang="en-US" altLang="zh-TW" baseline="-25000" dirty="0" smtClean="0"/>
                    <a:t>5</a:t>
                  </a:r>
                  <a:endParaRPr lang="zh-TW" altLang="en-US" baseline="-25000" dirty="0"/>
                </a:p>
              </p:txBody>
            </p:sp>
            <p:sp>
              <p:nvSpPr>
                <p:cNvPr id="276" name="橢圓 275"/>
                <p:cNvSpPr/>
                <p:nvPr/>
              </p:nvSpPr>
              <p:spPr>
                <a:xfrm>
                  <a:off x="596834"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7" name="橢圓 276"/>
                <p:cNvSpPr/>
                <p:nvPr/>
              </p:nvSpPr>
              <p:spPr>
                <a:xfrm>
                  <a:off x="1036245"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8" name="橢圓 277"/>
                <p:cNvSpPr/>
                <p:nvPr/>
              </p:nvSpPr>
              <p:spPr>
                <a:xfrm>
                  <a:off x="1475656" y="1295225"/>
                  <a:ext cx="144016" cy="110429"/>
                </a:xfrm>
                <a:prstGeom prst="ellipse">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272" name="圓角矩形 271"/>
              <p:cNvSpPr/>
              <p:nvPr/>
            </p:nvSpPr>
            <p:spPr>
              <a:xfrm>
                <a:off x="957066"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3" name="圓角矩形 272"/>
              <p:cNvSpPr/>
              <p:nvPr/>
            </p:nvSpPr>
            <p:spPr>
              <a:xfrm>
                <a:off x="1403648" y="1124744"/>
                <a:ext cx="302566" cy="2952329"/>
              </a:xfrm>
              <a:prstGeom prst="roundRect">
                <a:avLst/>
              </a:prstGeom>
              <a:no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39</a:t>
            </a:fld>
            <a:r>
              <a:rPr lang="en-US" altLang="zh-TW" smtClean="0"/>
              <a:t>-</a:t>
            </a:r>
            <a:endParaRPr lang="en-US" altLang="zh-TW"/>
          </a:p>
        </p:txBody>
      </p:sp>
      <p:sp>
        <p:nvSpPr>
          <p:cNvPr id="8" name="矩形 34"/>
          <p:cNvSpPr>
            <a:spLocks noChangeArrowheads="1"/>
          </p:cNvSpPr>
          <p:nvPr/>
        </p:nvSpPr>
        <p:spPr bwMode="auto">
          <a:xfrm>
            <a:off x="611560" y="1268760"/>
            <a:ext cx="7848227" cy="1118255"/>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Then, there is a maximum packing of K</a:t>
            </a:r>
            <a:r>
              <a:rPr lang="en-US" altLang="zh-TW" sz="2400" baseline="-25000" dirty="0" smtClean="0">
                <a:latin typeface="Times New Roman" pitchFamily="18" charset="0"/>
                <a:cs typeface="Times New Roman" pitchFamily="18" charset="0"/>
              </a:rPr>
              <a:t>43 </a:t>
            </a:r>
            <a:r>
              <a:rPr lang="en-US" altLang="zh-TW" sz="2400" dirty="0" smtClean="0">
                <a:latin typeface="Times New Roman" pitchFamily="18" charset="0"/>
                <a:cs typeface="Times New Roman" pitchFamily="18" charset="0"/>
              </a:rPr>
              <a:t>with bulls and the leave is a collection of three edges.</a:t>
            </a:r>
            <a:endParaRPr lang="zh-TW" altLang="zh-TW" sz="2400" dirty="0">
              <a:latin typeface="Times New Roman" pitchFamily="18" charset="0"/>
              <a:cs typeface="Times New Roman" pitchFamily="18" charset="0"/>
            </a:endParaRPr>
          </a:p>
        </p:txBody>
      </p:sp>
      <p:sp>
        <p:nvSpPr>
          <p:cNvPr id="10"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7"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8" name="直線接點 17"/>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4</a:t>
            </a:fld>
            <a:r>
              <a:rPr lang="en-US" altLang="zh-TW" smtClean="0"/>
              <a:t>-</a:t>
            </a:r>
            <a:endParaRPr lang="en-US" altLang="zh-TW"/>
          </a:p>
        </p:txBody>
      </p:sp>
      <p:sp>
        <p:nvSpPr>
          <p:cNvPr id="5" name="矩形 34"/>
          <p:cNvSpPr>
            <a:spLocks noChangeArrowheads="1"/>
          </p:cNvSpPr>
          <p:nvPr/>
        </p:nvSpPr>
        <p:spPr bwMode="auto">
          <a:xfrm>
            <a:off x="611560" y="1321604"/>
            <a:ext cx="8136259" cy="461665"/>
          </a:xfrm>
          <a:prstGeom prst="rect">
            <a:avLst/>
          </a:prstGeom>
          <a:noFill/>
          <a:ln w="9525">
            <a:noFill/>
            <a:miter lim="800000"/>
            <a:headEnd/>
            <a:tailEnd/>
          </a:ln>
        </p:spPr>
        <p:txBody>
          <a:bodyPr wrap="square">
            <a:spAutoFit/>
          </a:bodyPr>
          <a:lstStyle/>
          <a:p>
            <a:pPr algn="just"/>
            <a:r>
              <a:rPr lang="en-US" altLang="zh-TW" sz="2400" b="1" dirty="0" smtClean="0">
                <a:latin typeface="Times New Roman" pitchFamily="18" charset="0"/>
                <a:cs typeface="Times New Roman" pitchFamily="18" charset="0"/>
              </a:rPr>
              <a:t>1.1 Existence</a:t>
            </a:r>
            <a:endParaRPr lang="zh-TW" altLang="zh-TW" sz="2400" b="1" dirty="0">
              <a:latin typeface="Times New Roman" pitchFamily="18" charset="0"/>
              <a:cs typeface="Times New Roman" pitchFamily="18" charset="0"/>
            </a:endParaRPr>
          </a:p>
        </p:txBody>
      </p:sp>
      <p:sp>
        <p:nvSpPr>
          <p:cNvPr id="6"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9" name="直線接點 8"/>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矩形 34"/>
          <p:cNvSpPr>
            <a:spLocks noChangeArrowheads="1"/>
          </p:cNvSpPr>
          <p:nvPr/>
        </p:nvSpPr>
        <p:spPr bwMode="auto">
          <a:xfrm>
            <a:off x="539552" y="2140014"/>
            <a:ext cx="7920235" cy="2657138"/>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If H is a graph, then an </a:t>
            </a:r>
            <a:r>
              <a:rPr lang="en-US" altLang="zh-TW" sz="2400" b="1" u="sng" dirty="0" smtClean="0">
                <a:solidFill>
                  <a:srgbClr val="FF0000"/>
                </a:solidFill>
                <a:latin typeface="Times New Roman" pitchFamily="18" charset="0"/>
                <a:cs typeface="Times New Roman" pitchFamily="18" charset="0"/>
              </a:rPr>
              <a:t>H-design of a complete graph </a:t>
            </a:r>
            <a:r>
              <a:rPr lang="en-US" altLang="zh-TW" sz="2400" b="1" u="sng" dirty="0" err="1" smtClean="0">
                <a:solidFill>
                  <a:srgbClr val="FF0000"/>
                </a:solidFill>
                <a:latin typeface="Times New Roman" pitchFamily="18" charset="0"/>
                <a:cs typeface="Times New Roman" pitchFamily="18" charset="0"/>
              </a:rPr>
              <a:t>K</a:t>
            </a:r>
            <a:r>
              <a:rPr lang="en-US" altLang="zh-TW" sz="2400" b="1" u="sng" baseline="-25000" dirty="0" err="1" smtClean="0">
                <a:solidFill>
                  <a:srgbClr val="FF0000"/>
                </a:solidFill>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denoted by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H), is a pair (X,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where X is the vertex set of the complete graph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and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is a collection of </a:t>
            </a:r>
            <a:r>
              <a:rPr lang="en-US" altLang="zh-TW" sz="2400" dirty="0" err="1" smtClean="0">
                <a:latin typeface="Times New Roman" pitchFamily="18" charset="0"/>
                <a:cs typeface="Times New Roman" pitchFamily="18" charset="0"/>
              </a:rPr>
              <a:t>subgraphs</a:t>
            </a:r>
            <a:r>
              <a:rPr lang="en-US" altLang="zh-TW" sz="2400" dirty="0" smtClean="0">
                <a:latin typeface="Times New Roman" pitchFamily="18" charset="0"/>
                <a:cs typeface="Times New Roman" pitchFamily="18" charset="0"/>
              </a:rPr>
              <a:t> of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called </a:t>
            </a:r>
            <a:r>
              <a:rPr lang="en-US" altLang="zh-TW" sz="2400" b="1" u="sng" dirty="0" smtClean="0">
                <a:solidFill>
                  <a:srgbClr val="FF0000"/>
                </a:solidFill>
                <a:latin typeface="Times New Roman" pitchFamily="18" charset="0"/>
                <a:cs typeface="Times New Roman" pitchFamily="18" charset="0"/>
              </a:rPr>
              <a:t>block</a:t>
            </a:r>
            <a:r>
              <a:rPr lang="en-US" altLang="zh-TW" sz="2400" dirty="0" smtClean="0">
                <a:latin typeface="Times New Roman" pitchFamily="18" charset="0"/>
                <a:cs typeface="Times New Roman" pitchFamily="18" charset="0"/>
              </a:rPr>
              <a:t>s, such that each block is isomorphic to H, and any edge of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is contained in exactly one block of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endParaRPr lang="zh-TW" altLang="zh-TW"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40</a:t>
            </a:fld>
            <a:r>
              <a:rPr lang="en-US" altLang="zh-TW" smtClean="0"/>
              <a:t>-</a:t>
            </a:r>
            <a:endParaRPr lang="en-US" altLang="zh-TW"/>
          </a:p>
        </p:txBody>
      </p:sp>
      <p:sp>
        <p:nvSpPr>
          <p:cNvPr id="3" name="矩形 34"/>
          <p:cNvSpPr>
            <a:spLocks noChangeArrowheads="1"/>
          </p:cNvSpPr>
          <p:nvPr/>
        </p:nvSpPr>
        <p:spPr bwMode="auto">
          <a:xfrm>
            <a:off x="611560" y="1124744"/>
            <a:ext cx="7848227" cy="1896866"/>
          </a:xfrm>
          <a:prstGeom prst="rect">
            <a:avLst/>
          </a:prstGeom>
          <a:noFill/>
          <a:ln w="9525">
            <a:noFill/>
            <a:miter lim="800000"/>
            <a:headEnd/>
            <a:tailEnd/>
          </a:ln>
        </p:spPr>
        <p:txBody>
          <a:bodyPr wrap="square">
            <a:spAutoFit/>
          </a:bodyPr>
          <a:lstStyle/>
          <a:p>
            <a:pPr indent="457200" algn="just">
              <a:lnSpc>
                <a:spcPts val="3600"/>
              </a:lnSpc>
            </a:pPr>
            <a:r>
              <a:rPr lang="en-US" altLang="zh-TW" sz="2400" dirty="0" smtClean="0">
                <a:latin typeface="Times New Roman" pitchFamily="18" charset="0"/>
                <a:cs typeface="Times New Roman" pitchFamily="18" charset="0"/>
              </a:rPr>
              <a:t>A </a:t>
            </a:r>
            <a:r>
              <a:rPr lang="en-US" altLang="zh-TW" sz="2400" dirty="0" err="1" smtClean="0">
                <a:latin typeface="Times New Roman" pitchFamily="18" charset="0"/>
                <a:cs typeface="Times New Roman" pitchFamily="18" charset="0"/>
              </a:rPr>
              <a:t>latin</a:t>
            </a:r>
            <a:r>
              <a:rPr lang="en-US" altLang="zh-TW" sz="2400" dirty="0" smtClean="0">
                <a:latin typeface="Times New Roman" pitchFamily="18" charset="0"/>
                <a:cs typeface="Times New Roman" pitchFamily="18" charset="0"/>
              </a:rPr>
              <a:t> square is said to be </a:t>
            </a:r>
            <a:r>
              <a:rPr lang="en-US" altLang="zh-TW" sz="2400" b="1" u="sng" dirty="0" smtClean="0">
                <a:solidFill>
                  <a:srgbClr val="FF0000"/>
                </a:solidFill>
                <a:latin typeface="Times New Roman" pitchFamily="18" charset="0"/>
                <a:cs typeface="Times New Roman" pitchFamily="18" charset="0"/>
              </a:rPr>
              <a:t>idempotent</a:t>
            </a:r>
            <a:r>
              <a:rPr lang="en-US" altLang="zh-TW" sz="2400" dirty="0" smtClean="0">
                <a:latin typeface="Times New Roman" pitchFamily="18" charset="0"/>
                <a:cs typeface="Times New Roman" pitchFamily="18" charset="0"/>
              </a:rPr>
              <a:t> if cell (</a:t>
            </a:r>
            <a:r>
              <a:rPr lang="en-US" altLang="zh-TW" sz="2400" dirty="0" err="1" smtClean="0">
                <a:latin typeface="Times New Roman" pitchFamily="18" charset="0"/>
                <a:cs typeface="Times New Roman" pitchFamily="18" charset="0"/>
              </a:rPr>
              <a:t>i,i</a:t>
            </a:r>
            <a:r>
              <a:rPr lang="en-US" altLang="zh-TW" sz="2400" dirty="0" smtClean="0">
                <a:latin typeface="Times New Roman" pitchFamily="18" charset="0"/>
                <a:cs typeface="Times New Roman" pitchFamily="18" charset="0"/>
              </a:rPr>
              <a:t>) contains symbol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for 1</a:t>
            </a:r>
            <a:r>
              <a:rPr lang="zh-TW" altLang="zh-TW" sz="2400" dirty="0" smtClean="0">
                <a:latin typeface="Times New Roman" pitchFamily="18" charset="0"/>
                <a:cs typeface="Times New Roman" pitchFamily="18" charset="0"/>
              </a:rPr>
              <a:t>≦</a:t>
            </a:r>
            <a:r>
              <a:rPr lang="en-US" altLang="zh-TW" sz="2400" dirty="0" err="1" smtClean="0">
                <a:latin typeface="Times New Roman" pitchFamily="18" charset="0"/>
                <a:cs typeface="Times New Roman" pitchFamily="18" charset="0"/>
              </a:rPr>
              <a:t>i</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n. A </a:t>
            </a:r>
            <a:r>
              <a:rPr lang="en-US" altLang="zh-TW" sz="2400" dirty="0" err="1" smtClean="0">
                <a:latin typeface="Times New Roman" pitchFamily="18" charset="0"/>
                <a:cs typeface="Times New Roman" pitchFamily="18" charset="0"/>
              </a:rPr>
              <a:t>latin</a:t>
            </a:r>
            <a:r>
              <a:rPr lang="en-US" altLang="zh-TW" sz="2400" dirty="0" smtClean="0">
                <a:latin typeface="Times New Roman" pitchFamily="18" charset="0"/>
                <a:cs typeface="Times New Roman" pitchFamily="18" charset="0"/>
              </a:rPr>
              <a:t> square is said to be </a:t>
            </a:r>
            <a:r>
              <a:rPr lang="en-US" altLang="zh-TW" sz="2400" b="1" u="sng" dirty="0" smtClean="0">
                <a:solidFill>
                  <a:srgbClr val="FF0000"/>
                </a:solidFill>
                <a:latin typeface="Times New Roman" pitchFamily="18" charset="0"/>
                <a:cs typeface="Times New Roman" pitchFamily="18" charset="0"/>
              </a:rPr>
              <a:t>commutative</a:t>
            </a:r>
            <a:r>
              <a:rPr lang="en-US" altLang="zh-TW" sz="2400" dirty="0" smtClean="0">
                <a:latin typeface="Times New Roman" pitchFamily="18" charset="0"/>
                <a:cs typeface="Times New Roman" pitchFamily="18" charset="0"/>
              </a:rPr>
              <a:t> if cells (</a:t>
            </a:r>
            <a:r>
              <a:rPr lang="en-US" altLang="zh-TW" sz="2400" dirty="0" err="1" smtClean="0">
                <a:latin typeface="Times New Roman" pitchFamily="18" charset="0"/>
                <a:cs typeface="Times New Roman" pitchFamily="18" charset="0"/>
              </a:rPr>
              <a:t>i,j</a:t>
            </a:r>
            <a:r>
              <a:rPr lang="en-US" altLang="zh-TW" sz="2400" dirty="0" smtClean="0">
                <a:latin typeface="Times New Roman" pitchFamily="18" charset="0"/>
                <a:cs typeface="Times New Roman" pitchFamily="18" charset="0"/>
              </a:rPr>
              <a:t>) and (</a:t>
            </a:r>
            <a:r>
              <a:rPr lang="en-US" altLang="zh-TW" sz="2400" dirty="0" err="1" smtClean="0">
                <a:latin typeface="Times New Roman" pitchFamily="18" charset="0"/>
                <a:cs typeface="Times New Roman" pitchFamily="18" charset="0"/>
              </a:rPr>
              <a:t>j,i</a:t>
            </a:r>
            <a:r>
              <a:rPr lang="en-US" altLang="zh-TW" sz="2400" dirty="0" smtClean="0">
                <a:latin typeface="Times New Roman" pitchFamily="18" charset="0"/>
                <a:cs typeface="Times New Roman" pitchFamily="18" charset="0"/>
              </a:rPr>
              <a:t>) contain the same symbol, for all 1</a:t>
            </a:r>
            <a:r>
              <a:rPr lang="zh-TW" altLang="zh-TW" sz="2400" dirty="0" smtClean="0">
                <a:latin typeface="Times New Roman" pitchFamily="18" charset="0"/>
                <a:cs typeface="Times New Roman" pitchFamily="18" charset="0"/>
              </a:rPr>
              <a:t>≦</a:t>
            </a:r>
            <a:r>
              <a:rPr lang="en-US" altLang="zh-TW" sz="2400" dirty="0" err="1" smtClean="0">
                <a:latin typeface="Times New Roman" pitchFamily="18" charset="0"/>
                <a:cs typeface="Times New Roman" pitchFamily="18" charset="0"/>
              </a:rPr>
              <a:t>i,j</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n.</a:t>
            </a:r>
            <a:endParaRPr lang="zh-TW" altLang="zh-TW" sz="2400" dirty="0">
              <a:latin typeface="Times New Roman" pitchFamily="18" charset="0"/>
              <a:cs typeface="Times New Roman" pitchFamily="18" charset="0"/>
            </a:endParaRPr>
          </a:p>
        </p:txBody>
      </p:sp>
      <p:sp>
        <p:nvSpPr>
          <p:cNvPr id="4" name="矩形 34"/>
          <p:cNvSpPr>
            <a:spLocks noChangeArrowheads="1"/>
          </p:cNvSpPr>
          <p:nvPr/>
        </p:nvSpPr>
        <p:spPr bwMode="auto">
          <a:xfrm>
            <a:off x="611560" y="3248706"/>
            <a:ext cx="7848227" cy="1015663"/>
          </a:xfrm>
          <a:prstGeom prst="rect">
            <a:avLst/>
          </a:prstGeom>
          <a:noFill/>
          <a:ln w="9525">
            <a:noFill/>
            <a:miter lim="800000"/>
            <a:headEnd/>
            <a:tailEnd/>
          </a:ln>
        </p:spPr>
        <p:txBody>
          <a:bodyPr wrap="square">
            <a:spAutoFit/>
          </a:bodyPr>
          <a:lstStyle/>
          <a:p>
            <a:pPr algn="just">
              <a:lnSpc>
                <a:spcPts val="3600"/>
              </a:lnSpc>
            </a:pPr>
            <a:r>
              <a:rPr lang="en-US" altLang="zh-TW" sz="2400" b="1" dirty="0" smtClean="0">
                <a:latin typeface="Times New Roman" pitchFamily="18" charset="0"/>
                <a:cs typeface="Times New Roman" pitchFamily="18" charset="0"/>
              </a:rPr>
              <a:t>Example 2.2.8 </a:t>
            </a:r>
            <a:r>
              <a:rPr lang="en-US" altLang="zh-TW" sz="2400" dirty="0" smtClean="0">
                <a:latin typeface="Times New Roman" pitchFamily="18" charset="0"/>
                <a:cs typeface="Times New Roman" pitchFamily="18" charset="0"/>
              </a:rPr>
              <a:t> The following </a:t>
            </a:r>
            <a:r>
              <a:rPr lang="en-US" altLang="zh-TW" sz="2400" dirty="0" err="1" smtClean="0">
                <a:latin typeface="Times New Roman" pitchFamily="18" charset="0"/>
                <a:cs typeface="Times New Roman" pitchFamily="18" charset="0"/>
              </a:rPr>
              <a:t>latin</a:t>
            </a:r>
            <a:r>
              <a:rPr lang="en-US" altLang="zh-TW" sz="2400" dirty="0" smtClean="0">
                <a:latin typeface="Times New Roman" pitchFamily="18" charset="0"/>
                <a:cs typeface="Times New Roman" pitchFamily="18" charset="0"/>
              </a:rPr>
              <a:t> squares are both idempotent and commutative.</a:t>
            </a:r>
            <a:endParaRPr lang="zh-TW" altLang="zh-TW" sz="2400" dirty="0">
              <a:latin typeface="Times New Roman" pitchFamily="18" charset="0"/>
              <a:cs typeface="Times New Roman" pitchFamily="18" charset="0"/>
            </a:endParaRPr>
          </a:p>
        </p:txBody>
      </p:sp>
      <p:graphicFrame>
        <p:nvGraphicFramePr>
          <p:cNvPr id="6" name="表格 5"/>
          <p:cNvGraphicFramePr>
            <a:graphicFrameLocks noGrp="1"/>
          </p:cNvGraphicFramePr>
          <p:nvPr/>
        </p:nvGraphicFramePr>
        <p:xfrm>
          <a:off x="1187624" y="4692001"/>
          <a:ext cx="1728192" cy="1210425"/>
        </p:xfrm>
        <a:graphic>
          <a:graphicData uri="http://schemas.openxmlformats.org/drawingml/2006/table">
            <a:tbl>
              <a:tblPr/>
              <a:tblGrid>
                <a:gridCol w="582762"/>
                <a:gridCol w="572715"/>
                <a:gridCol w="572715"/>
              </a:tblGrid>
              <a:tr h="403475">
                <a:tc>
                  <a:txBody>
                    <a:bodyPr/>
                    <a:lstStyle/>
                    <a:p>
                      <a:pPr algn="ctr">
                        <a:spcAft>
                          <a:spcPts val="0"/>
                        </a:spcAft>
                      </a:pPr>
                      <a:r>
                        <a:rPr lang="en-US" sz="2400" kern="100" dirty="0">
                          <a:latin typeface="Times New Roman" pitchFamily="18" charset="0"/>
                          <a:ea typeface="新細明體"/>
                          <a:cs typeface="Times New Roman" pitchFamily="18" charset="0"/>
                        </a:rPr>
                        <a:t>1</a:t>
                      </a:r>
                      <a:endParaRPr lang="zh-TW" sz="2400" kern="100" dirty="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3</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Times New Roman" pitchFamily="18" charset="0"/>
                          <a:ea typeface="新細明體"/>
                          <a:cs typeface="Times New Roman" pitchFamily="18" charset="0"/>
                        </a:rPr>
                        <a:t>2</a:t>
                      </a:r>
                      <a:endParaRPr lang="zh-TW" sz="2400" kern="100" dirty="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75">
                <a:tc>
                  <a:txBody>
                    <a:bodyPr/>
                    <a:lstStyle/>
                    <a:p>
                      <a:pPr algn="ctr">
                        <a:spcAft>
                          <a:spcPts val="0"/>
                        </a:spcAft>
                      </a:pPr>
                      <a:r>
                        <a:rPr lang="en-US" sz="2400" kern="100">
                          <a:latin typeface="Times New Roman" pitchFamily="18" charset="0"/>
                          <a:ea typeface="新細明體"/>
                          <a:cs typeface="Times New Roman" pitchFamily="18" charset="0"/>
                        </a:rPr>
                        <a:t>3</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2</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1</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475">
                <a:tc>
                  <a:txBody>
                    <a:bodyPr/>
                    <a:lstStyle/>
                    <a:p>
                      <a:pPr algn="ctr">
                        <a:spcAft>
                          <a:spcPts val="0"/>
                        </a:spcAft>
                      </a:pPr>
                      <a:r>
                        <a:rPr lang="en-US" sz="2400" kern="100">
                          <a:latin typeface="Times New Roman" pitchFamily="18" charset="0"/>
                          <a:ea typeface="新細明體"/>
                          <a:cs typeface="Times New Roman" pitchFamily="18" charset="0"/>
                        </a:rPr>
                        <a:t>2</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1</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Times New Roman" pitchFamily="18" charset="0"/>
                          <a:ea typeface="新細明體"/>
                          <a:cs typeface="Times New Roman" pitchFamily="18" charset="0"/>
                        </a:rPr>
                        <a:t>3</a:t>
                      </a:r>
                      <a:endParaRPr lang="zh-TW" sz="2400" kern="100" dirty="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表格 6"/>
          <p:cNvGraphicFramePr>
            <a:graphicFrameLocks noGrp="1"/>
          </p:cNvGraphicFramePr>
          <p:nvPr/>
        </p:nvGraphicFramePr>
        <p:xfrm>
          <a:off x="3957061" y="4509120"/>
          <a:ext cx="3135219" cy="1969370"/>
        </p:xfrm>
        <a:graphic>
          <a:graphicData uri="http://schemas.openxmlformats.org/drawingml/2006/table">
            <a:tbl>
              <a:tblPr/>
              <a:tblGrid>
                <a:gridCol w="629468"/>
                <a:gridCol w="620650"/>
                <a:gridCol w="628367"/>
                <a:gridCol w="628367"/>
                <a:gridCol w="628367"/>
              </a:tblGrid>
              <a:tr h="393874">
                <a:tc>
                  <a:txBody>
                    <a:bodyPr/>
                    <a:lstStyle/>
                    <a:p>
                      <a:pPr algn="ctr">
                        <a:spcAft>
                          <a:spcPts val="0"/>
                        </a:spcAft>
                      </a:pPr>
                      <a:r>
                        <a:rPr lang="en-US" sz="2400" kern="100" dirty="0">
                          <a:latin typeface="Times New Roman" pitchFamily="18" charset="0"/>
                          <a:ea typeface="新細明體"/>
                          <a:cs typeface="Times New Roman" pitchFamily="18" charset="0"/>
                        </a:rPr>
                        <a:t>1</a:t>
                      </a:r>
                      <a:endParaRPr lang="zh-TW" sz="2400" kern="100" dirty="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4</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2</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5</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3</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874">
                <a:tc>
                  <a:txBody>
                    <a:bodyPr/>
                    <a:lstStyle/>
                    <a:p>
                      <a:pPr algn="ctr">
                        <a:spcAft>
                          <a:spcPts val="0"/>
                        </a:spcAft>
                      </a:pPr>
                      <a:r>
                        <a:rPr lang="en-US" sz="2400" kern="100">
                          <a:latin typeface="Times New Roman" pitchFamily="18" charset="0"/>
                          <a:ea typeface="新細明體"/>
                          <a:cs typeface="Times New Roman" pitchFamily="18" charset="0"/>
                        </a:rPr>
                        <a:t>4</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2</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5</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3</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1</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874">
                <a:tc>
                  <a:txBody>
                    <a:bodyPr/>
                    <a:lstStyle/>
                    <a:p>
                      <a:pPr algn="ctr">
                        <a:spcAft>
                          <a:spcPts val="0"/>
                        </a:spcAft>
                      </a:pPr>
                      <a:r>
                        <a:rPr lang="en-US" sz="2400" kern="100">
                          <a:latin typeface="Times New Roman" pitchFamily="18" charset="0"/>
                          <a:ea typeface="新細明體"/>
                          <a:cs typeface="Times New Roman" pitchFamily="18" charset="0"/>
                        </a:rPr>
                        <a:t>2</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5</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3</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1</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4</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874">
                <a:tc>
                  <a:txBody>
                    <a:bodyPr/>
                    <a:lstStyle/>
                    <a:p>
                      <a:pPr algn="ctr">
                        <a:spcAft>
                          <a:spcPts val="0"/>
                        </a:spcAft>
                      </a:pPr>
                      <a:r>
                        <a:rPr lang="en-US" sz="2400" kern="100">
                          <a:latin typeface="Times New Roman" pitchFamily="18" charset="0"/>
                          <a:ea typeface="新細明體"/>
                          <a:cs typeface="Times New Roman" pitchFamily="18" charset="0"/>
                        </a:rPr>
                        <a:t>5</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3</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1</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4</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2</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874">
                <a:tc>
                  <a:txBody>
                    <a:bodyPr/>
                    <a:lstStyle/>
                    <a:p>
                      <a:pPr algn="ctr">
                        <a:spcAft>
                          <a:spcPts val="0"/>
                        </a:spcAft>
                      </a:pPr>
                      <a:r>
                        <a:rPr lang="en-US" sz="2400" kern="100" dirty="0">
                          <a:latin typeface="Times New Roman" pitchFamily="18" charset="0"/>
                          <a:ea typeface="新細明體"/>
                          <a:cs typeface="Times New Roman" pitchFamily="18" charset="0"/>
                        </a:rPr>
                        <a:t>3</a:t>
                      </a:r>
                      <a:endParaRPr lang="zh-TW" sz="2400" kern="100" dirty="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latin typeface="Times New Roman" pitchFamily="18" charset="0"/>
                          <a:ea typeface="新細明體"/>
                          <a:cs typeface="Times New Roman" pitchFamily="18" charset="0"/>
                        </a:rPr>
                        <a:t>1</a:t>
                      </a:r>
                      <a:endParaRPr lang="zh-TW" sz="2400" kern="10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Times New Roman" pitchFamily="18" charset="0"/>
                          <a:ea typeface="新細明體"/>
                          <a:cs typeface="Times New Roman" pitchFamily="18" charset="0"/>
                        </a:rPr>
                        <a:t>4</a:t>
                      </a:r>
                      <a:endParaRPr lang="zh-TW" sz="2400" kern="100" dirty="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Times New Roman" pitchFamily="18" charset="0"/>
                          <a:ea typeface="新細明體"/>
                          <a:cs typeface="Times New Roman" pitchFamily="18" charset="0"/>
                        </a:rPr>
                        <a:t>2</a:t>
                      </a:r>
                      <a:endParaRPr lang="zh-TW" sz="2400" kern="100" dirty="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latin typeface="Times New Roman" pitchFamily="18" charset="0"/>
                          <a:ea typeface="新細明體"/>
                          <a:cs typeface="Times New Roman" pitchFamily="18" charset="0"/>
                        </a:rPr>
                        <a:t>5</a:t>
                      </a:r>
                      <a:endParaRPr lang="zh-TW" sz="2400" kern="100" dirty="0">
                        <a:latin typeface="Times New Roman" pitchFamily="18" charset="0"/>
                        <a:ea typeface="新細明體"/>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5"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6" name="直線接點 15"/>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41</a:t>
            </a:fld>
            <a:r>
              <a:rPr lang="en-US" altLang="zh-TW" smtClean="0"/>
              <a:t>-</a:t>
            </a:r>
            <a:endParaRPr lang="en-US" altLang="zh-TW"/>
          </a:p>
        </p:txBody>
      </p:sp>
      <p:sp>
        <p:nvSpPr>
          <p:cNvPr id="8" name="矩形 34"/>
          <p:cNvSpPr>
            <a:spLocks noChangeArrowheads="1"/>
          </p:cNvSpPr>
          <p:nvPr/>
        </p:nvSpPr>
        <p:spPr bwMode="auto">
          <a:xfrm>
            <a:off x="611560" y="1412776"/>
            <a:ext cx="7848227" cy="1631216"/>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For n</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=10k + t, where t</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{7</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8</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9}</a:t>
            </a:r>
            <a:r>
              <a:rPr lang="en-US" altLang="zh-TW" sz="2400" i="1"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k</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1. Since n=5(2k+1)+(t-5), we give a construction by using </a:t>
            </a:r>
            <a:r>
              <a:rPr lang="en-US" altLang="zh-TW" sz="2400" dirty="0" smtClean="0">
                <a:solidFill>
                  <a:srgbClr val="0000FF"/>
                </a:solidFill>
                <a:latin typeface="Times New Roman" pitchFamily="18" charset="0"/>
                <a:cs typeface="Times New Roman" pitchFamily="18" charset="0"/>
              </a:rPr>
              <a:t>an</a:t>
            </a:r>
            <a:r>
              <a:rPr lang="en-US" altLang="zh-TW" sz="2400" dirty="0" smtClean="0">
                <a:latin typeface="Times New Roman" pitchFamily="18" charset="0"/>
                <a:cs typeface="Times New Roman" pitchFamily="18" charset="0"/>
              </a:rPr>
              <a:t> </a:t>
            </a:r>
            <a:r>
              <a:rPr lang="en-US" altLang="zh-TW" sz="2400" dirty="0" smtClean="0">
                <a:solidFill>
                  <a:srgbClr val="0000FF"/>
                </a:solidFill>
                <a:latin typeface="Times New Roman" pitchFamily="18" charset="0"/>
                <a:cs typeface="Times New Roman" pitchFamily="18" charset="0"/>
              </a:rPr>
              <a:t>idempotent commutative </a:t>
            </a:r>
            <a:r>
              <a:rPr lang="en-US" altLang="zh-TW" sz="2400" dirty="0" err="1" smtClean="0">
                <a:solidFill>
                  <a:srgbClr val="0000FF"/>
                </a:solidFill>
                <a:latin typeface="Times New Roman" pitchFamily="18" charset="0"/>
                <a:cs typeface="Times New Roman" pitchFamily="18" charset="0"/>
              </a:rPr>
              <a:t>quasigroup</a:t>
            </a:r>
            <a:r>
              <a:rPr lang="en-US" altLang="zh-TW" sz="2400" dirty="0" smtClean="0">
                <a:solidFill>
                  <a:srgbClr val="0000FF"/>
                </a:solidFill>
                <a:latin typeface="Times New Roman" pitchFamily="18" charset="0"/>
                <a:cs typeface="Times New Roman" pitchFamily="18" charset="0"/>
              </a:rPr>
              <a:t> of order 2k + 1</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9"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5"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6" name="直線接點 15"/>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42</a:t>
            </a:fld>
            <a:r>
              <a:rPr lang="en-US" altLang="zh-TW" smtClean="0"/>
              <a:t>-</a:t>
            </a:r>
            <a:endParaRPr lang="en-US" altLang="zh-TW"/>
          </a:p>
        </p:txBody>
      </p:sp>
      <p:sp>
        <p:nvSpPr>
          <p:cNvPr id="3" name="矩形 34"/>
          <p:cNvSpPr>
            <a:spLocks noChangeArrowheads="1"/>
          </p:cNvSpPr>
          <p:nvPr/>
        </p:nvSpPr>
        <p:spPr bwMode="auto">
          <a:xfrm>
            <a:off x="611560" y="1260015"/>
            <a:ext cx="7848227" cy="2400657"/>
          </a:xfrm>
          <a:prstGeom prst="rect">
            <a:avLst/>
          </a:prstGeom>
          <a:noFill/>
          <a:ln w="9525">
            <a:noFill/>
            <a:miter lim="800000"/>
            <a:headEnd/>
            <a:tailEnd/>
          </a:ln>
        </p:spPr>
        <p:txBody>
          <a:bodyPr wrap="square">
            <a:spAutoFit/>
          </a:bodyPr>
          <a:lstStyle/>
          <a:p>
            <a:pPr algn="just">
              <a:lnSpc>
                <a:spcPts val="3600"/>
              </a:lnSpc>
            </a:pPr>
            <a:r>
              <a:rPr lang="en-US" altLang="zh-TW" sz="2400" b="1" u="sng" dirty="0" smtClean="0">
                <a:solidFill>
                  <a:srgbClr val="0000FF"/>
                </a:solidFill>
                <a:latin typeface="Times New Roman" pitchFamily="18" charset="0"/>
                <a:cs typeface="Times New Roman" pitchFamily="18" charset="0"/>
              </a:rPr>
              <a:t>Construction B.</a:t>
            </a:r>
            <a:r>
              <a:rPr lang="en-US" altLang="zh-TW" sz="2400" b="1"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Suppose </a:t>
            </a:r>
            <a:r>
              <a:rPr lang="en-US" altLang="zh-TW" sz="2400" i="1" dirty="0" smtClean="0">
                <a:latin typeface="Times New Roman" pitchFamily="18" charset="0"/>
                <a:cs typeface="Times New Roman" pitchFamily="18" charset="0"/>
              </a:rPr>
              <a:t>n </a:t>
            </a:r>
            <a:r>
              <a:rPr lang="en-US" altLang="zh-TW" sz="2400" dirty="0" smtClean="0">
                <a:latin typeface="Times New Roman" pitchFamily="18" charset="0"/>
                <a:cs typeface="Times New Roman" pitchFamily="18" charset="0"/>
              </a:rPr>
              <a:t>=10k + t, where t</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{7</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8</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9}</a:t>
            </a:r>
            <a:r>
              <a:rPr lang="en-US" altLang="zh-TW" sz="2400" i="1"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k</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1. Set V = H</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(Y×{1,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5}) where H = {∞</a:t>
            </a:r>
            <a:r>
              <a:rPr lang="en-US" altLang="zh-TW" sz="2400" baseline="-250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t – 5 } and Y =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2k + 1}. Let (Y,</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be an idempotent commutative </a:t>
            </a:r>
            <a:r>
              <a:rPr lang="en-US" altLang="zh-TW" sz="2400" dirty="0" err="1" smtClean="0">
                <a:latin typeface="Times New Roman" pitchFamily="18" charset="0"/>
                <a:cs typeface="Times New Roman" pitchFamily="18" charset="0"/>
              </a:rPr>
              <a:t>quasigroup</a:t>
            </a:r>
            <a:r>
              <a:rPr lang="en-US" altLang="zh-TW" sz="2400" dirty="0" smtClean="0">
                <a:latin typeface="Times New Roman" pitchFamily="18" charset="0"/>
                <a:cs typeface="Times New Roman" pitchFamily="18" charset="0"/>
              </a:rPr>
              <a:t> of order 2k + 1. Define a collection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of bulls on V as follows:</a:t>
            </a:r>
            <a:endParaRPr lang="zh-TW" altLang="zh-TW" sz="2400" dirty="0">
              <a:latin typeface="Times New Roman" pitchFamily="18" charset="0"/>
              <a:cs typeface="Times New Roman" pitchFamily="18" charset="0"/>
            </a:endParaRPr>
          </a:p>
        </p:txBody>
      </p:sp>
      <p:sp>
        <p:nvSpPr>
          <p:cNvPr id="9" name="矩形 34"/>
          <p:cNvSpPr>
            <a:spLocks noChangeArrowheads="1"/>
          </p:cNvSpPr>
          <p:nvPr/>
        </p:nvSpPr>
        <p:spPr bwMode="auto">
          <a:xfrm>
            <a:off x="612205" y="3933056"/>
            <a:ext cx="7848227" cy="1015663"/>
          </a:xfrm>
          <a:prstGeom prst="rect">
            <a:avLst/>
          </a:prstGeom>
          <a:noFill/>
          <a:ln w="9525">
            <a:noFill/>
            <a:miter lim="800000"/>
            <a:headEnd/>
            <a:tailEnd/>
          </a:ln>
        </p:spPr>
        <p:txBody>
          <a:bodyPr wrap="square">
            <a:spAutoFit/>
          </a:bodyPr>
          <a:lstStyle/>
          <a:p>
            <a:pPr marL="533400" indent="-533400" algn="just">
              <a:lnSpc>
                <a:spcPts val="3600"/>
              </a:lnSpc>
            </a:pPr>
            <a:r>
              <a:rPr lang="en-US" altLang="zh-TW" sz="2400" dirty="0" smtClean="0">
                <a:latin typeface="Times New Roman" pitchFamily="18" charset="0"/>
                <a:cs typeface="Times New Roman" pitchFamily="18" charset="0"/>
              </a:rPr>
              <a:t>(1). On the set H</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{(1, j) | 1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j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5} place </a:t>
            </a:r>
            <a:r>
              <a:rPr lang="en-US" altLang="zh-TW" sz="2400" b="1" dirty="0" smtClean="0">
                <a:solidFill>
                  <a:srgbClr val="009900"/>
                </a:solidFill>
                <a:latin typeface="Times New Roman" pitchFamily="18" charset="0"/>
                <a:cs typeface="Times New Roman" pitchFamily="18" charset="0"/>
              </a:rPr>
              <a:t>a maximum packing of K</a:t>
            </a:r>
            <a:r>
              <a:rPr lang="en-US" altLang="zh-TW" sz="2400" b="1" baseline="-25000" dirty="0" smtClean="0">
                <a:solidFill>
                  <a:srgbClr val="009900"/>
                </a:solidFill>
                <a:latin typeface="Times New Roman" pitchFamily="18" charset="0"/>
                <a:cs typeface="Times New Roman" pitchFamily="18" charset="0"/>
              </a:rPr>
              <a:t>t</a:t>
            </a:r>
            <a:r>
              <a:rPr lang="en-US" altLang="zh-TW" sz="2400" b="1" i="1" dirty="0" smtClean="0">
                <a:solidFill>
                  <a:srgbClr val="009900"/>
                </a:solidFill>
                <a:latin typeface="Times New Roman" pitchFamily="18" charset="0"/>
                <a:cs typeface="Times New Roman" pitchFamily="18" charset="0"/>
              </a:rPr>
              <a:t> </a:t>
            </a:r>
            <a:r>
              <a:rPr lang="en-US" altLang="zh-TW" sz="2400" b="1" dirty="0" smtClean="0">
                <a:solidFill>
                  <a:srgbClr val="009900"/>
                </a:solidFill>
                <a:latin typeface="Times New Roman" pitchFamily="18" charset="0"/>
                <a:cs typeface="Times New Roman" pitchFamily="18" charset="0"/>
              </a:rPr>
              <a:t>with bulls</a:t>
            </a:r>
            <a:r>
              <a:rPr lang="en-US" altLang="zh-TW" sz="2400" dirty="0" smtClean="0">
                <a:latin typeface="Times New Roman" pitchFamily="18" charset="0"/>
                <a:cs typeface="Times New Roman" pitchFamily="18" charset="0"/>
              </a:rPr>
              <a:t> in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and the leave in</a:t>
            </a:r>
            <a:r>
              <a:rPr lang="en-US" altLang="zh-TW" sz="2400" dirty="0" smtClean="0">
                <a:latin typeface="Monotype Corsiva" pitchFamily="66" charset="0"/>
                <a:cs typeface="Times New Roman" pitchFamily="18" charset="0"/>
              </a:rPr>
              <a:t> L</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10" name="矩形 34"/>
          <p:cNvSpPr>
            <a:spLocks noChangeArrowheads="1"/>
          </p:cNvSpPr>
          <p:nvPr/>
        </p:nvSpPr>
        <p:spPr bwMode="auto">
          <a:xfrm>
            <a:off x="611560" y="5229200"/>
            <a:ext cx="7992888" cy="1015663"/>
          </a:xfrm>
          <a:prstGeom prst="rect">
            <a:avLst/>
          </a:prstGeom>
          <a:noFill/>
          <a:ln w="9525">
            <a:noFill/>
            <a:miter lim="800000"/>
            <a:headEnd/>
            <a:tailEnd/>
          </a:ln>
        </p:spPr>
        <p:txBody>
          <a:bodyPr wrap="square">
            <a:spAutoFit/>
          </a:bodyPr>
          <a:lstStyle/>
          <a:p>
            <a:pPr marL="533400" lvl="0" indent="-533400" algn="just">
              <a:lnSpc>
                <a:spcPts val="3600"/>
              </a:lnSpc>
            </a:pPr>
            <a:r>
              <a:rPr lang="en-US" altLang="zh-TW" sz="2400" dirty="0" smtClean="0">
                <a:latin typeface="Times New Roman" pitchFamily="18" charset="0"/>
                <a:cs typeface="Times New Roman" pitchFamily="18" charset="0"/>
              </a:rPr>
              <a:t>(2). On each set H</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j) | 1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j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5}, for 2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2k+1, find </a:t>
            </a:r>
            <a:r>
              <a:rPr lang="en-US" altLang="zh-TW" sz="2400" b="1" dirty="0" smtClean="0">
                <a:solidFill>
                  <a:srgbClr val="009900"/>
                </a:solidFill>
                <a:latin typeface="Times New Roman" pitchFamily="18" charset="0"/>
                <a:cs typeface="Times New Roman" pitchFamily="18" charset="0"/>
              </a:rPr>
              <a:t>a bull decomposition of K</a:t>
            </a:r>
            <a:r>
              <a:rPr lang="en-US" altLang="zh-TW" sz="2400" b="1" baseline="-25000" dirty="0" smtClean="0">
                <a:solidFill>
                  <a:srgbClr val="009900"/>
                </a:solidFill>
                <a:latin typeface="Times New Roman" pitchFamily="18" charset="0"/>
                <a:cs typeface="Times New Roman" pitchFamily="18" charset="0"/>
              </a:rPr>
              <a:t>t</a:t>
            </a:r>
            <a:r>
              <a:rPr lang="en-US" altLang="zh-TW" sz="2400" b="1" dirty="0" smtClean="0">
                <a:solidFill>
                  <a:srgbClr val="009900"/>
                </a:solidFill>
                <a:latin typeface="Times New Roman" pitchFamily="18" charset="0"/>
                <a:cs typeface="Times New Roman" pitchFamily="18" charset="0"/>
              </a:rPr>
              <a:t> \ K</a:t>
            </a:r>
            <a:r>
              <a:rPr lang="en-US" altLang="zh-TW" sz="2400" b="1" baseline="-25000" dirty="0" smtClean="0">
                <a:solidFill>
                  <a:srgbClr val="009900"/>
                </a:solidFill>
                <a:latin typeface="Times New Roman" pitchFamily="18" charset="0"/>
                <a:cs typeface="Times New Roman" pitchFamily="18" charset="0"/>
              </a:rPr>
              <a:t>t-5</a:t>
            </a:r>
            <a:r>
              <a:rPr lang="en-US" altLang="zh-TW" sz="2400" dirty="0" smtClean="0">
                <a:latin typeface="Times New Roman" pitchFamily="18" charset="0"/>
                <a:cs typeface="Times New Roman" pitchFamily="18" charset="0"/>
              </a:rPr>
              <a:t>, and place these bulls in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6"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4"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5" name="直線接點 14"/>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43</a:t>
            </a:fld>
            <a:r>
              <a:rPr lang="en-US" altLang="zh-TW" smtClean="0"/>
              <a:t>-</a:t>
            </a:r>
            <a:endParaRPr lang="en-US" altLang="zh-TW"/>
          </a:p>
        </p:txBody>
      </p:sp>
      <p:sp>
        <p:nvSpPr>
          <p:cNvPr id="11" name="矩形 34"/>
          <p:cNvSpPr>
            <a:spLocks noChangeArrowheads="1"/>
          </p:cNvSpPr>
          <p:nvPr/>
        </p:nvSpPr>
        <p:spPr bwMode="auto">
          <a:xfrm>
            <a:off x="611560" y="1332023"/>
            <a:ext cx="7848227" cy="2657138"/>
          </a:xfrm>
          <a:prstGeom prst="rect">
            <a:avLst/>
          </a:prstGeom>
          <a:noFill/>
          <a:ln w="9525">
            <a:noFill/>
            <a:miter lim="800000"/>
            <a:headEnd/>
            <a:tailEnd/>
          </a:ln>
        </p:spPr>
        <p:txBody>
          <a:bodyPr wrap="square">
            <a:spAutoFit/>
          </a:bodyPr>
          <a:lstStyle/>
          <a:p>
            <a:pPr marL="533400" lvl="0" indent="-533400" algn="just">
              <a:lnSpc>
                <a:spcPts val="4000"/>
              </a:lnSpc>
            </a:pPr>
            <a:r>
              <a:rPr lang="en-US" altLang="zh-TW" sz="2400" dirty="0" smtClean="0">
                <a:latin typeface="Times New Roman" pitchFamily="18" charset="0"/>
                <a:cs typeface="Times New Roman" pitchFamily="18" charset="0"/>
              </a:rPr>
              <a:t>(3). For each a, b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Y , 1 ≤ a &lt; b ≤ 2k + 1, place bulls {((a</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b, 2), (a, 1), (b, 1); (b, 4), (a, 4)), ((a</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b, 3), (a, 2), (b, 2); (b, 5), (a, 5)), ((a</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b, 4), (a, 3), (b, 3); (b, 1), (a, 1)), ((a</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b, 5), (a, 4), (b, 4); (b, 2), (a, 2)), ((a</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b, 1), (a, 5), (b, 5); (b, 3), (a, 3))} in </a:t>
            </a:r>
            <a:r>
              <a:rPr lang="en-US" altLang="zh-TW" sz="2400"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5"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3"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4" name="直線接點 13"/>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44</a:t>
            </a:fld>
            <a:r>
              <a:rPr lang="en-US" altLang="zh-TW" smtClean="0"/>
              <a:t>-</a:t>
            </a:r>
            <a:endParaRPr lang="en-US" altLang="zh-TW"/>
          </a:p>
        </p:txBody>
      </p:sp>
      <p:sp>
        <p:nvSpPr>
          <p:cNvPr id="6" name="矩形 34"/>
          <p:cNvSpPr>
            <a:spLocks noChangeArrowheads="1"/>
          </p:cNvSpPr>
          <p:nvPr/>
        </p:nvSpPr>
        <p:spPr bwMode="auto">
          <a:xfrm>
            <a:off x="611560" y="1124744"/>
            <a:ext cx="7848227" cy="1477328"/>
          </a:xfrm>
          <a:prstGeom prst="rect">
            <a:avLst/>
          </a:prstGeom>
          <a:noFill/>
          <a:ln w="9525">
            <a:noFill/>
            <a:miter lim="800000"/>
            <a:headEnd/>
            <a:tailEnd/>
          </a:ln>
        </p:spPr>
        <p:txBody>
          <a:bodyPr wrap="square">
            <a:spAutoFit/>
          </a:bodyPr>
          <a:lstStyle/>
          <a:p>
            <a:pPr algn="just">
              <a:lnSpc>
                <a:spcPts val="3600"/>
              </a:lnSpc>
            </a:pPr>
            <a:r>
              <a:rPr lang="en-US" altLang="zh-TW" sz="2400" b="1" u="sng" dirty="0" smtClean="0">
                <a:solidFill>
                  <a:srgbClr val="FF3300"/>
                </a:solidFill>
                <a:latin typeface="Times New Roman" pitchFamily="18" charset="0"/>
                <a:cs typeface="Times New Roman" pitchFamily="18" charset="0"/>
              </a:rPr>
              <a:t>Example 2.2.11</a:t>
            </a:r>
            <a:r>
              <a:rPr lang="en-US" altLang="zh-TW" sz="2400" dirty="0" smtClean="0">
                <a:latin typeface="Times New Roman" pitchFamily="18" charset="0"/>
                <a:cs typeface="Times New Roman" pitchFamily="18" charset="0"/>
              </a:rPr>
              <a:t>  Let V(K</a:t>
            </a:r>
            <a:r>
              <a:rPr lang="en-US" altLang="zh-TW" sz="2400" baseline="-25000" dirty="0" smtClean="0">
                <a:latin typeface="Times New Roman" pitchFamily="18" charset="0"/>
                <a:cs typeface="Times New Roman" pitchFamily="18" charset="0"/>
              </a:rPr>
              <a:t>17</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({1, 2, 3}×{1,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5}). Since |E(K</a:t>
            </a:r>
            <a:r>
              <a:rPr lang="en-US" altLang="zh-TW" sz="2400" baseline="-25000" dirty="0" smtClean="0">
                <a:latin typeface="Times New Roman" pitchFamily="18" charset="0"/>
                <a:cs typeface="Times New Roman" pitchFamily="18" charset="0"/>
              </a:rPr>
              <a:t>17</a:t>
            </a:r>
            <a:r>
              <a:rPr lang="en-US" altLang="zh-TW" sz="2400" dirty="0" smtClean="0">
                <a:latin typeface="Times New Roman" pitchFamily="18" charset="0"/>
                <a:cs typeface="Times New Roman" pitchFamily="18" charset="0"/>
              </a:rPr>
              <a:t>)| = 136, the leave in a maximum packing of K</a:t>
            </a:r>
            <a:r>
              <a:rPr lang="en-US" altLang="zh-TW" sz="2400" baseline="-25000" dirty="0" smtClean="0">
                <a:latin typeface="Times New Roman" pitchFamily="18" charset="0"/>
                <a:cs typeface="Times New Roman" pitchFamily="18" charset="0"/>
              </a:rPr>
              <a:t>17</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with bulls would contain one edge.</a:t>
            </a:r>
            <a:endParaRPr lang="zh-TW" altLang="zh-TW" sz="2400" dirty="0">
              <a:latin typeface="Times New Roman" pitchFamily="18" charset="0"/>
              <a:cs typeface="Times New Roman" pitchFamily="18" charset="0"/>
            </a:endParaRPr>
          </a:p>
        </p:txBody>
      </p:sp>
      <p:sp>
        <p:nvSpPr>
          <p:cNvPr id="10"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6"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7" name="直線接點 16"/>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2" name="群組 81"/>
          <p:cNvGrpSpPr/>
          <p:nvPr/>
        </p:nvGrpSpPr>
        <p:grpSpPr>
          <a:xfrm>
            <a:off x="1152128" y="2867943"/>
            <a:ext cx="2520280" cy="3990057"/>
            <a:chOff x="2627784" y="2780928"/>
            <a:chExt cx="2520280" cy="3990057"/>
          </a:xfrm>
        </p:grpSpPr>
        <p:sp>
          <p:nvSpPr>
            <p:cNvPr id="19" name="Text Box 172"/>
            <p:cNvSpPr txBox="1">
              <a:spLocks noChangeArrowheads="1"/>
            </p:cNvSpPr>
            <p:nvPr/>
          </p:nvSpPr>
          <p:spPr bwMode="auto">
            <a:xfrm>
              <a:off x="3420814" y="3172906"/>
              <a:ext cx="503114" cy="400110"/>
            </a:xfrm>
            <a:prstGeom prst="rect">
              <a:avLst/>
            </a:prstGeom>
            <a:noFill/>
            <a:ln w="9525">
              <a:noFill/>
              <a:miter lim="800000"/>
              <a:headEnd/>
              <a:tailEnd/>
            </a:ln>
          </p:spPr>
          <p:txBody>
            <a:bodyPr wrap="square">
              <a:spAutoFit/>
            </a:bodyPr>
            <a:lstStyle/>
            <a:p>
              <a:pPr>
                <a:spcBef>
                  <a:spcPct val="50000"/>
                </a:spcBef>
              </a:pPr>
              <a:r>
                <a:rPr lang="zh-TW" altLang="en-US" sz="2000" dirty="0" smtClean="0">
                  <a:latin typeface="Times New Roman" pitchFamily="18" charset="0"/>
                </a:rPr>
                <a:t>∞</a:t>
              </a:r>
              <a:r>
                <a:rPr lang="en-US" altLang="zh-TW" sz="2000" baseline="-25000" dirty="0" smtClean="0">
                  <a:latin typeface="Times New Roman" pitchFamily="18" charset="0"/>
                </a:rPr>
                <a:t>1</a:t>
              </a:r>
              <a:endParaRPr lang="en-US" altLang="zh-TW" sz="2000" baseline="-25000" dirty="0">
                <a:latin typeface="Times New Roman" pitchFamily="18" charset="0"/>
              </a:endParaRPr>
            </a:p>
          </p:txBody>
        </p:sp>
        <p:sp>
          <p:nvSpPr>
            <p:cNvPr id="20" name="橢圓 19"/>
            <p:cNvSpPr/>
            <p:nvPr/>
          </p:nvSpPr>
          <p:spPr>
            <a:xfrm>
              <a:off x="3851920" y="3140968"/>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文字方塊 20"/>
            <p:cNvSpPr txBox="1"/>
            <p:nvPr/>
          </p:nvSpPr>
          <p:spPr>
            <a:xfrm>
              <a:off x="2771800" y="6279703"/>
              <a:ext cx="648072" cy="461665"/>
            </a:xfrm>
            <a:prstGeom prst="rect">
              <a:avLst/>
            </a:prstGeom>
            <a:noFill/>
          </p:spPr>
          <p:txBody>
            <a:bodyPr wrap="square" rtlCol="0">
              <a:spAutoFit/>
            </a:bodyPr>
            <a:lstStyle/>
            <a:p>
              <a:r>
                <a:rPr lang="en-US" altLang="zh-TW" sz="2400" dirty="0" smtClean="0">
                  <a:solidFill>
                    <a:srgbClr val="0000CC"/>
                  </a:solidFill>
                  <a:latin typeface="Times New Roman" pitchFamily="18" charset="0"/>
                  <a:cs typeface="Times New Roman" pitchFamily="18" charset="0"/>
                </a:rPr>
                <a:t>K</a:t>
              </a:r>
              <a:r>
                <a:rPr lang="en-US" altLang="zh-TW" sz="2400" baseline="-25000" dirty="0" smtClean="0">
                  <a:solidFill>
                    <a:srgbClr val="0000CC"/>
                  </a:solidFill>
                  <a:latin typeface="Times New Roman" pitchFamily="18" charset="0"/>
                  <a:cs typeface="Times New Roman" pitchFamily="18" charset="0"/>
                </a:rPr>
                <a:t>7</a:t>
              </a:r>
              <a:endParaRPr lang="zh-TW" altLang="en-US" sz="2400" baseline="-25000" dirty="0">
                <a:solidFill>
                  <a:srgbClr val="0000CC"/>
                </a:solidFill>
                <a:latin typeface="Times New Roman" pitchFamily="18" charset="0"/>
                <a:cs typeface="Times New Roman" pitchFamily="18" charset="0"/>
              </a:endParaRPr>
            </a:p>
          </p:txBody>
        </p:sp>
        <p:cxnSp>
          <p:nvCxnSpPr>
            <p:cNvPr id="22" name="直線接點 21"/>
            <p:cNvCxnSpPr/>
            <p:nvPr/>
          </p:nvCxnSpPr>
          <p:spPr>
            <a:xfrm>
              <a:off x="3275856" y="3933056"/>
              <a:ext cx="0" cy="2232248"/>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23" name="直線接點 22"/>
            <p:cNvCxnSpPr/>
            <p:nvPr/>
          </p:nvCxnSpPr>
          <p:spPr>
            <a:xfrm flipH="1">
              <a:off x="2627784" y="6165304"/>
              <a:ext cx="648072" cy="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p:nvCxnSpPr>
          <p:spPr>
            <a:xfrm flipH="1">
              <a:off x="2627784" y="2780928"/>
              <a:ext cx="1512168" cy="72008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25" name="直線接點 24"/>
            <p:cNvCxnSpPr/>
            <p:nvPr/>
          </p:nvCxnSpPr>
          <p:spPr>
            <a:xfrm flipH="1">
              <a:off x="3275856" y="3284984"/>
              <a:ext cx="1152128" cy="648072"/>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26" name="直線接點 25"/>
            <p:cNvCxnSpPr/>
            <p:nvPr/>
          </p:nvCxnSpPr>
          <p:spPr>
            <a:xfrm flipH="1" flipV="1">
              <a:off x="4139952" y="2780928"/>
              <a:ext cx="288032" cy="504056"/>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27" name="直線接點 26"/>
            <p:cNvCxnSpPr/>
            <p:nvPr/>
          </p:nvCxnSpPr>
          <p:spPr>
            <a:xfrm>
              <a:off x="2627784" y="3501008"/>
              <a:ext cx="0" cy="2664296"/>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28" name="直線接點 27"/>
            <p:cNvCxnSpPr/>
            <p:nvPr/>
          </p:nvCxnSpPr>
          <p:spPr>
            <a:xfrm>
              <a:off x="4283968" y="4077072"/>
              <a:ext cx="0" cy="2088232"/>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29" name="直線接點 28"/>
            <p:cNvCxnSpPr/>
            <p:nvPr/>
          </p:nvCxnSpPr>
          <p:spPr>
            <a:xfrm flipH="1">
              <a:off x="4283968" y="6165304"/>
              <a:ext cx="576064" cy="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30" name="直線接點 29"/>
            <p:cNvCxnSpPr/>
            <p:nvPr/>
          </p:nvCxnSpPr>
          <p:spPr>
            <a:xfrm>
              <a:off x="4860032" y="3501008"/>
              <a:ext cx="0" cy="2664296"/>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31" name="直線接點 30"/>
            <p:cNvCxnSpPr/>
            <p:nvPr/>
          </p:nvCxnSpPr>
          <p:spPr>
            <a:xfrm>
              <a:off x="3779912" y="2852936"/>
              <a:ext cx="1080120" cy="648072"/>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32" name="直線接點 31"/>
            <p:cNvCxnSpPr/>
            <p:nvPr/>
          </p:nvCxnSpPr>
          <p:spPr>
            <a:xfrm>
              <a:off x="3203848" y="3284984"/>
              <a:ext cx="1080120" cy="792088"/>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flipV="1">
              <a:off x="3203848" y="2859401"/>
              <a:ext cx="574888" cy="425583"/>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grpSp>
          <p:nvGrpSpPr>
            <p:cNvPr id="34" name="群組 33"/>
            <p:cNvGrpSpPr/>
            <p:nvPr/>
          </p:nvGrpSpPr>
          <p:grpSpPr>
            <a:xfrm>
              <a:off x="2808312" y="4033898"/>
              <a:ext cx="467544" cy="1987390"/>
              <a:chOff x="251520" y="3673858"/>
              <a:chExt cx="467544" cy="1987390"/>
            </a:xfrm>
          </p:grpSpPr>
          <p:sp>
            <p:nvSpPr>
              <p:cNvPr id="35" name="橢圓 34"/>
              <p:cNvSpPr/>
              <p:nvPr/>
            </p:nvSpPr>
            <p:spPr>
              <a:xfrm>
                <a:off x="251520" y="378904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橢圓 35"/>
              <p:cNvSpPr/>
              <p:nvPr/>
            </p:nvSpPr>
            <p:spPr>
              <a:xfrm>
                <a:off x="251520" y="4203086"/>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 name="橢圓 36"/>
              <p:cNvSpPr/>
              <p:nvPr/>
            </p:nvSpPr>
            <p:spPr>
              <a:xfrm>
                <a:off x="251520" y="4617132"/>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 name="橢圓 37"/>
              <p:cNvSpPr/>
              <p:nvPr/>
            </p:nvSpPr>
            <p:spPr>
              <a:xfrm>
                <a:off x="251520" y="5031178"/>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橢圓 38"/>
              <p:cNvSpPr/>
              <p:nvPr/>
            </p:nvSpPr>
            <p:spPr>
              <a:xfrm>
                <a:off x="251520" y="544522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文字方塊 39"/>
              <p:cNvSpPr txBox="1"/>
              <p:nvPr/>
            </p:nvSpPr>
            <p:spPr>
              <a:xfrm>
                <a:off x="323528" y="3673858"/>
                <a:ext cx="395536" cy="369332"/>
              </a:xfrm>
              <a:prstGeom prst="rect">
                <a:avLst/>
              </a:prstGeom>
              <a:noFill/>
            </p:spPr>
            <p:txBody>
              <a:bodyPr wrap="square" rtlCol="0">
                <a:spAutoFit/>
              </a:bodyPr>
              <a:lstStyle/>
              <a:p>
                <a:r>
                  <a:rPr lang="en-US" altLang="zh-TW" dirty="0" smtClean="0"/>
                  <a:t>1</a:t>
                </a:r>
                <a:r>
                  <a:rPr lang="en-US" altLang="zh-TW" baseline="-25000" dirty="0" smtClean="0"/>
                  <a:t>1</a:t>
                </a:r>
                <a:endParaRPr lang="zh-TW" altLang="en-US" baseline="-25000" dirty="0"/>
              </a:p>
            </p:txBody>
          </p:sp>
          <p:sp>
            <p:nvSpPr>
              <p:cNvPr id="41" name="文字方塊 40"/>
              <p:cNvSpPr txBox="1"/>
              <p:nvPr/>
            </p:nvSpPr>
            <p:spPr>
              <a:xfrm>
                <a:off x="323528" y="4067780"/>
                <a:ext cx="395536" cy="369332"/>
              </a:xfrm>
              <a:prstGeom prst="rect">
                <a:avLst/>
              </a:prstGeom>
              <a:noFill/>
            </p:spPr>
            <p:txBody>
              <a:bodyPr wrap="square" rtlCol="0">
                <a:spAutoFit/>
              </a:bodyPr>
              <a:lstStyle/>
              <a:p>
                <a:r>
                  <a:rPr lang="en-US" altLang="zh-TW" dirty="0" smtClean="0"/>
                  <a:t>1</a:t>
                </a:r>
                <a:r>
                  <a:rPr lang="en-US" altLang="zh-TW" baseline="-25000" dirty="0" smtClean="0"/>
                  <a:t>2</a:t>
                </a:r>
                <a:endParaRPr lang="zh-TW" altLang="en-US" baseline="-25000" dirty="0"/>
              </a:p>
            </p:txBody>
          </p:sp>
          <p:sp>
            <p:nvSpPr>
              <p:cNvPr id="42" name="文字方塊 41"/>
              <p:cNvSpPr txBox="1"/>
              <p:nvPr/>
            </p:nvSpPr>
            <p:spPr>
              <a:xfrm>
                <a:off x="323528" y="4499828"/>
                <a:ext cx="395536" cy="369332"/>
              </a:xfrm>
              <a:prstGeom prst="rect">
                <a:avLst/>
              </a:prstGeom>
              <a:noFill/>
            </p:spPr>
            <p:txBody>
              <a:bodyPr wrap="square" rtlCol="0">
                <a:spAutoFit/>
              </a:bodyPr>
              <a:lstStyle/>
              <a:p>
                <a:r>
                  <a:rPr lang="en-US" altLang="zh-TW" dirty="0" smtClean="0"/>
                  <a:t>1</a:t>
                </a:r>
                <a:r>
                  <a:rPr lang="en-US" altLang="zh-TW" baseline="-25000" dirty="0" smtClean="0"/>
                  <a:t>3</a:t>
                </a:r>
                <a:endParaRPr lang="zh-TW" altLang="en-US" baseline="-25000" dirty="0"/>
              </a:p>
            </p:txBody>
          </p:sp>
          <p:sp>
            <p:nvSpPr>
              <p:cNvPr id="43" name="文字方塊 42"/>
              <p:cNvSpPr txBox="1"/>
              <p:nvPr/>
            </p:nvSpPr>
            <p:spPr>
              <a:xfrm>
                <a:off x="323528" y="4869160"/>
                <a:ext cx="395536" cy="369332"/>
              </a:xfrm>
              <a:prstGeom prst="rect">
                <a:avLst/>
              </a:prstGeom>
              <a:noFill/>
            </p:spPr>
            <p:txBody>
              <a:bodyPr wrap="square" rtlCol="0">
                <a:spAutoFit/>
              </a:bodyPr>
              <a:lstStyle/>
              <a:p>
                <a:r>
                  <a:rPr lang="en-US" altLang="zh-TW" dirty="0" smtClean="0"/>
                  <a:t>1</a:t>
                </a:r>
                <a:r>
                  <a:rPr lang="en-US" altLang="zh-TW" baseline="-25000" dirty="0" smtClean="0"/>
                  <a:t>4</a:t>
                </a:r>
                <a:endParaRPr lang="zh-TW" altLang="en-US" baseline="-25000" dirty="0"/>
              </a:p>
            </p:txBody>
          </p:sp>
          <p:sp>
            <p:nvSpPr>
              <p:cNvPr id="44" name="文字方塊 43"/>
              <p:cNvSpPr txBox="1"/>
              <p:nvPr/>
            </p:nvSpPr>
            <p:spPr>
              <a:xfrm>
                <a:off x="323528" y="5291916"/>
                <a:ext cx="395536" cy="369332"/>
              </a:xfrm>
              <a:prstGeom prst="rect">
                <a:avLst/>
              </a:prstGeom>
              <a:noFill/>
            </p:spPr>
            <p:txBody>
              <a:bodyPr wrap="square" rtlCol="0">
                <a:spAutoFit/>
              </a:bodyPr>
              <a:lstStyle/>
              <a:p>
                <a:r>
                  <a:rPr lang="en-US" altLang="zh-TW" dirty="0" smtClean="0"/>
                  <a:t>1</a:t>
                </a:r>
                <a:r>
                  <a:rPr lang="en-US" altLang="zh-TW" baseline="-25000" dirty="0" smtClean="0"/>
                  <a:t>5</a:t>
                </a:r>
                <a:endParaRPr lang="zh-TW" altLang="en-US" baseline="-25000" dirty="0"/>
              </a:p>
            </p:txBody>
          </p:sp>
        </p:grpSp>
        <p:grpSp>
          <p:nvGrpSpPr>
            <p:cNvPr id="45" name="群組 44"/>
            <p:cNvGrpSpPr/>
            <p:nvPr/>
          </p:nvGrpSpPr>
          <p:grpSpPr>
            <a:xfrm>
              <a:off x="3600400" y="4033898"/>
              <a:ext cx="467544" cy="1987390"/>
              <a:chOff x="251520" y="3673858"/>
              <a:chExt cx="467544" cy="1987390"/>
            </a:xfrm>
          </p:grpSpPr>
          <p:sp>
            <p:nvSpPr>
              <p:cNvPr id="46" name="橢圓 45"/>
              <p:cNvSpPr/>
              <p:nvPr/>
            </p:nvSpPr>
            <p:spPr>
              <a:xfrm>
                <a:off x="251520" y="378904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橢圓 46"/>
              <p:cNvSpPr/>
              <p:nvPr/>
            </p:nvSpPr>
            <p:spPr>
              <a:xfrm>
                <a:off x="251520" y="4203086"/>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橢圓 47"/>
              <p:cNvSpPr/>
              <p:nvPr/>
            </p:nvSpPr>
            <p:spPr>
              <a:xfrm>
                <a:off x="251520" y="4617132"/>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 name="橢圓 48"/>
              <p:cNvSpPr/>
              <p:nvPr/>
            </p:nvSpPr>
            <p:spPr>
              <a:xfrm>
                <a:off x="251520" y="5031178"/>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 name="橢圓 49"/>
              <p:cNvSpPr/>
              <p:nvPr/>
            </p:nvSpPr>
            <p:spPr>
              <a:xfrm>
                <a:off x="251520" y="544522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1" name="文字方塊 50"/>
              <p:cNvSpPr txBox="1"/>
              <p:nvPr/>
            </p:nvSpPr>
            <p:spPr>
              <a:xfrm>
                <a:off x="323528" y="3673858"/>
                <a:ext cx="395536" cy="369332"/>
              </a:xfrm>
              <a:prstGeom prst="rect">
                <a:avLst/>
              </a:prstGeom>
              <a:noFill/>
            </p:spPr>
            <p:txBody>
              <a:bodyPr wrap="square" rtlCol="0">
                <a:spAutoFit/>
              </a:bodyPr>
              <a:lstStyle/>
              <a:p>
                <a:r>
                  <a:rPr lang="en-US" altLang="zh-TW" dirty="0" smtClean="0"/>
                  <a:t>2</a:t>
                </a:r>
                <a:r>
                  <a:rPr lang="en-US" altLang="zh-TW" baseline="-25000" dirty="0" smtClean="0"/>
                  <a:t>1</a:t>
                </a:r>
                <a:endParaRPr lang="zh-TW" altLang="en-US" baseline="-25000" dirty="0"/>
              </a:p>
            </p:txBody>
          </p:sp>
          <p:sp>
            <p:nvSpPr>
              <p:cNvPr id="52" name="文字方塊 51"/>
              <p:cNvSpPr txBox="1"/>
              <p:nvPr/>
            </p:nvSpPr>
            <p:spPr>
              <a:xfrm>
                <a:off x="323528" y="4067780"/>
                <a:ext cx="395536" cy="369332"/>
              </a:xfrm>
              <a:prstGeom prst="rect">
                <a:avLst/>
              </a:prstGeom>
              <a:noFill/>
            </p:spPr>
            <p:txBody>
              <a:bodyPr wrap="square" rtlCol="0">
                <a:spAutoFit/>
              </a:bodyPr>
              <a:lstStyle/>
              <a:p>
                <a:r>
                  <a:rPr lang="en-US" altLang="zh-TW" dirty="0" smtClean="0"/>
                  <a:t>2</a:t>
                </a:r>
                <a:r>
                  <a:rPr lang="en-US" altLang="zh-TW" baseline="-25000" dirty="0" smtClean="0"/>
                  <a:t>2</a:t>
                </a:r>
                <a:endParaRPr lang="zh-TW" altLang="en-US" baseline="-25000" dirty="0"/>
              </a:p>
            </p:txBody>
          </p:sp>
          <p:sp>
            <p:nvSpPr>
              <p:cNvPr id="53" name="文字方塊 52"/>
              <p:cNvSpPr txBox="1"/>
              <p:nvPr/>
            </p:nvSpPr>
            <p:spPr>
              <a:xfrm>
                <a:off x="323528" y="4499828"/>
                <a:ext cx="395536" cy="369332"/>
              </a:xfrm>
              <a:prstGeom prst="rect">
                <a:avLst/>
              </a:prstGeom>
              <a:noFill/>
            </p:spPr>
            <p:txBody>
              <a:bodyPr wrap="square" rtlCol="0">
                <a:spAutoFit/>
              </a:bodyPr>
              <a:lstStyle/>
              <a:p>
                <a:r>
                  <a:rPr lang="en-US" altLang="zh-TW" dirty="0" smtClean="0"/>
                  <a:t>2</a:t>
                </a:r>
                <a:r>
                  <a:rPr lang="en-US" altLang="zh-TW" baseline="-25000" dirty="0" smtClean="0"/>
                  <a:t>3</a:t>
                </a:r>
                <a:endParaRPr lang="zh-TW" altLang="en-US" baseline="-25000" dirty="0"/>
              </a:p>
            </p:txBody>
          </p:sp>
          <p:sp>
            <p:nvSpPr>
              <p:cNvPr id="54" name="文字方塊 53"/>
              <p:cNvSpPr txBox="1"/>
              <p:nvPr/>
            </p:nvSpPr>
            <p:spPr>
              <a:xfrm>
                <a:off x="323528" y="4869160"/>
                <a:ext cx="395536" cy="369332"/>
              </a:xfrm>
              <a:prstGeom prst="rect">
                <a:avLst/>
              </a:prstGeom>
              <a:noFill/>
            </p:spPr>
            <p:txBody>
              <a:bodyPr wrap="square" rtlCol="0">
                <a:spAutoFit/>
              </a:bodyPr>
              <a:lstStyle/>
              <a:p>
                <a:r>
                  <a:rPr lang="en-US" altLang="zh-TW" dirty="0" smtClean="0"/>
                  <a:t>2</a:t>
                </a:r>
                <a:r>
                  <a:rPr lang="en-US" altLang="zh-TW" baseline="-25000" dirty="0" smtClean="0"/>
                  <a:t>4</a:t>
                </a:r>
                <a:endParaRPr lang="zh-TW" altLang="en-US" baseline="-25000" dirty="0"/>
              </a:p>
            </p:txBody>
          </p:sp>
          <p:sp>
            <p:nvSpPr>
              <p:cNvPr id="55" name="文字方塊 54"/>
              <p:cNvSpPr txBox="1"/>
              <p:nvPr/>
            </p:nvSpPr>
            <p:spPr>
              <a:xfrm>
                <a:off x="323528" y="5291916"/>
                <a:ext cx="395536" cy="369332"/>
              </a:xfrm>
              <a:prstGeom prst="rect">
                <a:avLst/>
              </a:prstGeom>
              <a:noFill/>
            </p:spPr>
            <p:txBody>
              <a:bodyPr wrap="square" rtlCol="0">
                <a:spAutoFit/>
              </a:bodyPr>
              <a:lstStyle/>
              <a:p>
                <a:r>
                  <a:rPr lang="en-US" altLang="zh-TW" dirty="0" smtClean="0"/>
                  <a:t>2</a:t>
                </a:r>
                <a:r>
                  <a:rPr lang="en-US" altLang="zh-TW" baseline="-25000" dirty="0" smtClean="0"/>
                  <a:t>5</a:t>
                </a:r>
                <a:endParaRPr lang="zh-TW" altLang="en-US" baseline="-25000" dirty="0"/>
              </a:p>
            </p:txBody>
          </p:sp>
        </p:grpSp>
        <p:grpSp>
          <p:nvGrpSpPr>
            <p:cNvPr id="56" name="群組 55"/>
            <p:cNvGrpSpPr/>
            <p:nvPr/>
          </p:nvGrpSpPr>
          <p:grpSpPr>
            <a:xfrm>
              <a:off x="4392488" y="4033898"/>
              <a:ext cx="467544" cy="1987390"/>
              <a:chOff x="251520" y="3673858"/>
              <a:chExt cx="467544" cy="1987390"/>
            </a:xfrm>
          </p:grpSpPr>
          <p:sp>
            <p:nvSpPr>
              <p:cNvPr id="57" name="橢圓 56"/>
              <p:cNvSpPr/>
              <p:nvPr/>
            </p:nvSpPr>
            <p:spPr>
              <a:xfrm>
                <a:off x="251520" y="378904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8" name="橢圓 57"/>
              <p:cNvSpPr/>
              <p:nvPr/>
            </p:nvSpPr>
            <p:spPr>
              <a:xfrm>
                <a:off x="251520" y="4203086"/>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9" name="橢圓 58"/>
              <p:cNvSpPr/>
              <p:nvPr/>
            </p:nvSpPr>
            <p:spPr>
              <a:xfrm>
                <a:off x="251520" y="4617132"/>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0" name="橢圓 59"/>
              <p:cNvSpPr/>
              <p:nvPr/>
            </p:nvSpPr>
            <p:spPr>
              <a:xfrm>
                <a:off x="251520" y="5031178"/>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1" name="橢圓 60"/>
              <p:cNvSpPr/>
              <p:nvPr/>
            </p:nvSpPr>
            <p:spPr>
              <a:xfrm>
                <a:off x="251520" y="544522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2" name="文字方塊 61"/>
              <p:cNvSpPr txBox="1"/>
              <p:nvPr/>
            </p:nvSpPr>
            <p:spPr>
              <a:xfrm>
                <a:off x="323528" y="3673858"/>
                <a:ext cx="395536" cy="369332"/>
              </a:xfrm>
              <a:prstGeom prst="rect">
                <a:avLst/>
              </a:prstGeom>
              <a:noFill/>
            </p:spPr>
            <p:txBody>
              <a:bodyPr wrap="square" rtlCol="0">
                <a:spAutoFit/>
              </a:bodyPr>
              <a:lstStyle/>
              <a:p>
                <a:r>
                  <a:rPr lang="en-US" altLang="zh-TW" dirty="0" smtClean="0"/>
                  <a:t>3</a:t>
                </a:r>
                <a:r>
                  <a:rPr lang="en-US" altLang="zh-TW" baseline="-25000" dirty="0" smtClean="0"/>
                  <a:t>1</a:t>
                </a:r>
                <a:endParaRPr lang="zh-TW" altLang="en-US" baseline="-25000" dirty="0"/>
              </a:p>
            </p:txBody>
          </p:sp>
          <p:sp>
            <p:nvSpPr>
              <p:cNvPr id="63" name="文字方塊 62"/>
              <p:cNvSpPr txBox="1"/>
              <p:nvPr/>
            </p:nvSpPr>
            <p:spPr>
              <a:xfrm>
                <a:off x="323528" y="4067780"/>
                <a:ext cx="395536" cy="369332"/>
              </a:xfrm>
              <a:prstGeom prst="rect">
                <a:avLst/>
              </a:prstGeom>
              <a:noFill/>
            </p:spPr>
            <p:txBody>
              <a:bodyPr wrap="square" rtlCol="0">
                <a:spAutoFit/>
              </a:bodyPr>
              <a:lstStyle/>
              <a:p>
                <a:r>
                  <a:rPr lang="en-US" altLang="zh-TW" dirty="0" smtClean="0"/>
                  <a:t>3</a:t>
                </a:r>
                <a:r>
                  <a:rPr lang="en-US" altLang="zh-TW" baseline="-25000" dirty="0" smtClean="0"/>
                  <a:t>2</a:t>
                </a:r>
                <a:endParaRPr lang="zh-TW" altLang="en-US" baseline="-25000" dirty="0"/>
              </a:p>
            </p:txBody>
          </p:sp>
          <p:sp>
            <p:nvSpPr>
              <p:cNvPr id="64" name="文字方塊 63"/>
              <p:cNvSpPr txBox="1"/>
              <p:nvPr/>
            </p:nvSpPr>
            <p:spPr>
              <a:xfrm>
                <a:off x="323528" y="4499828"/>
                <a:ext cx="395536" cy="369332"/>
              </a:xfrm>
              <a:prstGeom prst="rect">
                <a:avLst/>
              </a:prstGeom>
              <a:noFill/>
            </p:spPr>
            <p:txBody>
              <a:bodyPr wrap="square" rtlCol="0">
                <a:spAutoFit/>
              </a:bodyPr>
              <a:lstStyle/>
              <a:p>
                <a:r>
                  <a:rPr lang="en-US" altLang="zh-TW" dirty="0" smtClean="0"/>
                  <a:t>3</a:t>
                </a:r>
                <a:r>
                  <a:rPr lang="en-US" altLang="zh-TW" baseline="-25000" dirty="0" smtClean="0"/>
                  <a:t>3</a:t>
                </a:r>
                <a:endParaRPr lang="zh-TW" altLang="en-US" baseline="-25000" dirty="0"/>
              </a:p>
            </p:txBody>
          </p:sp>
          <p:sp>
            <p:nvSpPr>
              <p:cNvPr id="65" name="文字方塊 64"/>
              <p:cNvSpPr txBox="1"/>
              <p:nvPr/>
            </p:nvSpPr>
            <p:spPr>
              <a:xfrm>
                <a:off x="323528" y="4869160"/>
                <a:ext cx="395536" cy="369332"/>
              </a:xfrm>
              <a:prstGeom prst="rect">
                <a:avLst/>
              </a:prstGeom>
              <a:noFill/>
            </p:spPr>
            <p:txBody>
              <a:bodyPr wrap="square" rtlCol="0">
                <a:spAutoFit/>
              </a:bodyPr>
              <a:lstStyle/>
              <a:p>
                <a:r>
                  <a:rPr lang="en-US" altLang="zh-TW" dirty="0" smtClean="0"/>
                  <a:t>3</a:t>
                </a:r>
                <a:r>
                  <a:rPr lang="en-US" altLang="zh-TW" baseline="-25000" dirty="0" smtClean="0"/>
                  <a:t>4</a:t>
                </a:r>
                <a:endParaRPr lang="zh-TW" altLang="en-US" baseline="-25000" dirty="0"/>
              </a:p>
            </p:txBody>
          </p:sp>
          <p:sp>
            <p:nvSpPr>
              <p:cNvPr id="66" name="文字方塊 65"/>
              <p:cNvSpPr txBox="1"/>
              <p:nvPr/>
            </p:nvSpPr>
            <p:spPr>
              <a:xfrm>
                <a:off x="323528" y="5291916"/>
                <a:ext cx="395536" cy="369332"/>
              </a:xfrm>
              <a:prstGeom prst="rect">
                <a:avLst/>
              </a:prstGeom>
              <a:noFill/>
            </p:spPr>
            <p:txBody>
              <a:bodyPr wrap="square" rtlCol="0">
                <a:spAutoFit/>
              </a:bodyPr>
              <a:lstStyle/>
              <a:p>
                <a:r>
                  <a:rPr lang="en-US" altLang="zh-TW" dirty="0" smtClean="0"/>
                  <a:t>3</a:t>
                </a:r>
                <a:r>
                  <a:rPr lang="en-US" altLang="zh-TW" baseline="-25000" dirty="0" smtClean="0"/>
                  <a:t>5</a:t>
                </a:r>
                <a:endParaRPr lang="zh-TW" altLang="en-US" baseline="-25000" dirty="0"/>
              </a:p>
            </p:txBody>
          </p:sp>
        </p:grpSp>
        <p:sp>
          <p:nvSpPr>
            <p:cNvPr id="67" name="矩形 66"/>
            <p:cNvSpPr/>
            <p:nvPr/>
          </p:nvSpPr>
          <p:spPr>
            <a:xfrm>
              <a:off x="3410465" y="2852935"/>
              <a:ext cx="753762" cy="3331181"/>
            </a:xfrm>
            <a:prstGeom prst="rect">
              <a:avLst/>
            </a:prstGeom>
            <a:noFill/>
            <a:ln w="28575">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8" name="文字方塊 67"/>
            <p:cNvSpPr txBox="1"/>
            <p:nvPr/>
          </p:nvSpPr>
          <p:spPr>
            <a:xfrm>
              <a:off x="3347864" y="6279703"/>
              <a:ext cx="936104" cy="461665"/>
            </a:xfrm>
            <a:prstGeom prst="rect">
              <a:avLst/>
            </a:prstGeom>
            <a:noFill/>
          </p:spPr>
          <p:txBody>
            <a:bodyPr wrap="square" rtlCol="0">
              <a:spAutoFit/>
            </a:bodyPr>
            <a:lstStyle/>
            <a:p>
              <a:r>
                <a:rPr lang="en-US" altLang="zh-TW" sz="2400" dirty="0" smtClean="0">
                  <a:solidFill>
                    <a:srgbClr val="0000CC"/>
                  </a:solidFill>
                  <a:latin typeface="Times New Roman" pitchFamily="18" charset="0"/>
                  <a:cs typeface="Times New Roman" pitchFamily="18" charset="0"/>
                </a:rPr>
                <a:t>K</a:t>
              </a:r>
              <a:r>
                <a:rPr lang="en-US" altLang="zh-TW" sz="2400" baseline="-25000" dirty="0" smtClean="0">
                  <a:solidFill>
                    <a:srgbClr val="0000CC"/>
                  </a:solidFill>
                  <a:latin typeface="Times New Roman" pitchFamily="18" charset="0"/>
                  <a:cs typeface="Times New Roman" pitchFamily="18" charset="0"/>
                </a:rPr>
                <a:t>7</a:t>
              </a:r>
              <a:r>
                <a:rPr lang="en-US" altLang="zh-TW" sz="2400" dirty="0" smtClean="0">
                  <a:solidFill>
                    <a:srgbClr val="0000CC"/>
                  </a:solidFill>
                  <a:latin typeface="Times New Roman" pitchFamily="18" charset="0"/>
                  <a:cs typeface="Times New Roman" pitchFamily="18" charset="0"/>
                </a:rPr>
                <a:t>\K</a:t>
              </a:r>
              <a:r>
                <a:rPr lang="en-US" altLang="zh-TW" sz="2400" baseline="-25000" dirty="0" smtClean="0">
                  <a:solidFill>
                    <a:srgbClr val="0000CC"/>
                  </a:solidFill>
                  <a:latin typeface="Times New Roman" pitchFamily="18" charset="0"/>
                  <a:cs typeface="Times New Roman" pitchFamily="18" charset="0"/>
                </a:rPr>
                <a:t>2</a:t>
              </a:r>
              <a:endParaRPr lang="zh-TW" altLang="en-US" sz="2400" baseline="-25000" dirty="0">
                <a:solidFill>
                  <a:srgbClr val="0000CC"/>
                </a:solidFill>
                <a:latin typeface="Times New Roman" pitchFamily="18" charset="0"/>
                <a:cs typeface="Times New Roman" pitchFamily="18" charset="0"/>
              </a:endParaRPr>
            </a:p>
          </p:txBody>
        </p:sp>
        <p:sp>
          <p:nvSpPr>
            <p:cNvPr id="70" name="橢圓 69"/>
            <p:cNvSpPr/>
            <p:nvPr/>
          </p:nvSpPr>
          <p:spPr>
            <a:xfrm>
              <a:off x="3635896" y="3140968"/>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1" name="Text Box 172"/>
            <p:cNvSpPr txBox="1">
              <a:spLocks noChangeArrowheads="1"/>
            </p:cNvSpPr>
            <p:nvPr/>
          </p:nvSpPr>
          <p:spPr bwMode="auto">
            <a:xfrm>
              <a:off x="3707904" y="3172906"/>
              <a:ext cx="503114" cy="400110"/>
            </a:xfrm>
            <a:prstGeom prst="rect">
              <a:avLst/>
            </a:prstGeom>
            <a:noFill/>
            <a:ln w="9525">
              <a:noFill/>
              <a:miter lim="800000"/>
              <a:headEnd/>
              <a:tailEnd/>
            </a:ln>
          </p:spPr>
          <p:txBody>
            <a:bodyPr wrap="square">
              <a:spAutoFit/>
            </a:bodyPr>
            <a:lstStyle/>
            <a:p>
              <a:pPr>
                <a:spcBef>
                  <a:spcPct val="50000"/>
                </a:spcBef>
              </a:pPr>
              <a:r>
                <a:rPr lang="zh-TW" altLang="en-US" sz="2000" dirty="0" smtClean="0">
                  <a:latin typeface="Times New Roman" pitchFamily="18" charset="0"/>
                </a:rPr>
                <a:t>∞</a:t>
              </a:r>
              <a:r>
                <a:rPr lang="en-US" altLang="zh-TW" sz="2000" baseline="-25000" dirty="0" smtClean="0">
                  <a:latin typeface="Times New Roman" pitchFamily="18" charset="0"/>
                </a:rPr>
                <a:t>2</a:t>
              </a:r>
              <a:endParaRPr lang="en-US" altLang="zh-TW" sz="2000" baseline="-25000" dirty="0">
                <a:latin typeface="Times New Roman" pitchFamily="18" charset="0"/>
              </a:endParaRPr>
            </a:p>
          </p:txBody>
        </p:sp>
        <p:sp>
          <p:nvSpPr>
            <p:cNvPr id="81" name="文字方塊 80"/>
            <p:cNvSpPr txBox="1"/>
            <p:nvPr/>
          </p:nvSpPr>
          <p:spPr>
            <a:xfrm>
              <a:off x="4211960" y="6309320"/>
              <a:ext cx="936104" cy="461665"/>
            </a:xfrm>
            <a:prstGeom prst="rect">
              <a:avLst/>
            </a:prstGeom>
            <a:noFill/>
          </p:spPr>
          <p:txBody>
            <a:bodyPr wrap="square" rtlCol="0">
              <a:spAutoFit/>
            </a:bodyPr>
            <a:lstStyle/>
            <a:p>
              <a:r>
                <a:rPr lang="en-US" altLang="zh-TW" sz="2400" dirty="0" smtClean="0">
                  <a:solidFill>
                    <a:srgbClr val="0000CC"/>
                  </a:solidFill>
                  <a:latin typeface="Times New Roman" pitchFamily="18" charset="0"/>
                  <a:cs typeface="Times New Roman" pitchFamily="18" charset="0"/>
                </a:rPr>
                <a:t>K</a:t>
              </a:r>
              <a:r>
                <a:rPr lang="en-US" altLang="zh-TW" sz="2400" baseline="-25000" dirty="0" smtClean="0">
                  <a:solidFill>
                    <a:srgbClr val="0000CC"/>
                  </a:solidFill>
                  <a:latin typeface="Times New Roman" pitchFamily="18" charset="0"/>
                  <a:cs typeface="Times New Roman" pitchFamily="18" charset="0"/>
                </a:rPr>
                <a:t>7</a:t>
              </a:r>
              <a:r>
                <a:rPr lang="en-US" altLang="zh-TW" sz="2400" dirty="0" smtClean="0">
                  <a:solidFill>
                    <a:srgbClr val="0000CC"/>
                  </a:solidFill>
                  <a:latin typeface="Times New Roman" pitchFamily="18" charset="0"/>
                  <a:cs typeface="Times New Roman" pitchFamily="18" charset="0"/>
                </a:rPr>
                <a:t>\K</a:t>
              </a:r>
              <a:r>
                <a:rPr lang="en-US" altLang="zh-TW" sz="2400" baseline="-25000" dirty="0" smtClean="0">
                  <a:solidFill>
                    <a:srgbClr val="0000CC"/>
                  </a:solidFill>
                  <a:latin typeface="Times New Roman" pitchFamily="18" charset="0"/>
                  <a:cs typeface="Times New Roman" pitchFamily="18" charset="0"/>
                </a:rPr>
                <a:t>2</a:t>
              </a:r>
              <a:endParaRPr lang="zh-TW" altLang="en-US" sz="2400" baseline="-25000" dirty="0">
                <a:solidFill>
                  <a:srgbClr val="0000CC"/>
                </a:solidFill>
                <a:latin typeface="Times New Roman" pitchFamily="18" charset="0"/>
                <a:cs typeface="Times New Roman" pitchFamily="18" charset="0"/>
              </a:endParaRPr>
            </a:p>
          </p:txBody>
        </p:sp>
      </p:grpSp>
      <p:grpSp>
        <p:nvGrpSpPr>
          <p:cNvPr id="83" name="群組 82"/>
          <p:cNvGrpSpPr/>
          <p:nvPr/>
        </p:nvGrpSpPr>
        <p:grpSpPr>
          <a:xfrm>
            <a:off x="4824536" y="2780928"/>
            <a:ext cx="3347864" cy="3456384"/>
            <a:chOff x="4248472" y="2276872"/>
            <a:chExt cx="3347864" cy="3456384"/>
          </a:xfrm>
        </p:grpSpPr>
        <p:cxnSp>
          <p:nvCxnSpPr>
            <p:cNvPr id="84" name="直線接點 83"/>
            <p:cNvCxnSpPr>
              <a:endCxn id="120" idx="1"/>
            </p:cNvCxnSpPr>
            <p:nvPr/>
          </p:nvCxnSpPr>
          <p:spPr>
            <a:xfrm flipH="1">
              <a:off x="5760640" y="2636912"/>
              <a:ext cx="1440160" cy="2191598"/>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5" name="直線接點 84"/>
            <p:cNvCxnSpPr>
              <a:stCxn id="117" idx="1"/>
            </p:cNvCxnSpPr>
            <p:nvPr/>
          </p:nvCxnSpPr>
          <p:spPr>
            <a:xfrm>
              <a:off x="5760640" y="2677562"/>
              <a:ext cx="1403648" cy="211959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6" name="直線接點 85"/>
            <p:cNvCxnSpPr>
              <a:endCxn id="107" idx="1"/>
            </p:cNvCxnSpPr>
            <p:nvPr/>
          </p:nvCxnSpPr>
          <p:spPr>
            <a:xfrm flipV="1">
              <a:off x="4283968" y="2677562"/>
              <a:ext cx="2916832" cy="67943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7" name="直線接點 86"/>
            <p:cNvCxnSpPr/>
            <p:nvPr/>
          </p:nvCxnSpPr>
          <p:spPr>
            <a:xfrm>
              <a:off x="5796136" y="2636912"/>
              <a:ext cx="1368152" cy="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8" name="直線接點 87"/>
            <p:cNvCxnSpPr>
              <a:endCxn id="117" idx="1"/>
            </p:cNvCxnSpPr>
            <p:nvPr/>
          </p:nvCxnSpPr>
          <p:spPr>
            <a:xfrm flipV="1">
              <a:off x="4283968" y="2677562"/>
              <a:ext cx="1476672" cy="67943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89" name="直線接點 88"/>
            <p:cNvCxnSpPr>
              <a:stCxn id="107" idx="1"/>
              <a:endCxn id="130" idx="1"/>
            </p:cNvCxnSpPr>
            <p:nvPr/>
          </p:nvCxnSpPr>
          <p:spPr>
            <a:xfrm flipH="1">
              <a:off x="4320480" y="2677562"/>
              <a:ext cx="2880320" cy="2150948"/>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90" name="直線接點 89"/>
            <p:cNvCxnSpPr>
              <a:stCxn id="127" idx="1"/>
            </p:cNvCxnSpPr>
            <p:nvPr/>
          </p:nvCxnSpPr>
          <p:spPr>
            <a:xfrm>
              <a:off x="4320480" y="2677562"/>
              <a:ext cx="2884253" cy="2128967"/>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91" name="直線接點 90"/>
            <p:cNvCxnSpPr>
              <a:endCxn id="118" idx="1"/>
            </p:cNvCxnSpPr>
            <p:nvPr/>
          </p:nvCxnSpPr>
          <p:spPr>
            <a:xfrm flipH="1">
              <a:off x="5760640" y="2636912"/>
              <a:ext cx="1475656" cy="751438"/>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92" name="直線接點 91"/>
            <p:cNvCxnSpPr>
              <a:stCxn id="127" idx="1"/>
              <a:endCxn id="118" idx="1"/>
            </p:cNvCxnSpPr>
            <p:nvPr/>
          </p:nvCxnSpPr>
          <p:spPr>
            <a:xfrm>
              <a:off x="4320480" y="2677562"/>
              <a:ext cx="1440160" cy="710788"/>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93" name="弧形 92"/>
            <p:cNvSpPr/>
            <p:nvPr/>
          </p:nvSpPr>
          <p:spPr>
            <a:xfrm>
              <a:off x="4283968" y="2276872"/>
              <a:ext cx="2952328" cy="576064"/>
            </a:xfrm>
            <a:prstGeom prst="arc">
              <a:avLst>
                <a:gd name="adj1" fmla="val 10727918"/>
                <a:gd name="adj2" fmla="val 135283"/>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cxnSp>
          <p:nvCxnSpPr>
            <p:cNvPr id="94" name="直線接點 93"/>
            <p:cNvCxnSpPr>
              <a:endCxn id="130" idx="1"/>
            </p:cNvCxnSpPr>
            <p:nvPr/>
          </p:nvCxnSpPr>
          <p:spPr>
            <a:xfrm flipH="1">
              <a:off x="4320480" y="2649049"/>
              <a:ext cx="1403648" cy="2179461"/>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5" name="直線接點 94"/>
            <p:cNvCxnSpPr>
              <a:stCxn id="127" idx="1"/>
            </p:cNvCxnSpPr>
            <p:nvPr/>
          </p:nvCxnSpPr>
          <p:spPr>
            <a:xfrm>
              <a:off x="4320480" y="2677562"/>
              <a:ext cx="1436873" cy="2148103"/>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6" name="直線接點 95"/>
            <p:cNvCxnSpPr>
              <a:stCxn id="127" idx="1"/>
            </p:cNvCxnSpPr>
            <p:nvPr/>
          </p:nvCxnSpPr>
          <p:spPr>
            <a:xfrm>
              <a:off x="4320480" y="2677562"/>
              <a:ext cx="2891809" cy="701983"/>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7" name="直線接點 96"/>
            <p:cNvCxnSpPr>
              <a:endCxn id="108" idx="1"/>
            </p:cNvCxnSpPr>
            <p:nvPr/>
          </p:nvCxnSpPr>
          <p:spPr>
            <a:xfrm>
              <a:off x="5796136" y="2636912"/>
              <a:ext cx="1404664" cy="751438"/>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8" name="直線接點 97"/>
            <p:cNvCxnSpPr/>
            <p:nvPr/>
          </p:nvCxnSpPr>
          <p:spPr>
            <a:xfrm>
              <a:off x="4355976" y="2636912"/>
              <a:ext cx="1368152" cy="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grpSp>
          <p:nvGrpSpPr>
            <p:cNvPr id="99" name="群組 196"/>
            <p:cNvGrpSpPr/>
            <p:nvPr/>
          </p:nvGrpSpPr>
          <p:grpSpPr>
            <a:xfrm>
              <a:off x="4248472" y="2492896"/>
              <a:ext cx="467544" cy="3240360"/>
              <a:chOff x="4248472" y="2492896"/>
              <a:chExt cx="467544" cy="3240360"/>
            </a:xfrm>
          </p:grpSpPr>
          <p:sp>
            <p:nvSpPr>
              <p:cNvPr id="122" name="橢圓 121"/>
              <p:cNvSpPr/>
              <p:nvPr/>
            </p:nvSpPr>
            <p:spPr>
              <a:xfrm>
                <a:off x="4248472" y="256490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3" name="橢圓 122"/>
              <p:cNvSpPr/>
              <p:nvPr/>
            </p:nvSpPr>
            <p:spPr>
              <a:xfrm>
                <a:off x="4248472" y="328498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4" name="橢圓 123"/>
              <p:cNvSpPr/>
              <p:nvPr/>
            </p:nvSpPr>
            <p:spPr>
              <a:xfrm>
                <a:off x="4248472" y="400506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5" name="橢圓 124"/>
              <p:cNvSpPr/>
              <p:nvPr/>
            </p:nvSpPr>
            <p:spPr>
              <a:xfrm>
                <a:off x="4248472" y="472514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6" name="橢圓 125"/>
              <p:cNvSpPr/>
              <p:nvPr/>
            </p:nvSpPr>
            <p:spPr>
              <a:xfrm>
                <a:off x="4248472" y="544522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7" name="文字方塊 126"/>
              <p:cNvSpPr txBox="1"/>
              <p:nvPr/>
            </p:nvSpPr>
            <p:spPr>
              <a:xfrm>
                <a:off x="4320480" y="2492896"/>
                <a:ext cx="395536" cy="369332"/>
              </a:xfrm>
              <a:prstGeom prst="rect">
                <a:avLst/>
              </a:prstGeom>
              <a:noFill/>
            </p:spPr>
            <p:txBody>
              <a:bodyPr wrap="square" rtlCol="0">
                <a:spAutoFit/>
              </a:bodyPr>
              <a:lstStyle/>
              <a:p>
                <a:r>
                  <a:rPr lang="en-US" altLang="zh-TW" dirty="0" smtClean="0"/>
                  <a:t>1</a:t>
                </a:r>
                <a:r>
                  <a:rPr lang="en-US" altLang="zh-TW" baseline="-25000" dirty="0" smtClean="0"/>
                  <a:t>1</a:t>
                </a:r>
                <a:endParaRPr lang="zh-TW" altLang="en-US" baseline="-25000" dirty="0"/>
              </a:p>
            </p:txBody>
          </p:sp>
          <p:sp>
            <p:nvSpPr>
              <p:cNvPr id="128" name="文字方塊 127"/>
              <p:cNvSpPr txBox="1"/>
              <p:nvPr/>
            </p:nvSpPr>
            <p:spPr>
              <a:xfrm>
                <a:off x="4320480" y="3203684"/>
                <a:ext cx="395536" cy="369332"/>
              </a:xfrm>
              <a:prstGeom prst="rect">
                <a:avLst/>
              </a:prstGeom>
              <a:noFill/>
            </p:spPr>
            <p:txBody>
              <a:bodyPr wrap="square" rtlCol="0">
                <a:spAutoFit/>
              </a:bodyPr>
              <a:lstStyle/>
              <a:p>
                <a:r>
                  <a:rPr lang="en-US" altLang="zh-TW" dirty="0" smtClean="0"/>
                  <a:t>1</a:t>
                </a:r>
                <a:r>
                  <a:rPr lang="en-US" altLang="zh-TW" baseline="-25000" dirty="0" smtClean="0"/>
                  <a:t>2</a:t>
                </a:r>
                <a:endParaRPr lang="zh-TW" altLang="en-US" baseline="-25000" dirty="0"/>
              </a:p>
            </p:txBody>
          </p:sp>
          <p:sp>
            <p:nvSpPr>
              <p:cNvPr id="129" name="文字方塊 128"/>
              <p:cNvSpPr txBox="1"/>
              <p:nvPr/>
            </p:nvSpPr>
            <p:spPr>
              <a:xfrm>
                <a:off x="4320480" y="3933056"/>
                <a:ext cx="395536" cy="369332"/>
              </a:xfrm>
              <a:prstGeom prst="rect">
                <a:avLst/>
              </a:prstGeom>
              <a:noFill/>
            </p:spPr>
            <p:txBody>
              <a:bodyPr wrap="square" rtlCol="0">
                <a:spAutoFit/>
              </a:bodyPr>
              <a:lstStyle/>
              <a:p>
                <a:r>
                  <a:rPr lang="en-US" altLang="zh-TW" dirty="0" smtClean="0"/>
                  <a:t>1</a:t>
                </a:r>
                <a:r>
                  <a:rPr lang="en-US" altLang="zh-TW" baseline="-25000" dirty="0" smtClean="0"/>
                  <a:t>3</a:t>
                </a:r>
                <a:endParaRPr lang="zh-TW" altLang="en-US" baseline="-25000" dirty="0"/>
              </a:p>
            </p:txBody>
          </p:sp>
          <p:sp>
            <p:nvSpPr>
              <p:cNvPr id="130" name="文字方塊 129"/>
              <p:cNvSpPr txBox="1"/>
              <p:nvPr/>
            </p:nvSpPr>
            <p:spPr>
              <a:xfrm>
                <a:off x="4320480" y="4643844"/>
                <a:ext cx="395536" cy="369332"/>
              </a:xfrm>
              <a:prstGeom prst="rect">
                <a:avLst/>
              </a:prstGeom>
              <a:noFill/>
            </p:spPr>
            <p:txBody>
              <a:bodyPr wrap="square" rtlCol="0">
                <a:spAutoFit/>
              </a:bodyPr>
              <a:lstStyle/>
              <a:p>
                <a:r>
                  <a:rPr lang="en-US" altLang="zh-TW" dirty="0" smtClean="0"/>
                  <a:t>1</a:t>
                </a:r>
                <a:r>
                  <a:rPr lang="en-US" altLang="zh-TW" baseline="-25000" dirty="0" smtClean="0"/>
                  <a:t>4</a:t>
                </a:r>
                <a:endParaRPr lang="zh-TW" altLang="en-US" baseline="-25000" dirty="0"/>
              </a:p>
            </p:txBody>
          </p:sp>
          <p:sp>
            <p:nvSpPr>
              <p:cNvPr id="131" name="文字方塊 130"/>
              <p:cNvSpPr txBox="1"/>
              <p:nvPr/>
            </p:nvSpPr>
            <p:spPr>
              <a:xfrm>
                <a:off x="4320480" y="5363924"/>
                <a:ext cx="395536" cy="369332"/>
              </a:xfrm>
              <a:prstGeom prst="rect">
                <a:avLst/>
              </a:prstGeom>
              <a:noFill/>
            </p:spPr>
            <p:txBody>
              <a:bodyPr wrap="square" rtlCol="0">
                <a:spAutoFit/>
              </a:bodyPr>
              <a:lstStyle/>
              <a:p>
                <a:r>
                  <a:rPr lang="en-US" altLang="zh-TW" dirty="0" smtClean="0"/>
                  <a:t>1</a:t>
                </a:r>
                <a:r>
                  <a:rPr lang="en-US" altLang="zh-TW" baseline="-25000" dirty="0" smtClean="0"/>
                  <a:t>5</a:t>
                </a:r>
                <a:endParaRPr lang="zh-TW" altLang="en-US" baseline="-25000" dirty="0"/>
              </a:p>
            </p:txBody>
          </p:sp>
        </p:grpSp>
        <p:grpSp>
          <p:nvGrpSpPr>
            <p:cNvPr id="100" name="群組 197"/>
            <p:cNvGrpSpPr/>
            <p:nvPr/>
          </p:nvGrpSpPr>
          <p:grpSpPr>
            <a:xfrm>
              <a:off x="5688632" y="2492896"/>
              <a:ext cx="467544" cy="3240360"/>
              <a:chOff x="4248472" y="2492896"/>
              <a:chExt cx="467544" cy="3240360"/>
            </a:xfrm>
          </p:grpSpPr>
          <p:sp>
            <p:nvSpPr>
              <p:cNvPr id="112" name="橢圓 111"/>
              <p:cNvSpPr/>
              <p:nvPr/>
            </p:nvSpPr>
            <p:spPr>
              <a:xfrm>
                <a:off x="4248472" y="256490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3" name="橢圓 112"/>
              <p:cNvSpPr/>
              <p:nvPr/>
            </p:nvSpPr>
            <p:spPr>
              <a:xfrm>
                <a:off x="4248472" y="328498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4" name="橢圓 113"/>
              <p:cNvSpPr/>
              <p:nvPr/>
            </p:nvSpPr>
            <p:spPr>
              <a:xfrm>
                <a:off x="4248472" y="400506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5" name="橢圓 114"/>
              <p:cNvSpPr/>
              <p:nvPr/>
            </p:nvSpPr>
            <p:spPr>
              <a:xfrm>
                <a:off x="4248472" y="472514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6" name="橢圓 115"/>
              <p:cNvSpPr/>
              <p:nvPr/>
            </p:nvSpPr>
            <p:spPr>
              <a:xfrm>
                <a:off x="4248472" y="544522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7" name="文字方塊 116"/>
              <p:cNvSpPr txBox="1"/>
              <p:nvPr/>
            </p:nvSpPr>
            <p:spPr>
              <a:xfrm>
                <a:off x="4320480" y="2492896"/>
                <a:ext cx="395536" cy="369332"/>
              </a:xfrm>
              <a:prstGeom prst="rect">
                <a:avLst/>
              </a:prstGeom>
              <a:noFill/>
            </p:spPr>
            <p:txBody>
              <a:bodyPr wrap="square" rtlCol="0">
                <a:spAutoFit/>
              </a:bodyPr>
              <a:lstStyle/>
              <a:p>
                <a:r>
                  <a:rPr lang="en-US" altLang="zh-TW" dirty="0" smtClean="0"/>
                  <a:t>2</a:t>
                </a:r>
                <a:r>
                  <a:rPr lang="en-US" altLang="zh-TW" baseline="-25000" dirty="0" smtClean="0"/>
                  <a:t>1</a:t>
                </a:r>
                <a:endParaRPr lang="zh-TW" altLang="en-US" baseline="-25000" dirty="0"/>
              </a:p>
            </p:txBody>
          </p:sp>
          <p:sp>
            <p:nvSpPr>
              <p:cNvPr id="118" name="文字方塊 117"/>
              <p:cNvSpPr txBox="1"/>
              <p:nvPr/>
            </p:nvSpPr>
            <p:spPr>
              <a:xfrm>
                <a:off x="4320480" y="3203684"/>
                <a:ext cx="395536" cy="369332"/>
              </a:xfrm>
              <a:prstGeom prst="rect">
                <a:avLst/>
              </a:prstGeom>
              <a:noFill/>
            </p:spPr>
            <p:txBody>
              <a:bodyPr wrap="square" rtlCol="0">
                <a:spAutoFit/>
              </a:bodyPr>
              <a:lstStyle/>
              <a:p>
                <a:r>
                  <a:rPr lang="en-US" altLang="zh-TW" dirty="0" smtClean="0"/>
                  <a:t>2</a:t>
                </a:r>
                <a:r>
                  <a:rPr lang="en-US" altLang="zh-TW" baseline="-25000" dirty="0" smtClean="0"/>
                  <a:t>2</a:t>
                </a:r>
                <a:endParaRPr lang="zh-TW" altLang="en-US" baseline="-25000" dirty="0"/>
              </a:p>
            </p:txBody>
          </p:sp>
          <p:sp>
            <p:nvSpPr>
              <p:cNvPr id="119" name="文字方塊 118"/>
              <p:cNvSpPr txBox="1"/>
              <p:nvPr/>
            </p:nvSpPr>
            <p:spPr>
              <a:xfrm>
                <a:off x="4320480" y="3933056"/>
                <a:ext cx="395536" cy="369332"/>
              </a:xfrm>
              <a:prstGeom prst="rect">
                <a:avLst/>
              </a:prstGeom>
              <a:noFill/>
            </p:spPr>
            <p:txBody>
              <a:bodyPr wrap="square" rtlCol="0">
                <a:spAutoFit/>
              </a:bodyPr>
              <a:lstStyle/>
              <a:p>
                <a:r>
                  <a:rPr lang="en-US" altLang="zh-TW" dirty="0" smtClean="0"/>
                  <a:t>2</a:t>
                </a:r>
                <a:r>
                  <a:rPr lang="en-US" altLang="zh-TW" baseline="-25000" dirty="0" smtClean="0"/>
                  <a:t>3</a:t>
                </a:r>
                <a:endParaRPr lang="zh-TW" altLang="en-US" baseline="-25000" dirty="0"/>
              </a:p>
            </p:txBody>
          </p:sp>
          <p:sp>
            <p:nvSpPr>
              <p:cNvPr id="120" name="文字方塊 119"/>
              <p:cNvSpPr txBox="1"/>
              <p:nvPr/>
            </p:nvSpPr>
            <p:spPr>
              <a:xfrm>
                <a:off x="4320480" y="4643844"/>
                <a:ext cx="395536" cy="369332"/>
              </a:xfrm>
              <a:prstGeom prst="rect">
                <a:avLst/>
              </a:prstGeom>
              <a:noFill/>
            </p:spPr>
            <p:txBody>
              <a:bodyPr wrap="square" rtlCol="0">
                <a:spAutoFit/>
              </a:bodyPr>
              <a:lstStyle/>
              <a:p>
                <a:r>
                  <a:rPr lang="en-US" altLang="zh-TW" dirty="0" smtClean="0"/>
                  <a:t>2</a:t>
                </a:r>
                <a:r>
                  <a:rPr lang="en-US" altLang="zh-TW" baseline="-25000" dirty="0" smtClean="0"/>
                  <a:t>4</a:t>
                </a:r>
                <a:endParaRPr lang="zh-TW" altLang="en-US" baseline="-25000" dirty="0"/>
              </a:p>
            </p:txBody>
          </p:sp>
          <p:sp>
            <p:nvSpPr>
              <p:cNvPr id="121" name="文字方塊 120"/>
              <p:cNvSpPr txBox="1"/>
              <p:nvPr/>
            </p:nvSpPr>
            <p:spPr>
              <a:xfrm>
                <a:off x="4320480" y="5363924"/>
                <a:ext cx="395536" cy="369332"/>
              </a:xfrm>
              <a:prstGeom prst="rect">
                <a:avLst/>
              </a:prstGeom>
              <a:noFill/>
            </p:spPr>
            <p:txBody>
              <a:bodyPr wrap="square" rtlCol="0">
                <a:spAutoFit/>
              </a:bodyPr>
              <a:lstStyle/>
              <a:p>
                <a:r>
                  <a:rPr lang="en-US" altLang="zh-TW" dirty="0" smtClean="0"/>
                  <a:t>2</a:t>
                </a:r>
                <a:r>
                  <a:rPr lang="en-US" altLang="zh-TW" baseline="-25000" dirty="0" smtClean="0"/>
                  <a:t>5</a:t>
                </a:r>
                <a:endParaRPr lang="zh-TW" altLang="en-US" baseline="-25000" dirty="0"/>
              </a:p>
            </p:txBody>
          </p:sp>
        </p:grpSp>
        <p:grpSp>
          <p:nvGrpSpPr>
            <p:cNvPr id="101" name="群組 208"/>
            <p:cNvGrpSpPr/>
            <p:nvPr/>
          </p:nvGrpSpPr>
          <p:grpSpPr>
            <a:xfrm>
              <a:off x="7128792" y="2492896"/>
              <a:ext cx="467544" cy="3240360"/>
              <a:chOff x="4248472" y="2492896"/>
              <a:chExt cx="467544" cy="3240360"/>
            </a:xfrm>
          </p:grpSpPr>
          <p:sp>
            <p:nvSpPr>
              <p:cNvPr id="102" name="橢圓 101"/>
              <p:cNvSpPr/>
              <p:nvPr/>
            </p:nvSpPr>
            <p:spPr>
              <a:xfrm>
                <a:off x="4248472" y="256490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3" name="橢圓 102"/>
              <p:cNvSpPr/>
              <p:nvPr/>
            </p:nvSpPr>
            <p:spPr>
              <a:xfrm>
                <a:off x="4248472" y="328498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4" name="橢圓 103"/>
              <p:cNvSpPr/>
              <p:nvPr/>
            </p:nvSpPr>
            <p:spPr>
              <a:xfrm>
                <a:off x="4248472" y="400506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5" name="橢圓 104"/>
              <p:cNvSpPr/>
              <p:nvPr/>
            </p:nvSpPr>
            <p:spPr>
              <a:xfrm>
                <a:off x="4248472" y="472514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6" name="橢圓 105"/>
              <p:cNvSpPr/>
              <p:nvPr/>
            </p:nvSpPr>
            <p:spPr>
              <a:xfrm>
                <a:off x="4248472" y="5445224"/>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7" name="文字方塊 106"/>
              <p:cNvSpPr txBox="1"/>
              <p:nvPr/>
            </p:nvSpPr>
            <p:spPr>
              <a:xfrm>
                <a:off x="4320480" y="2492896"/>
                <a:ext cx="395536" cy="369332"/>
              </a:xfrm>
              <a:prstGeom prst="rect">
                <a:avLst/>
              </a:prstGeom>
              <a:noFill/>
            </p:spPr>
            <p:txBody>
              <a:bodyPr wrap="square" rtlCol="0">
                <a:spAutoFit/>
              </a:bodyPr>
              <a:lstStyle/>
              <a:p>
                <a:r>
                  <a:rPr lang="en-US" altLang="zh-TW" dirty="0" smtClean="0"/>
                  <a:t>3</a:t>
                </a:r>
                <a:r>
                  <a:rPr lang="en-US" altLang="zh-TW" baseline="-25000" dirty="0" smtClean="0"/>
                  <a:t>1</a:t>
                </a:r>
                <a:endParaRPr lang="zh-TW" altLang="en-US" baseline="-25000" dirty="0"/>
              </a:p>
            </p:txBody>
          </p:sp>
          <p:sp>
            <p:nvSpPr>
              <p:cNvPr id="108" name="文字方塊 107"/>
              <p:cNvSpPr txBox="1"/>
              <p:nvPr/>
            </p:nvSpPr>
            <p:spPr>
              <a:xfrm>
                <a:off x="4320480" y="3203684"/>
                <a:ext cx="395536" cy="369332"/>
              </a:xfrm>
              <a:prstGeom prst="rect">
                <a:avLst/>
              </a:prstGeom>
              <a:noFill/>
            </p:spPr>
            <p:txBody>
              <a:bodyPr wrap="square" rtlCol="0">
                <a:spAutoFit/>
              </a:bodyPr>
              <a:lstStyle/>
              <a:p>
                <a:r>
                  <a:rPr lang="en-US" altLang="zh-TW" dirty="0" smtClean="0"/>
                  <a:t>3</a:t>
                </a:r>
                <a:r>
                  <a:rPr lang="en-US" altLang="zh-TW" baseline="-25000" dirty="0" smtClean="0"/>
                  <a:t>2</a:t>
                </a:r>
                <a:endParaRPr lang="zh-TW" altLang="en-US" baseline="-25000" dirty="0"/>
              </a:p>
            </p:txBody>
          </p:sp>
          <p:sp>
            <p:nvSpPr>
              <p:cNvPr id="109" name="文字方塊 108"/>
              <p:cNvSpPr txBox="1"/>
              <p:nvPr/>
            </p:nvSpPr>
            <p:spPr>
              <a:xfrm>
                <a:off x="4320480" y="3933056"/>
                <a:ext cx="395536" cy="369332"/>
              </a:xfrm>
              <a:prstGeom prst="rect">
                <a:avLst/>
              </a:prstGeom>
              <a:noFill/>
            </p:spPr>
            <p:txBody>
              <a:bodyPr wrap="square" rtlCol="0">
                <a:spAutoFit/>
              </a:bodyPr>
              <a:lstStyle/>
              <a:p>
                <a:r>
                  <a:rPr lang="en-US" altLang="zh-TW" dirty="0" smtClean="0"/>
                  <a:t>3</a:t>
                </a:r>
                <a:r>
                  <a:rPr lang="en-US" altLang="zh-TW" baseline="-25000" dirty="0" smtClean="0"/>
                  <a:t>3</a:t>
                </a:r>
                <a:endParaRPr lang="zh-TW" altLang="en-US" baseline="-25000" dirty="0"/>
              </a:p>
            </p:txBody>
          </p:sp>
          <p:sp>
            <p:nvSpPr>
              <p:cNvPr id="110" name="文字方塊 109"/>
              <p:cNvSpPr txBox="1"/>
              <p:nvPr/>
            </p:nvSpPr>
            <p:spPr>
              <a:xfrm>
                <a:off x="4320480" y="4643844"/>
                <a:ext cx="395536" cy="369332"/>
              </a:xfrm>
              <a:prstGeom prst="rect">
                <a:avLst/>
              </a:prstGeom>
              <a:noFill/>
            </p:spPr>
            <p:txBody>
              <a:bodyPr wrap="square" rtlCol="0">
                <a:spAutoFit/>
              </a:bodyPr>
              <a:lstStyle/>
              <a:p>
                <a:r>
                  <a:rPr lang="en-US" altLang="zh-TW" dirty="0" smtClean="0"/>
                  <a:t>3</a:t>
                </a:r>
                <a:r>
                  <a:rPr lang="en-US" altLang="zh-TW" baseline="-25000" dirty="0" smtClean="0"/>
                  <a:t>4</a:t>
                </a:r>
                <a:endParaRPr lang="zh-TW" altLang="en-US" baseline="-25000" dirty="0"/>
              </a:p>
            </p:txBody>
          </p:sp>
          <p:sp>
            <p:nvSpPr>
              <p:cNvPr id="111" name="文字方塊 110"/>
              <p:cNvSpPr txBox="1"/>
              <p:nvPr/>
            </p:nvSpPr>
            <p:spPr>
              <a:xfrm>
                <a:off x="4320480" y="5363924"/>
                <a:ext cx="395536" cy="369332"/>
              </a:xfrm>
              <a:prstGeom prst="rect">
                <a:avLst/>
              </a:prstGeom>
              <a:noFill/>
            </p:spPr>
            <p:txBody>
              <a:bodyPr wrap="square" rtlCol="0">
                <a:spAutoFit/>
              </a:bodyPr>
              <a:lstStyle/>
              <a:p>
                <a:r>
                  <a:rPr lang="en-US" altLang="zh-TW" dirty="0" smtClean="0"/>
                  <a:t>3</a:t>
                </a:r>
                <a:r>
                  <a:rPr lang="en-US" altLang="zh-TW" baseline="-25000" dirty="0" smtClean="0"/>
                  <a:t>5</a:t>
                </a:r>
                <a:endParaRPr lang="zh-TW" altLang="en-US" baseline="-25000" dirty="0"/>
              </a:p>
            </p:txBody>
          </p:sp>
        </p:grpSp>
      </p:grpSp>
      <p:sp>
        <p:nvSpPr>
          <p:cNvPr id="132" name="文字方塊 131"/>
          <p:cNvSpPr txBox="1"/>
          <p:nvPr/>
        </p:nvSpPr>
        <p:spPr>
          <a:xfrm>
            <a:off x="6084168" y="6351711"/>
            <a:ext cx="936104" cy="461665"/>
          </a:xfrm>
          <a:prstGeom prst="rect">
            <a:avLst/>
          </a:prstGeom>
          <a:noFill/>
        </p:spPr>
        <p:txBody>
          <a:bodyPr wrap="square" rtlCol="0">
            <a:spAutoFit/>
          </a:bodyPr>
          <a:lstStyle/>
          <a:p>
            <a:r>
              <a:rPr lang="en-US" altLang="zh-TW" sz="2400" dirty="0" smtClean="0">
                <a:solidFill>
                  <a:srgbClr val="0000CC"/>
                </a:solidFill>
                <a:latin typeface="Times New Roman" pitchFamily="18" charset="0"/>
                <a:cs typeface="Times New Roman" pitchFamily="18" charset="0"/>
              </a:rPr>
              <a:t>K</a:t>
            </a:r>
            <a:r>
              <a:rPr lang="en-US" altLang="zh-TW" sz="2400" baseline="-25000" dirty="0" smtClean="0">
                <a:solidFill>
                  <a:srgbClr val="0000CC"/>
                </a:solidFill>
                <a:latin typeface="Times New Roman" pitchFamily="18" charset="0"/>
                <a:cs typeface="Times New Roman" pitchFamily="18" charset="0"/>
              </a:rPr>
              <a:t>5,5,5</a:t>
            </a:r>
            <a:endParaRPr lang="zh-TW" altLang="en-US" sz="2400" baseline="-25000" dirty="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45</a:t>
            </a:fld>
            <a:r>
              <a:rPr lang="en-US" altLang="zh-TW" smtClean="0"/>
              <a:t>-</a:t>
            </a:r>
            <a:endParaRPr lang="en-US" altLang="zh-TW"/>
          </a:p>
        </p:txBody>
      </p:sp>
      <p:sp>
        <p:nvSpPr>
          <p:cNvPr id="5" name="矩形 34"/>
          <p:cNvSpPr>
            <a:spLocks noChangeArrowheads="1"/>
          </p:cNvSpPr>
          <p:nvPr/>
        </p:nvSpPr>
        <p:spPr bwMode="auto">
          <a:xfrm>
            <a:off x="611560" y="1340768"/>
            <a:ext cx="7848227" cy="1575111"/>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From the above construction, we obtain 4 bulls from (1), 2</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4 bulls from (2), and 5</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3 bulls from (3). The total number of bulls is 27 which is equal to 135/5.</a:t>
            </a:r>
            <a:endParaRPr lang="zh-TW" altLang="zh-TW" sz="2400" dirty="0">
              <a:latin typeface="Times New Roman" pitchFamily="18" charset="0"/>
              <a:cs typeface="Times New Roman" pitchFamily="18" charset="0"/>
            </a:endParaRPr>
          </a:p>
        </p:txBody>
      </p:sp>
      <p:sp>
        <p:nvSpPr>
          <p:cNvPr id="6" name="矩形 34"/>
          <p:cNvSpPr>
            <a:spLocks noChangeArrowheads="1"/>
          </p:cNvSpPr>
          <p:nvPr/>
        </p:nvSpPr>
        <p:spPr bwMode="auto">
          <a:xfrm>
            <a:off x="611560" y="3294744"/>
            <a:ext cx="7848227" cy="1060996"/>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Therefore, we have a maximum packing of K</a:t>
            </a:r>
            <a:r>
              <a:rPr lang="en-US" altLang="zh-TW" sz="2400" baseline="-25000" dirty="0" smtClean="0">
                <a:latin typeface="Times New Roman" pitchFamily="18" charset="0"/>
                <a:cs typeface="Times New Roman" pitchFamily="18" charset="0"/>
              </a:rPr>
              <a:t>17 </a:t>
            </a:r>
            <a:r>
              <a:rPr lang="en-US" altLang="zh-TW" sz="2400" dirty="0" smtClean="0">
                <a:latin typeface="Times New Roman" pitchFamily="18" charset="0"/>
                <a:cs typeface="Times New Roman" pitchFamily="18" charset="0"/>
              </a:rPr>
              <a:t>with 27 bulls and leave one edge {{</a:t>
            </a:r>
            <a:r>
              <a:rPr lang="en-US" altLang="zh-TW" sz="2400" dirty="0" smtClean="0">
                <a:latin typeface="Times New Roman" pitchFamily="18" charset="0"/>
                <a:cs typeface="Times New Roman" pitchFamily="18" charset="0"/>
                <a:sym typeface="Symbol"/>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4"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5" name="直線接點 14"/>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46</a:t>
            </a:fld>
            <a:r>
              <a:rPr lang="en-US" altLang="zh-TW" smtClean="0"/>
              <a:t>-</a:t>
            </a:r>
            <a:endParaRPr lang="en-US" altLang="zh-TW"/>
          </a:p>
        </p:txBody>
      </p:sp>
      <p:sp>
        <p:nvSpPr>
          <p:cNvPr id="3" name="矩形 34"/>
          <p:cNvSpPr>
            <a:spLocks noChangeArrowheads="1"/>
          </p:cNvSpPr>
          <p:nvPr/>
        </p:nvSpPr>
        <p:spPr bwMode="auto">
          <a:xfrm>
            <a:off x="611560" y="1268760"/>
            <a:ext cx="7848227" cy="1062150"/>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Lemma 2.2.12</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There exists a maximum packing of K</a:t>
            </a:r>
            <a:r>
              <a:rPr lang="en-US" altLang="zh-TW" sz="2400" baseline="-25000" dirty="0" smtClean="0">
                <a:latin typeface="Times New Roman" pitchFamily="18" charset="0"/>
                <a:cs typeface="Times New Roman" pitchFamily="18" charset="0"/>
              </a:rPr>
              <a:t>10k+8</a:t>
            </a:r>
            <a:r>
              <a:rPr lang="en-US" altLang="zh-TW" sz="2400" dirty="0" smtClean="0">
                <a:latin typeface="Times New Roman" pitchFamily="18" charset="0"/>
                <a:cs typeface="Times New Roman" pitchFamily="18" charset="0"/>
              </a:rPr>
              <a:t> with bulls and the leave is a collection of three edges.</a:t>
            </a:r>
            <a:endParaRPr lang="zh-TW" altLang="zh-TW" sz="2400" dirty="0">
              <a:latin typeface="Times New Roman" pitchFamily="18" charset="0"/>
              <a:cs typeface="Times New Roman" pitchFamily="18" charset="0"/>
            </a:endParaRPr>
          </a:p>
        </p:txBody>
      </p:sp>
      <p:sp>
        <p:nvSpPr>
          <p:cNvPr id="6"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2"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3" name="直線接點 12"/>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矩形 34"/>
          <p:cNvSpPr>
            <a:spLocks noChangeArrowheads="1"/>
          </p:cNvSpPr>
          <p:nvPr/>
        </p:nvSpPr>
        <p:spPr bwMode="auto">
          <a:xfrm>
            <a:off x="611560" y="2742019"/>
            <a:ext cx="7848227" cy="1062150"/>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Lemma 2.2.13</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There exists a maximum packing of K</a:t>
            </a:r>
            <a:r>
              <a:rPr lang="en-US" altLang="zh-TW" sz="2400" baseline="-25000" dirty="0" smtClean="0">
                <a:latin typeface="Times New Roman" pitchFamily="18" charset="0"/>
                <a:cs typeface="Times New Roman" pitchFamily="18" charset="0"/>
              </a:rPr>
              <a:t>10k+9</a:t>
            </a:r>
            <a:r>
              <a:rPr lang="en-US" altLang="zh-TW" sz="2400" dirty="0" smtClean="0">
                <a:latin typeface="Times New Roman" pitchFamily="18" charset="0"/>
                <a:cs typeface="Times New Roman" pitchFamily="18" charset="0"/>
              </a:rPr>
              <a:t> with bulls and the leave is a collection of one edge.</a:t>
            </a:r>
            <a:endParaRPr lang="zh-TW" altLang="zh-TW"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47</a:t>
            </a:fld>
            <a:r>
              <a:rPr lang="en-US" altLang="zh-TW" smtClean="0"/>
              <a:t>-</a:t>
            </a:r>
            <a:endParaRPr lang="en-US" altLang="zh-TW"/>
          </a:p>
        </p:txBody>
      </p:sp>
      <p:sp>
        <p:nvSpPr>
          <p:cNvPr id="8" name="矩形 34"/>
          <p:cNvSpPr>
            <a:spLocks noChangeArrowheads="1"/>
          </p:cNvSpPr>
          <p:nvPr/>
        </p:nvSpPr>
        <p:spPr bwMode="auto">
          <a:xfrm>
            <a:off x="611560" y="1196752"/>
            <a:ext cx="7848227" cy="1062150"/>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Theorem 2.2.14.</a:t>
            </a:r>
            <a:r>
              <a:rPr lang="en-US" altLang="zh-TW" sz="2400" dirty="0" smtClean="0">
                <a:latin typeface="Times New Roman" pitchFamily="18" charset="0"/>
                <a:cs typeface="Times New Roman" pitchFamily="18" charset="0"/>
              </a:rPr>
              <a:t>  There exists a maximum packing of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with bulls and the leave is listed in the following table.</a:t>
            </a:r>
            <a:endParaRPr lang="zh-TW" altLang="zh-TW" sz="2400" dirty="0">
              <a:latin typeface="Times New Roman" pitchFamily="18" charset="0"/>
              <a:cs typeface="Times New Roman" pitchFamily="18" charset="0"/>
            </a:endParaRPr>
          </a:p>
        </p:txBody>
      </p:sp>
      <p:graphicFrame>
        <p:nvGraphicFramePr>
          <p:cNvPr id="9" name="表格 8"/>
          <p:cNvGraphicFramePr>
            <a:graphicFrameLocks noGrp="1"/>
          </p:cNvGraphicFramePr>
          <p:nvPr/>
        </p:nvGraphicFramePr>
        <p:xfrm>
          <a:off x="1331640" y="2636912"/>
          <a:ext cx="6840760" cy="2766144"/>
        </p:xfrm>
        <a:graphic>
          <a:graphicData uri="http://schemas.openxmlformats.org/drawingml/2006/table">
            <a:tbl>
              <a:tblPr/>
              <a:tblGrid>
                <a:gridCol w="684075"/>
                <a:gridCol w="2204246"/>
                <a:gridCol w="2296255"/>
                <a:gridCol w="1656184"/>
              </a:tblGrid>
              <a:tr h="432048">
                <a:tc>
                  <a:txBody>
                    <a:bodyPr/>
                    <a:lstStyle/>
                    <a:p>
                      <a:pPr algn="ctr">
                        <a:lnSpc>
                          <a:spcPts val="2600"/>
                        </a:lnSpc>
                        <a:spcAft>
                          <a:spcPts val="0"/>
                        </a:spcAft>
                      </a:pPr>
                      <a:r>
                        <a:rPr lang="en-US" sz="2400" kern="0" dirty="0" smtClean="0">
                          <a:latin typeface="Times New Roman" pitchFamily="18" charset="0"/>
                          <a:ea typeface="新細明體"/>
                          <a:cs typeface="Times New Roman" pitchFamily="18" charset="0"/>
                        </a:rPr>
                        <a:t>n</a:t>
                      </a:r>
                      <a:endParaRPr lang="zh-TW" sz="2400" kern="100" dirty="0">
                        <a:latin typeface="Times New Roman" pitchFamily="18" charset="0"/>
                        <a:ea typeface="新細明體"/>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2400" kern="0" dirty="0">
                          <a:latin typeface="Times New Roman" pitchFamily="18" charset="0"/>
                          <a:ea typeface="新細明體"/>
                          <a:cs typeface="Times New Roman" pitchFamily="18" charset="0"/>
                        </a:rPr>
                        <a:t>n</a:t>
                      </a:r>
                      <a:r>
                        <a:rPr lang="zh-TW" sz="2400" kern="0" dirty="0">
                          <a:latin typeface="Times New Roman" pitchFamily="18" charset="0"/>
                          <a:ea typeface="新細明體"/>
                          <a:cs typeface="Times New Roman" pitchFamily="18" charset="0"/>
                        </a:rPr>
                        <a:t>≡</a:t>
                      </a:r>
                      <a:r>
                        <a:rPr lang="en-US" sz="2400" kern="0" dirty="0">
                          <a:latin typeface="Times New Roman" pitchFamily="18" charset="0"/>
                          <a:ea typeface="新細明體"/>
                          <a:cs typeface="Times New Roman" pitchFamily="18" charset="0"/>
                        </a:rPr>
                        <a:t>0 or 1(mod 5)</a:t>
                      </a:r>
                      <a:endParaRPr lang="zh-TW" sz="2400" kern="100" dirty="0">
                        <a:latin typeface="Times New Roman" pitchFamily="18" charset="0"/>
                        <a:ea typeface="新細明體"/>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2400" kern="0">
                          <a:latin typeface="Times New Roman" pitchFamily="18" charset="0"/>
                          <a:ea typeface="新細明體"/>
                          <a:cs typeface="Times New Roman" pitchFamily="18" charset="0"/>
                        </a:rPr>
                        <a:t>n</a:t>
                      </a:r>
                      <a:r>
                        <a:rPr lang="zh-TW" sz="2400" kern="0">
                          <a:latin typeface="Times New Roman" pitchFamily="18" charset="0"/>
                          <a:ea typeface="新細明體"/>
                          <a:cs typeface="Times New Roman" pitchFamily="18" charset="0"/>
                        </a:rPr>
                        <a:t>≡</a:t>
                      </a:r>
                      <a:r>
                        <a:rPr lang="en-US" sz="2400" kern="0">
                          <a:latin typeface="Times New Roman" pitchFamily="18" charset="0"/>
                          <a:ea typeface="新細明體"/>
                          <a:cs typeface="Times New Roman" pitchFamily="18" charset="0"/>
                        </a:rPr>
                        <a:t>2 or 4(mod 5)</a:t>
                      </a:r>
                      <a:endParaRPr lang="zh-TW" sz="2400" kern="100">
                        <a:latin typeface="Times New Roman" pitchFamily="18" charset="0"/>
                        <a:ea typeface="新細明體"/>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2400" kern="0">
                          <a:latin typeface="Times New Roman" pitchFamily="18" charset="0"/>
                          <a:ea typeface="新細明體"/>
                          <a:cs typeface="Times New Roman" pitchFamily="18" charset="0"/>
                        </a:rPr>
                        <a:t>n</a:t>
                      </a:r>
                      <a:r>
                        <a:rPr lang="zh-TW" sz="2400" kern="0">
                          <a:latin typeface="Times New Roman" pitchFamily="18" charset="0"/>
                          <a:ea typeface="新細明體"/>
                          <a:cs typeface="Times New Roman" pitchFamily="18" charset="0"/>
                        </a:rPr>
                        <a:t>≡</a:t>
                      </a:r>
                      <a:r>
                        <a:rPr lang="en-US" sz="2400" kern="0">
                          <a:latin typeface="Times New Roman" pitchFamily="18" charset="0"/>
                          <a:ea typeface="新細明體"/>
                          <a:cs typeface="Times New Roman" pitchFamily="18" charset="0"/>
                        </a:rPr>
                        <a:t>3(mod 5)</a:t>
                      </a:r>
                      <a:endParaRPr lang="zh-TW" sz="2400" kern="100">
                        <a:latin typeface="Times New Roman" pitchFamily="18" charset="0"/>
                        <a:ea typeface="新細明體"/>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4096">
                <a:tc>
                  <a:txBody>
                    <a:bodyPr/>
                    <a:lstStyle/>
                    <a:p>
                      <a:pPr algn="ctr">
                        <a:lnSpc>
                          <a:spcPts val="2600"/>
                        </a:lnSpc>
                        <a:spcAft>
                          <a:spcPts val="0"/>
                        </a:spcAft>
                      </a:pPr>
                      <a:r>
                        <a:rPr lang="en-US" sz="2400" kern="0">
                          <a:latin typeface="Times New Roman" pitchFamily="18" charset="0"/>
                          <a:ea typeface="新細明體"/>
                          <a:cs typeface="Times New Roman" pitchFamily="18" charset="0"/>
                        </a:rPr>
                        <a:t>L</a:t>
                      </a:r>
                      <a:endParaRPr lang="zh-TW" sz="2400" kern="100">
                        <a:latin typeface="Times New Roman" pitchFamily="18" charset="0"/>
                        <a:ea typeface="新細明體"/>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r>
                        <a:rPr lang="en-US" sz="2400" kern="0">
                          <a:latin typeface="Times New Roman" pitchFamily="18" charset="0"/>
                          <a:ea typeface="新細明體"/>
                          <a:cs typeface="Times New Roman" pitchFamily="18" charset="0"/>
                        </a:rPr>
                        <a:t>Ø</a:t>
                      </a:r>
                      <a:endParaRPr lang="zh-TW" sz="2400" kern="100">
                        <a:latin typeface="Times New Roman" pitchFamily="18" charset="0"/>
                        <a:ea typeface="新細明體"/>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600"/>
                        </a:lnSpc>
                        <a:spcAft>
                          <a:spcPts val="0"/>
                        </a:spcAft>
                      </a:pPr>
                      <a:endParaRPr lang="en-US" sz="2400" kern="0" dirty="0">
                        <a:latin typeface="Times New Roman" pitchFamily="18" charset="0"/>
                        <a:ea typeface="新細明體"/>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600"/>
                        </a:lnSpc>
                        <a:spcAft>
                          <a:spcPts val="0"/>
                        </a:spcAft>
                      </a:pPr>
                      <a:endParaRPr lang="en-US" sz="2400" kern="0" dirty="0">
                        <a:latin typeface="Times New Roman" pitchFamily="18" charset="0"/>
                        <a:ea typeface="新細明體"/>
                        <a:cs typeface="Times New Roman" pitchFamily="18" charset="0"/>
                      </a:endParaRPr>
                    </a:p>
                    <a:p>
                      <a:pPr algn="l">
                        <a:lnSpc>
                          <a:spcPts val="2600"/>
                        </a:lnSpc>
                        <a:spcAft>
                          <a:spcPts val="0"/>
                        </a:spcAft>
                      </a:pPr>
                      <a:r>
                        <a:rPr lang="zh-TW" sz="2400" kern="100" dirty="0">
                          <a:latin typeface="Times New Roman" pitchFamily="18" charset="0"/>
                          <a:cs typeface="Times New Roman" pitchFamily="18" charset="0"/>
                        </a:rPr>
                        <a:t/>
                      </a:r>
                      <a:br>
                        <a:rPr lang="zh-TW" sz="2400" kern="100" dirty="0">
                          <a:latin typeface="Times New Roman" pitchFamily="18" charset="0"/>
                          <a:cs typeface="Times New Roman" pitchFamily="18" charset="0"/>
                        </a:rPr>
                      </a:br>
                      <a:endParaRPr lang="zh-TW" sz="2400" kern="100" dirty="0">
                        <a:latin typeface="Times New Roman" pitchFamily="18" charset="0"/>
                        <a:ea typeface="新細明體"/>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3" name="Group 36"/>
          <p:cNvGrpSpPr>
            <a:grpSpLocks/>
          </p:cNvGrpSpPr>
          <p:nvPr/>
        </p:nvGrpSpPr>
        <p:grpSpPr bwMode="auto">
          <a:xfrm>
            <a:off x="7020272" y="4638402"/>
            <a:ext cx="608013" cy="158750"/>
            <a:chOff x="7929" y="4627"/>
            <a:chExt cx="1511" cy="878"/>
          </a:xfrm>
        </p:grpSpPr>
        <p:sp>
          <p:nvSpPr>
            <p:cNvPr id="27" name="AutoShape 131"/>
            <p:cNvSpPr>
              <a:spLocks noChangeShapeType="1"/>
            </p:cNvSpPr>
            <p:nvPr/>
          </p:nvSpPr>
          <p:spPr bwMode="auto">
            <a:xfrm>
              <a:off x="8006" y="4718"/>
              <a:ext cx="1375" cy="0"/>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8" name="AutoShape 132"/>
            <p:cNvSpPr>
              <a:spLocks noChangeShapeType="1"/>
            </p:cNvSpPr>
            <p:nvPr/>
          </p:nvSpPr>
          <p:spPr bwMode="auto">
            <a:xfrm>
              <a:off x="8006" y="4718"/>
              <a:ext cx="0" cy="698"/>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9" name="AutoShape 133"/>
            <p:cNvSpPr>
              <a:spLocks noChangeShapeType="1"/>
            </p:cNvSpPr>
            <p:nvPr/>
          </p:nvSpPr>
          <p:spPr bwMode="auto">
            <a:xfrm flipH="1">
              <a:off x="9360" y="4718"/>
              <a:ext cx="10" cy="682"/>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0" name="AutoShape 134"/>
            <p:cNvSpPr>
              <a:spLocks noChangeArrowheads="1"/>
            </p:cNvSpPr>
            <p:nvPr/>
          </p:nvSpPr>
          <p:spPr bwMode="auto">
            <a:xfrm>
              <a:off x="7951" y="4651"/>
              <a:ext cx="161" cy="1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1" name="AutoShape 135"/>
            <p:cNvSpPr>
              <a:spLocks noChangeArrowheads="1"/>
            </p:cNvSpPr>
            <p:nvPr/>
          </p:nvSpPr>
          <p:spPr bwMode="auto">
            <a:xfrm>
              <a:off x="9279" y="4627"/>
              <a:ext cx="161" cy="1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2" name="AutoShape 136"/>
            <p:cNvSpPr>
              <a:spLocks noChangeArrowheads="1"/>
            </p:cNvSpPr>
            <p:nvPr/>
          </p:nvSpPr>
          <p:spPr bwMode="auto">
            <a:xfrm>
              <a:off x="7929" y="5334"/>
              <a:ext cx="161" cy="1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3" name="AutoShape 137"/>
            <p:cNvSpPr>
              <a:spLocks noChangeArrowheads="1"/>
            </p:cNvSpPr>
            <p:nvPr/>
          </p:nvSpPr>
          <p:spPr bwMode="auto">
            <a:xfrm>
              <a:off x="9279" y="5334"/>
              <a:ext cx="161" cy="171"/>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grpSp>
        <p:nvGrpSpPr>
          <p:cNvPr id="4" name="Group 2"/>
          <p:cNvGrpSpPr>
            <a:grpSpLocks/>
          </p:cNvGrpSpPr>
          <p:nvPr/>
        </p:nvGrpSpPr>
        <p:grpSpPr bwMode="auto">
          <a:xfrm>
            <a:off x="7003752" y="5032350"/>
            <a:ext cx="736600" cy="196850"/>
            <a:chOff x="7945" y="5716"/>
            <a:chExt cx="1700" cy="956"/>
          </a:xfrm>
        </p:grpSpPr>
        <p:sp>
          <p:nvSpPr>
            <p:cNvPr id="19" name="AutoShape 139"/>
            <p:cNvSpPr>
              <a:spLocks noChangeShapeType="1"/>
            </p:cNvSpPr>
            <p:nvPr/>
          </p:nvSpPr>
          <p:spPr bwMode="auto">
            <a:xfrm flipH="1">
              <a:off x="8003" y="5766"/>
              <a:ext cx="785" cy="795"/>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1" name="AutoShape 140"/>
            <p:cNvSpPr>
              <a:spLocks noChangeShapeType="1"/>
            </p:cNvSpPr>
            <p:nvPr/>
          </p:nvSpPr>
          <p:spPr bwMode="auto">
            <a:xfrm>
              <a:off x="8788" y="5766"/>
              <a:ext cx="819" cy="795"/>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2" name="AutoShape 141"/>
            <p:cNvSpPr>
              <a:spLocks noChangeShapeType="1"/>
            </p:cNvSpPr>
            <p:nvPr/>
          </p:nvSpPr>
          <p:spPr bwMode="auto">
            <a:xfrm>
              <a:off x="8003" y="6561"/>
              <a:ext cx="1604" cy="0"/>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3" name="AutoShape 142"/>
            <p:cNvSpPr>
              <a:spLocks noChangeArrowheads="1"/>
            </p:cNvSpPr>
            <p:nvPr/>
          </p:nvSpPr>
          <p:spPr bwMode="auto">
            <a:xfrm>
              <a:off x="8684" y="5716"/>
              <a:ext cx="184" cy="193"/>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4" name="AutoShape 143"/>
            <p:cNvSpPr>
              <a:spLocks noChangeArrowheads="1"/>
            </p:cNvSpPr>
            <p:nvPr/>
          </p:nvSpPr>
          <p:spPr bwMode="auto">
            <a:xfrm>
              <a:off x="7945" y="6479"/>
              <a:ext cx="184" cy="193"/>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25" name="AutoShape 144"/>
            <p:cNvSpPr>
              <a:spLocks noChangeArrowheads="1"/>
            </p:cNvSpPr>
            <p:nvPr/>
          </p:nvSpPr>
          <p:spPr bwMode="auto">
            <a:xfrm>
              <a:off x="9461" y="6455"/>
              <a:ext cx="184" cy="193"/>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
        <p:nvSpPr>
          <p:cNvPr id="54" name="AutoShape 148"/>
          <p:cNvSpPr>
            <a:spLocks noChangeShapeType="1"/>
          </p:cNvSpPr>
          <p:nvPr/>
        </p:nvSpPr>
        <p:spPr bwMode="auto">
          <a:xfrm flipH="1">
            <a:off x="7040566" y="3255890"/>
            <a:ext cx="271933" cy="149477"/>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5" name="AutoShape 149"/>
          <p:cNvSpPr>
            <a:spLocks noChangeShapeType="1"/>
          </p:cNvSpPr>
          <p:nvPr/>
        </p:nvSpPr>
        <p:spPr bwMode="auto">
          <a:xfrm>
            <a:off x="7312499" y="3255890"/>
            <a:ext cx="283658" cy="149477"/>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6" name="AutoShape 151"/>
          <p:cNvSpPr>
            <a:spLocks noChangeArrowheads="1"/>
          </p:cNvSpPr>
          <p:nvPr/>
        </p:nvSpPr>
        <p:spPr bwMode="auto">
          <a:xfrm>
            <a:off x="7279595" y="3237930"/>
            <a:ext cx="64180" cy="45719"/>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7" name="AutoShape 152"/>
          <p:cNvSpPr>
            <a:spLocks noChangeArrowheads="1"/>
          </p:cNvSpPr>
          <p:nvPr/>
        </p:nvSpPr>
        <p:spPr bwMode="auto">
          <a:xfrm>
            <a:off x="7020272" y="3390006"/>
            <a:ext cx="63586" cy="36335"/>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8" name="AutoShape 153"/>
          <p:cNvSpPr>
            <a:spLocks noChangeArrowheads="1"/>
          </p:cNvSpPr>
          <p:nvPr/>
        </p:nvSpPr>
        <p:spPr bwMode="auto">
          <a:xfrm>
            <a:off x="7545649" y="3385575"/>
            <a:ext cx="63586" cy="36335"/>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9" name="AutoShape 155"/>
          <p:cNvSpPr>
            <a:spLocks noChangeShapeType="1"/>
          </p:cNvSpPr>
          <p:nvPr/>
        </p:nvSpPr>
        <p:spPr bwMode="auto">
          <a:xfrm>
            <a:off x="7312499" y="3275683"/>
            <a:ext cx="0" cy="129685"/>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60" name="AutoShape 156"/>
          <p:cNvSpPr>
            <a:spLocks noChangeArrowheads="1"/>
          </p:cNvSpPr>
          <p:nvPr/>
        </p:nvSpPr>
        <p:spPr bwMode="auto">
          <a:xfrm>
            <a:off x="7282284" y="3392665"/>
            <a:ext cx="63586" cy="36335"/>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5" name="AutoShape 159"/>
          <p:cNvSpPr>
            <a:spLocks noChangeShapeType="1"/>
          </p:cNvSpPr>
          <p:nvPr/>
        </p:nvSpPr>
        <p:spPr bwMode="auto">
          <a:xfrm flipH="1">
            <a:off x="6998561" y="3737402"/>
            <a:ext cx="299053" cy="168469"/>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6" name="AutoShape 160"/>
          <p:cNvSpPr>
            <a:spLocks noChangeShapeType="1"/>
          </p:cNvSpPr>
          <p:nvPr/>
        </p:nvSpPr>
        <p:spPr bwMode="auto">
          <a:xfrm>
            <a:off x="7588732" y="3775307"/>
            <a:ext cx="0" cy="116397"/>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7" name="AutoShape 161"/>
          <p:cNvSpPr>
            <a:spLocks noChangeArrowheads="1"/>
          </p:cNvSpPr>
          <p:nvPr/>
        </p:nvSpPr>
        <p:spPr bwMode="auto">
          <a:xfrm>
            <a:off x="7269956" y="3724275"/>
            <a:ext cx="54521" cy="45914"/>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8" name="AutoShape 162"/>
          <p:cNvSpPr>
            <a:spLocks noChangeArrowheads="1"/>
          </p:cNvSpPr>
          <p:nvPr/>
        </p:nvSpPr>
        <p:spPr bwMode="auto">
          <a:xfrm>
            <a:off x="6976244" y="3888641"/>
            <a:ext cx="69928" cy="40969"/>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9" name="AutoShape 163"/>
          <p:cNvSpPr>
            <a:spLocks noChangeArrowheads="1"/>
          </p:cNvSpPr>
          <p:nvPr/>
        </p:nvSpPr>
        <p:spPr bwMode="auto">
          <a:xfrm>
            <a:off x="7561012" y="3878569"/>
            <a:ext cx="51697" cy="45719"/>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0" name="AutoShape 164"/>
          <p:cNvSpPr>
            <a:spLocks noChangeShapeType="1"/>
          </p:cNvSpPr>
          <p:nvPr/>
        </p:nvSpPr>
        <p:spPr bwMode="auto">
          <a:xfrm>
            <a:off x="7297614" y="3759609"/>
            <a:ext cx="496" cy="146262"/>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1" name="AutoShape 165"/>
          <p:cNvSpPr>
            <a:spLocks noChangeArrowheads="1"/>
          </p:cNvSpPr>
          <p:nvPr/>
        </p:nvSpPr>
        <p:spPr bwMode="auto">
          <a:xfrm>
            <a:off x="7264386" y="3891704"/>
            <a:ext cx="69928" cy="40969"/>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52" name="AutoShape 166"/>
          <p:cNvSpPr>
            <a:spLocks noChangeArrowheads="1"/>
          </p:cNvSpPr>
          <p:nvPr/>
        </p:nvSpPr>
        <p:spPr bwMode="auto">
          <a:xfrm>
            <a:off x="7562280" y="3743321"/>
            <a:ext cx="48047" cy="45719"/>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5" name="AutoShape 170"/>
          <p:cNvSpPr>
            <a:spLocks noChangeShapeType="1"/>
          </p:cNvSpPr>
          <p:nvPr/>
        </p:nvSpPr>
        <p:spPr bwMode="auto">
          <a:xfrm>
            <a:off x="7044924" y="4210619"/>
            <a:ext cx="0" cy="136945"/>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6" name="AutoShape 171"/>
          <p:cNvSpPr>
            <a:spLocks noChangeShapeType="1"/>
          </p:cNvSpPr>
          <p:nvPr/>
        </p:nvSpPr>
        <p:spPr bwMode="auto">
          <a:xfrm flipH="1">
            <a:off x="7629681" y="4210619"/>
            <a:ext cx="3988" cy="133910"/>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7" name="AutoShape 172"/>
          <p:cNvSpPr>
            <a:spLocks noChangeArrowheads="1"/>
          </p:cNvSpPr>
          <p:nvPr/>
        </p:nvSpPr>
        <p:spPr bwMode="auto">
          <a:xfrm>
            <a:off x="7017544" y="4183626"/>
            <a:ext cx="52760" cy="45719"/>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8" name="AutoShape 173"/>
          <p:cNvSpPr>
            <a:spLocks noChangeArrowheads="1"/>
          </p:cNvSpPr>
          <p:nvPr/>
        </p:nvSpPr>
        <p:spPr bwMode="auto">
          <a:xfrm>
            <a:off x="7603332" y="4185516"/>
            <a:ext cx="51222" cy="45719"/>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39" name="AutoShape 174"/>
          <p:cNvSpPr>
            <a:spLocks noChangeArrowheads="1"/>
          </p:cNvSpPr>
          <p:nvPr/>
        </p:nvSpPr>
        <p:spPr bwMode="auto">
          <a:xfrm>
            <a:off x="7019450" y="4319385"/>
            <a:ext cx="45719" cy="45719"/>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0" name="AutoShape 175"/>
          <p:cNvSpPr>
            <a:spLocks noChangeArrowheads="1"/>
          </p:cNvSpPr>
          <p:nvPr/>
        </p:nvSpPr>
        <p:spPr bwMode="auto">
          <a:xfrm>
            <a:off x="7606878" y="4319113"/>
            <a:ext cx="51222" cy="45719"/>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1" name="AutoShape 176"/>
          <p:cNvSpPr>
            <a:spLocks noChangeShapeType="1"/>
          </p:cNvSpPr>
          <p:nvPr/>
        </p:nvSpPr>
        <p:spPr bwMode="auto">
          <a:xfrm flipH="1">
            <a:off x="7332566" y="4209944"/>
            <a:ext cx="3988" cy="133910"/>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2" name="AutoShape 177"/>
          <p:cNvSpPr>
            <a:spLocks noChangeArrowheads="1"/>
          </p:cNvSpPr>
          <p:nvPr/>
        </p:nvSpPr>
        <p:spPr bwMode="auto">
          <a:xfrm>
            <a:off x="7314477" y="4200917"/>
            <a:ext cx="45719" cy="45719"/>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43" name="AutoShape 178"/>
          <p:cNvSpPr>
            <a:spLocks noChangeArrowheads="1"/>
          </p:cNvSpPr>
          <p:nvPr/>
        </p:nvSpPr>
        <p:spPr bwMode="auto">
          <a:xfrm>
            <a:off x="7311719" y="4328317"/>
            <a:ext cx="45719" cy="45719"/>
          </a:xfrm>
          <a:prstGeom prst="flowChartConnector">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nvGrpSpPr>
          <p:cNvPr id="11" name="Group 44"/>
          <p:cNvGrpSpPr>
            <a:grpSpLocks/>
          </p:cNvGrpSpPr>
          <p:nvPr/>
        </p:nvGrpSpPr>
        <p:grpSpPr bwMode="auto">
          <a:xfrm>
            <a:off x="4932040" y="4149080"/>
            <a:ext cx="604838" cy="68263"/>
            <a:chOff x="5600" y="5170"/>
            <a:chExt cx="1690" cy="212"/>
          </a:xfrm>
        </p:grpSpPr>
        <p:sp>
          <p:nvSpPr>
            <p:cNvPr id="62" name="AutoShape 180"/>
            <p:cNvSpPr>
              <a:spLocks noChangeShapeType="1"/>
            </p:cNvSpPr>
            <p:nvPr/>
          </p:nvSpPr>
          <p:spPr bwMode="auto">
            <a:xfrm>
              <a:off x="5739" y="5272"/>
              <a:ext cx="1472" cy="0"/>
            </a:xfrm>
            <a:prstGeom prst="straightConnector1">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63" name="Oval 181"/>
            <p:cNvSpPr>
              <a:spLocks noChangeArrowheads="1"/>
            </p:cNvSpPr>
            <p:nvPr/>
          </p:nvSpPr>
          <p:spPr bwMode="auto">
            <a:xfrm>
              <a:off x="5600" y="5170"/>
              <a:ext cx="172" cy="21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64" name="Oval 182"/>
            <p:cNvSpPr>
              <a:spLocks noChangeArrowheads="1"/>
            </p:cNvSpPr>
            <p:nvPr/>
          </p:nvSpPr>
          <p:spPr bwMode="auto">
            <a:xfrm>
              <a:off x="7118" y="5172"/>
              <a:ext cx="172" cy="210"/>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zh-TW" altLang="en-US"/>
            </a:p>
          </p:txBody>
        </p:sp>
      </p:grpSp>
      <p:sp>
        <p:nvSpPr>
          <p:cNvPr id="163888" name="Rectangle 48"/>
          <p:cNvSpPr>
            <a:spLocks noChangeArrowheads="1"/>
          </p:cNvSpPr>
          <p:nvPr/>
        </p:nvSpPr>
        <p:spPr bwMode="auto">
          <a:xfrm>
            <a:off x="1978181" y="5731024"/>
            <a:ext cx="518763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rPr>
              <a:t>Figure 2.3: Leaves of maximum packing</a:t>
            </a:r>
            <a:endParaRPr kumimoji="1" lang="en-US"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53"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1"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5"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6"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7"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8"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69"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70" name="直線接點 69"/>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48</a:t>
            </a:fld>
            <a:r>
              <a:rPr lang="en-US" altLang="zh-TW" smtClean="0"/>
              <a:t>-</a:t>
            </a:r>
            <a:endParaRPr lang="en-US" altLang="zh-TW"/>
          </a:p>
        </p:txBody>
      </p:sp>
      <p:sp>
        <p:nvSpPr>
          <p:cNvPr id="3" name="矩形 34"/>
          <p:cNvSpPr>
            <a:spLocks noChangeArrowheads="1"/>
          </p:cNvSpPr>
          <p:nvPr/>
        </p:nvSpPr>
        <p:spPr bwMode="auto">
          <a:xfrm>
            <a:off x="611560" y="1268760"/>
            <a:ext cx="7848227" cy="461665"/>
          </a:xfrm>
          <a:prstGeom prst="rect">
            <a:avLst/>
          </a:prstGeom>
          <a:noFill/>
          <a:ln w="9525">
            <a:noFill/>
            <a:miter lim="800000"/>
            <a:headEnd/>
            <a:tailEnd/>
          </a:ln>
        </p:spPr>
        <p:txBody>
          <a:bodyPr wrap="square">
            <a:spAutoFit/>
          </a:bodyPr>
          <a:lstStyle/>
          <a:p>
            <a:r>
              <a:rPr lang="en-US" altLang="zh-TW" sz="2400" b="1" dirty="0" smtClean="0">
                <a:latin typeface="Times New Roman" pitchFamily="18" charset="0"/>
                <a:cs typeface="Times New Roman" pitchFamily="18" charset="0"/>
              </a:rPr>
              <a:t>2.3  Bull-decompositions of </a:t>
            </a:r>
            <a:r>
              <a:rPr lang="en-US" altLang="zh-TW" sz="2400" b="1" dirty="0" err="1" smtClean="0">
                <a:latin typeface="Times New Roman" pitchFamily="18" charset="0"/>
                <a:cs typeface="Times New Roman" pitchFamily="18" charset="0"/>
              </a:rPr>
              <a:t>λK</a:t>
            </a:r>
            <a:r>
              <a:rPr lang="en-US" altLang="zh-TW" sz="2400" b="1" baseline="-25000" dirty="0" err="1" smtClean="0">
                <a:latin typeface="Times New Roman" pitchFamily="18" charset="0"/>
                <a:cs typeface="Times New Roman" pitchFamily="18" charset="0"/>
              </a:rPr>
              <a:t>n</a:t>
            </a:r>
            <a:endParaRPr lang="zh-TW" altLang="zh-TW" sz="2400" b="1" dirty="0">
              <a:latin typeface="Times New Roman" pitchFamily="18" charset="0"/>
              <a:cs typeface="Times New Roman" pitchFamily="18" charset="0"/>
            </a:endParaRPr>
          </a:p>
        </p:txBody>
      </p:sp>
      <p:sp>
        <p:nvSpPr>
          <p:cNvPr id="4" name="矩形 34"/>
          <p:cNvSpPr>
            <a:spLocks noChangeArrowheads="1"/>
          </p:cNvSpPr>
          <p:nvPr/>
        </p:nvSpPr>
        <p:spPr bwMode="auto">
          <a:xfrm>
            <a:off x="611560" y="1781422"/>
            <a:ext cx="7848227" cy="1575111"/>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By using the result of a maximum packing of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with bulls, we will think about the constructions of bull-design of </a:t>
            </a:r>
            <a:r>
              <a:rPr lang="en-US" altLang="zh-TW" sz="2400" dirty="0" err="1" smtClean="0">
                <a:latin typeface="Times New Roman" pitchFamily="18" charset="0"/>
                <a:cs typeface="Times New Roman" pitchFamily="18" charset="0"/>
              </a:rPr>
              <a:t>λK</a:t>
            </a:r>
            <a:r>
              <a:rPr lang="en-US" altLang="zh-TW" sz="2400" baseline="-25000" dirty="0" err="1" smtClean="0">
                <a:latin typeface="Times New Roman" pitchFamily="18" charset="0"/>
                <a:cs typeface="Times New Roman" pitchFamily="18" charset="0"/>
              </a:rPr>
              <a:t>n</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and obtain the following lemma:</a:t>
            </a:r>
            <a:endParaRPr lang="zh-TW" altLang="zh-TW" sz="2400" dirty="0">
              <a:latin typeface="Times New Roman" pitchFamily="18" charset="0"/>
              <a:cs typeface="Times New Roman" pitchFamily="18" charset="0"/>
            </a:endParaRPr>
          </a:p>
        </p:txBody>
      </p:sp>
      <p:sp>
        <p:nvSpPr>
          <p:cNvPr id="3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9"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44"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45" name="直線接點 44"/>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49</a:t>
            </a:fld>
            <a:r>
              <a:rPr lang="en-US" altLang="zh-TW" smtClean="0"/>
              <a:t>-</a:t>
            </a:r>
            <a:endParaRPr lang="en-US" altLang="zh-TW"/>
          </a:p>
        </p:txBody>
      </p:sp>
      <p:sp>
        <p:nvSpPr>
          <p:cNvPr id="5" name="矩形 34"/>
          <p:cNvSpPr>
            <a:spLocks noChangeArrowheads="1"/>
          </p:cNvSpPr>
          <p:nvPr/>
        </p:nvSpPr>
        <p:spPr bwMode="auto">
          <a:xfrm>
            <a:off x="611560" y="1196752"/>
            <a:ext cx="7848227" cy="1631216"/>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Lemma 2.3.1</a:t>
            </a:r>
            <a:r>
              <a:rPr lang="en-US" altLang="zh-TW" sz="2400" dirty="0" smtClean="0">
                <a:latin typeface="Times New Roman" pitchFamily="18" charset="0"/>
                <a:cs typeface="Times New Roman" pitchFamily="18" charset="0"/>
              </a:rPr>
              <a:t>  Let n and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be positive integers. There exists a bull decomposition of  </a:t>
            </a:r>
            <a:r>
              <a:rPr lang="en-US" altLang="zh-TW" sz="2400" dirty="0" err="1" smtClean="0">
                <a:latin typeface="Times New Roman" pitchFamily="18" charset="0"/>
                <a:cs typeface="Times New Roman" pitchFamily="18" charset="0"/>
              </a:rPr>
              <a:t>λK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if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0 (mod 5)</a:t>
            </a:r>
            <a:r>
              <a:rPr lang="en-US" altLang="zh-TW" sz="2400" dirty="0" smtClean="0">
                <a:latin typeface="Monotype Corsiva" pitchFamily="66" charset="0"/>
                <a:cs typeface="Times New Roman" pitchFamily="18" charset="0"/>
              </a:rPr>
              <a:t>,</a:t>
            </a:r>
            <a:r>
              <a:rPr lang="en-US" altLang="zh-TW" sz="2400" dirty="0" smtClean="0">
                <a:latin typeface="Times New Roman" pitchFamily="18" charset="0"/>
                <a:cs typeface="Times New Roman" pitchFamily="18" charset="0"/>
              </a:rPr>
              <a:t> for all n or  </a:t>
            </a:r>
            <a:endParaRPr lang="en-US" altLang="zh-TW" sz="2400" dirty="0" smtClean="0">
              <a:latin typeface="Times New Roman" pitchFamily="18" charset="0"/>
              <a:cs typeface="Times New Roman" pitchFamily="18" charset="0"/>
              <a:sym typeface="Symbol"/>
            </a:endParaRPr>
          </a:p>
          <a:p>
            <a:pPr algn="just">
              <a:lnSpc>
                <a:spcPts val="4000"/>
              </a:lnSpc>
            </a:pP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0(mod 5) and n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0, 1 (mod 5).</a:t>
            </a:r>
            <a:endParaRPr lang="zh-TW" altLang="zh-TW" sz="2400" dirty="0">
              <a:latin typeface="Times New Roman" pitchFamily="18" charset="0"/>
              <a:cs typeface="Times New Roman" pitchFamily="18" charset="0"/>
            </a:endParaRPr>
          </a:p>
        </p:txBody>
      </p:sp>
      <p:sp>
        <p:nvSpPr>
          <p:cNvPr id="7" name="AutoShape 10"/>
          <p:cNvSpPr>
            <a:spLocks noChangeShapeType="1"/>
          </p:cNvSpPr>
          <p:nvPr/>
        </p:nvSpPr>
        <p:spPr bwMode="auto">
          <a:xfrm flipH="1" flipV="1">
            <a:off x="1594260" y="5108587"/>
            <a:ext cx="573435" cy="593437"/>
          </a:xfrm>
          <a:prstGeom prst="straightConnector1">
            <a:avLst/>
          </a:prstGeom>
          <a:noFill/>
          <a:ln w="38100">
            <a:solidFill>
              <a:srgbClr val="FF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9" name="AutoShape 8"/>
          <p:cNvSpPr>
            <a:spLocks noChangeShapeType="1"/>
          </p:cNvSpPr>
          <p:nvPr/>
        </p:nvSpPr>
        <p:spPr bwMode="auto">
          <a:xfrm flipH="1">
            <a:off x="2167696" y="5108587"/>
            <a:ext cx="452712" cy="593437"/>
          </a:xfrm>
          <a:prstGeom prst="straightConnector1">
            <a:avLst/>
          </a:prstGeom>
          <a:noFill/>
          <a:ln w="38100">
            <a:solidFill>
              <a:srgbClr val="FF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10" name="AutoShape 7"/>
          <p:cNvSpPr>
            <a:spLocks noChangeShapeType="1"/>
          </p:cNvSpPr>
          <p:nvPr/>
        </p:nvSpPr>
        <p:spPr bwMode="auto">
          <a:xfrm flipH="1" flipV="1">
            <a:off x="1594260" y="5101687"/>
            <a:ext cx="1026147" cy="0"/>
          </a:xfrm>
          <a:prstGeom prst="straightConnector1">
            <a:avLst/>
          </a:prstGeom>
          <a:noFill/>
          <a:ln w="38100">
            <a:solidFill>
              <a:srgbClr val="FF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13" name="AutoShape 4"/>
          <p:cNvSpPr>
            <a:spLocks noChangeShapeType="1"/>
          </p:cNvSpPr>
          <p:nvPr/>
        </p:nvSpPr>
        <p:spPr bwMode="auto">
          <a:xfrm flipH="1" flipV="1">
            <a:off x="1292687" y="4187428"/>
            <a:ext cx="324209" cy="903908"/>
          </a:xfrm>
          <a:prstGeom prst="straightConnector1">
            <a:avLst/>
          </a:prstGeom>
          <a:noFill/>
          <a:ln w="57150">
            <a:solidFill>
              <a:srgbClr val="009900"/>
            </a:solidFill>
            <a:prstDash val="sysDot"/>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14" name="AutoShape 3"/>
          <p:cNvSpPr>
            <a:spLocks noChangeShapeType="1"/>
          </p:cNvSpPr>
          <p:nvPr/>
        </p:nvSpPr>
        <p:spPr bwMode="auto">
          <a:xfrm flipV="1">
            <a:off x="2620407" y="4273734"/>
            <a:ext cx="378362" cy="838304"/>
          </a:xfrm>
          <a:prstGeom prst="straightConnector1">
            <a:avLst/>
          </a:prstGeom>
          <a:noFill/>
          <a:ln w="57150">
            <a:solidFill>
              <a:srgbClr val="009900"/>
            </a:solidFill>
            <a:prstDash val="sysDot"/>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15" name="Oval 2"/>
          <p:cNvSpPr>
            <a:spLocks noChangeArrowheads="1"/>
          </p:cNvSpPr>
          <p:nvPr/>
        </p:nvSpPr>
        <p:spPr bwMode="auto">
          <a:xfrm flipV="1">
            <a:off x="1187624" y="4077072"/>
            <a:ext cx="165995" cy="19666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16" name="Oval 1"/>
          <p:cNvSpPr>
            <a:spLocks noChangeArrowheads="1"/>
          </p:cNvSpPr>
          <p:nvPr/>
        </p:nvSpPr>
        <p:spPr bwMode="auto">
          <a:xfrm flipV="1">
            <a:off x="2954638" y="4101124"/>
            <a:ext cx="165995" cy="19666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17" name="AutoShape 10"/>
          <p:cNvSpPr>
            <a:spLocks noChangeShapeType="1"/>
          </p:cNvSpPr>
          <p:nvPr/>
        </p:nvSpPr>
        <p:spPr bwMode="auto">
          <a:xfrm flipH="1" flipV="1">
            <a:off x="4053739" y="5132640"/>
            <a:ext cx="573435" cy="593437"/>
          </a:xfrm>
          <a:prstGeom prst="straightConnector1">
            <a:avLst/>
          </a:prstGeom>
          <a:noFill/>
          <a:ln w="38100">
            <a:solidFill>
              <a:srgbClr val="0000FF"/>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19" name="AutoShape 8"/>
          <p:cNvSpPr>
            <a:spLocks noChangeShapeType="1"/>
          </p:cNvSpPr>
          <p:nvPr/>
        </p:nvSpPr>
        <p:spPr bwMode="auto">
          <a:xfrm flipH="1">
            <a:off x="4627174" y="5132640"/>
            <a:ext cx="452712" cy="593437"/>
          </a:xfrm>
          <a:prstGeom prst="straightConnector1">
            <a:avLst/>
          </a:prstGeom>
          <a:noFill/>
          <a:ln w="38100">
            <a:solidFill>
              <a:srgbClr val="0000FF"/>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20" name="AutoShape 7"/>
          <p:cNvSpPr>
            <a:spLocks noChangeShapeType="1"/>
          </p:cNvSpPr>
          <p:nvPr/>
        </p:nvSpPr>
        <p:spPr bwMode="auto">
          <a:xfrm flipH="1" flipV="1">
            <a:off x="4053739" y="5125740"/>
            <a:ext cx="1026147" cy="0"/>
          </a:xfrm>
          <a:prstGeom prst="straightConnector1">
            <a:avLst/>
          </a:prstGeom>
          <a:noFill/>
          <a:ln w="38100">
            <a:solidFill>
              <a:srgbClr val="0000FF"/>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23" name="AutoShape 4"/>
          <p:cNvSpPr>
            <a:spLocks noChangeShapeType="1"/>
          </p:cNvSpPr>
          <p:nvPr/>
        </p:nvSpPr>
        <p:spPr bwMode="auto">
          <a:xfrm flipH="1" flipV="1">
            <a:off x="3752165" y="4211481"/>
            <a:ext cx="324209" cy="903908"/>
          </a:xfrm>
          <a:prstGeom prst="straightConnector1">
            <a:avLst/>
          </a:prstGeom>
          <a:noFill/>
          <a:ln w="57150">
            <a:solidFill>
              <a:srgbClr val="009900"/>
            </a:solidFill>
            <a:prstDash val="sysDot"/>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24" name="AutoShape 3"/>
          <p:cNvSpPr>
            <a:spLocks noChangeShapeType="1"/>
          </p:cNvSpPr>
          <p:nvPr/>
        </p:nvSpPr>
        <p:spPr bwMode="auto">
          <a:xfrm flipV="1">
            <a:off x="5079885" y="4297786"/>
            <a:ext cx="378362" cy="838304"/>
          </a:xfrm>
          <a:prstGeom prst="straightConnector1">
            <a:avLst/>
          </a:prstGeom>
          <a:noFill/>
          <a:ln w="57150">
            <a:solidFill>
              <a:srgbClr val="000000"/>
            </a:solidFill>
            <a:prstDash val="lgDash"/>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25" name="Oval 2"/>
          <p:cNvSpPr>
            <a:spLocks noChangeArrowheads="1"/>
          </p:cNvSpPr>
          <p:nvPr/>
        </p:nvSpPr>
        <p:spPr bwMode="auto">
          <a:xfrm flipV="1">
            <a:off x="3647102" y="4101124"/>
            <a:ext cx="165995" cy="19666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26" name="Oval 1"/>
          <p:cNvSpPr>
            <a:spLocks noChangeArrowheads="1"/>
          </p:cNvSpPr>
          <p:nvPr/>
        </p:nvSpPr>
        <p:spPr bwMode="auto">
          <a:xfrm flipV="1">
            <a:off x="5414117" y="4125177"/>
            <a:ext cx="165995" cy="19666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27" name="AutoShape 10"/>
          <p:cNvSpPr>
            <a:spLocks noChangeShapeType="1"/>
          </p:cNvSpPr>
          <p:nvPr/>
        </p:nvSpPr>
        <p:spPr bwMode="auto">
          <a:xfrm flipH="1" flipV="1">
            <a:off x="6574020" y="5132640"/>
            <a:ext cx="573435" cy="593437"/>
          </a:xfrm>
          <a:prstGeom prst="straightConnector1">
            <a:avLst/>
          </a:prstGeom>
          <a:noFill/>
          <a:ln w="38100">
            <a:solidFill>
              <a:srgbClr val="FF00FF"/>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29" name="AutoShape 8"/>
          <p:cNvSpPr>
            <a:spLocks noChangeShapeType="1"/>
          </p:cNvSpPr>
          <p:nvPr/>
        </p:nvSpPr>
        <p:spPr bwMode="auto">
          <a:xfrm flipH="1">
            <a:off x="7147455" y="5132640"/>
            <a:ext cx="452712" cy="593437"/>
          </a:xfrm>
          <a:prstGeom prst="straightConnector1">
            <a:avLst/>
          </a:prstGeom>
          <a:noFill/>
          <a:ln w="38100">
            <a:solidFill>
              <a:srgbClr val="FF00FF"/>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30" name="AutoShape 7"/>
          <p:cNvSpPr>
            <a:spLocks noChangeShapeType="1"/>
          </p:cNvSpPr>
          <p:nvPr/>
        </p:nvSpPr>
        <p:spPr bwMode="auto">
          <a:xfrm flipH="1" flipV="1">
            <a:off x="6574020" y="5125740"/>
            <a:ext cx="1026147" cy="0"/>
          </a:xfrm>
          <a:prstGeom prst="straightConnector1">
            <a:avLst/>
          </a:prstGeom>
          <a:noFill/>
          <a:ln w="38100">
            <a:solidFill>
              <a:srgbClr val="FF00FF"/>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33" name="AutoShape 4"/>
          <p:cNvSpPr>
            <a:spLocks noChangeShapeType="1"/>
          </p:cNvSpPr>
          <p:nvPr/>
        </p:nvSpPr>
        <p:spPr bwMode="auto">
          <a:xfrm flipH="1" flipV="1">
            <a:off x="6272446" y="4211481"/>
            <a:ext cx="324209" cy="903908"/>
          </a:xfrm>
          <a:prstGeom prst="straightConnector1">
            <a:avLst/>
          </a:prstGeom>
          <a:noFill/>
          <a:ln w="57150">
            <a:solidFill>
              <a:srgbClr val="000000"/>
            </a:solidFill>
            <a:prstDash val="lgDash"/>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34" name="AutoShape 3"/>
          <p:cNvSpPr>
            <a:spLocks noChangeShapeType="1"/>
          </p:cNvSpPr>
          <p:nvPr/>
        </p:nvSpPr>
        <p:spPr bwMode="auto">
          <a:xfrm flipV="1">
            <a:off x="7600166" y="4297786"/>
            <a:ext cx="378362" cy="838304"/>
          </a:xfrm>
          <a:prstGeom prst="straightConnector1">
            <a:avLst/>
          </a:prstGeom>
          <a:noFill/>
          <a:ln w="57150">
            <a:solidFill>
              <a:srgbClr val="000000"/>
            </a:solidFill>
            <a:prstDash val="lgDash"/>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35" name="Oval 2"/>
          <p:cNvSpPr>
            <a:spLocks noChangeArrowheads="1"/>
          </p:cNvSpPr>
          <p:nvPr/>
        </p:nvSpPr>
        <p:spPr bwMode="auto">
          <a:xfrm flipV="1">
            <a:off x="6167383" y="4101124"/>
            <a:ext cx="165995" cy="19666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36" name="Oval 1"/>
          <p:cNvSpPr>
            <a:spLocks noChangeArrowheads="1"/>
          </p:cNvSpPr>
          <p:nvPr/>
        </p:nvSpPr>
        <p:spPr bwMode="auto">
          <a:xfrm flipV="1">
            <a:off x="7934397" y="4125177"/>
            <a:ext cx="165995" cy="196663"/>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165890" name="Rectangle 2"/>
          <p:cNvSpPr>
            <a:spLocks noChangeArrowheads="1"/>
          </p:cNvSpPr>
          <p:nvPr/>
        </p:nvSpPr>
        <p:spPr bwMode="auto">
          <a:xfrm>
            <a:off x="1060462" y="6207695"/>
            <a:ext cx="7023076"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Figure 2.4 </a:t>
            </a: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rPr>
              <a:t>three triangles and two three edges matching</a:t>
            </a:r>
            <a:endParaRPr kumimoji="1" lang="en-US"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3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9"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44"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45" name="直線接點 44"/>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Oval 9"/>
          <p:cNvSpPr>
            <a:spLocks noChangeArrowheads="1"/>
          </p:cNvSpPr>
          <p:nvPr/>
        </p:nvSpPr>
        <p:spPr bwMode="auto">
          <a:xfrm flipV="1">
            <a:off x="2087214" y="5595069"/>
            <a:ext cx="165995" cy="196662"/>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11" name="Oval 6"/>
          <p:cNvSpPr>
            <a:spLocks noChangeArrowheads="1"/>
          </p:cNvSpPr>
          <p:nvPr/>
        </p:nvSpPr>
        <p:spPr bwMode="auto">
          <a:xfrm flipV="1">
            <a:off x="1538929" y="4987831"/>
            <a:ext cx="165995" cy="196662"/>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12" name="Oval 5"/>
          <p:cNvSpPr>
            <a:spLocks noChangeArrowheads="1"/>
          </p:cNvSpPr>
          <p:nvPr/>
        </p:nvSpPr>
        <p:spPr bwMode="auto">
          <a:xfrm flipV="1">
            <a:off x="2547470" y="4987831"/>
            <a:ext cx="165995" cy="196662"/>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21" name="Oval 6"/>
          <p:cNvSpPr>
            <a:spLocks noChangeArrowheads="1"/>
          </p:cNvSpPr>
          <p:nvPr/>
        </p:nvSpPr>
        <p:spPr bwMode="auto">
          <a:xfrm flipV="1">
            <a:off x="3998407" y="5011883"/>
            <a:ext cx="165995" cy="196662"/>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22" name="Oval 5"/>
          <p:cNvSpPr>
            <a:spLocks noChangeArrowheads="1"/>
          </p:cNvSpPr>
          <p:nvPr/>
        </p:nvSpPr>
        <p:spPr bwMode="auto">
          <a:xfrm flipV="1">
            <a:off x="5006948" y="5011883"/>
            <a:ext cx="165995" cy="196662"/>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18" name="Oval 9"/>
          <p:cNvSpPr>
            <a:spLocks noChangeArrowheads="1"/>
          </p:cNvSpPr>
          <p:nvPr/>
        </p:nvSpPr>
        <p:spPr bwMode="auto">
          <a:xfrm flipV="1">
            <a:off x="4546692" y="5619121"/>
            <a:ext cx="165995" cy="196662"/>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28" name="Oval 9"/>
          <p:cNvSpPr>
            <a:spLocks noChangeArrowheads="1"/>
          </p:cNvSpPr>
          <p:nvPr/>
        </p:nvSpPr>
        <p:spPr bwMode="auto">
          <a:xfrm flipV="1">
            <a:off x="7066973" y="5619121"/>
            <a:ext cx="165995" cy="196662"/>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31" name="Oval 6"/>
          <p:cNvSpPr>
            <a:spLocks noChangeArrowheads="1"/>
          </p:cNvSpPr>
          <p:nvPr/>
        </p:nvSpPr>
        <p:spPr bwMode="auto">
          <a:xfrm flipV="1">
            <a:off x="6518688" y="5011883"/>
            <a:ext cx="165995" cy="196662"/>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sp>
        <p:nvSpPr>
          <p:cNvPr id="32" name="Oval 5"/>
          <p:cNvSpPr>
            <a:spLocks noChangeArrowheads="1"/>
          </p:cNvSpPr>
          <p:nvPr/>
        </p:nvSpPr>
        <p:spPr bwMode="auto">
          <a:xfrm flipV="1">
            <a:off x="7527229" y="5011883"/>
            <a:ext cx="165995" cy="196662"/>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TW" altLang="en-US"/>
          </a:p>
        </p:txBody>
      </p:sp>
      <p:pic>
        <p:nvPicPr>
          <p:cNvPr id="47"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71600" y="2348880"/>
            <a:ext cx="280532" cy="327285"/>
          </a:xfrm>
          <a:prstGeom prst="rect">
            <a:avLst/>
          </a:prstGeom>
          <a:noFill/>
        </p:spPr>
      </p:pic>
      <p:sp>
        <p:nvSpPr>
          <p:cNvPr id="46" name="矩形 34"/>
          <p:cNvSpPr>
            <a:spLocks noChangeArrowheads="1"/>
          </p:cNvSpPr>
          <p:nvPr/>
        </p:nvSpPr>
        <p:spPr bwMode="auto">
          <a:xfrm>
            <a:off x="611560" y="3023827"/>
            <a:ext cx="7848227" cy="605294"/>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FF0000"/>
                </a:solidFill>
                <a:latin typeface="Times New Roman" pitchFamily="18" charset="0"/>
                <a:cs typeface="Times New Roman" pitchFamily="18" charset="0"/>
              </a:rPr>
              <a:t>Example 2.3.2</a:t>
            </a:r>
            <a:r>
              <a:rPr lang="en-US" altLang="zh-TW" sz="2400" b="1" dirty="0" smtClean="0">
                <a:solidFill>
                  <a:srgbClr val="FF0000"/>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There exists a </a:t>
            </a:r>
            <a:r>
              <a:rPr lang="en-US" altLang="zh-TW" sz="2400" dirty="0" smtClean="0">
                <a:latin typeface="Times New Roman" pitchFamily="18" charset="0"/>
                <a:cs typeface="Times New Roman" pitchFamily="18" charset="0"/>
              </a:rPr>
              <a:t>bull decomposition of  5K</a:t>
            </a:r>
            <a:r>
              <a:rPr lang="en-US" altLang="zh-TW" sz="2400" baseline="-25000" dirty="0" smtClean="0">
                <a:latin typeface="Times New Roman" pitchFamily="18" charset="0"/>
                <a:cs typeface="Times New Roman" pitchFamily="18" charset="0"/>
              </a:rPr>
              <a:t>8</a:t>
            </a:r>
            <a:r>
              <a:rPr lang="en-US" altLang="zh-TW" sz="2400" dirty="0" smtClean="0">
                <a:latin typeface="Times New Roman" pitchFamily="18" charset="0"/>
                <a:cs typeface="Times New Roman" pitchFamily="18" charset="0"/>
              </a:rPr>
              <a:t>.</a:t>
            </a:r>
            <a:r>
              <a:rPr lang="en-US" altLang="zh-TW" sz="2400" b="1" u="sng" dirty="0" smtClean="0">
                <a:solidFill>
                  <a:srgbClr val="0000FF"/>
                </a:solidFill>
                <a:latin typeface="Times New Roman" pitchFamily="18" charset="0"/>
                <a:cs typeface="Times New Roman" pitchFamily="18" charset="0"/>
              </a:rPr>
              <a:t> </a:t>
            </a:r>
            <a:endParaRPr lang="zh-TW" altLang="zh-TW"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矩形 34"/>
          <p:cNvSpPr>
            <a:spLocks noChangeArrowheads="1"/>
          </p:cNvSpPr>
          <p:nvPr/>
        </p:nvSpPr>
        <p:spPr bwMode="auto">
          <a:xfrm>
            <a:off x="611560" y="1340768"/>
            <a:ext cx="7848227" cy="3170099"/>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A</a:t>
            </a:r>
            <a:r>
              <a:rPr lang="en-US" altLang="zh-TW" sz="2400" b="1" u="sng" dirty="0" smtClean="0">
                <a:solidFill>
                  <a:srgbClr val="FF0000"/>
                </a:solidFill>
                <a:latin typeface="Times New Roman" pitchFamily="18" charset="0"/>
                <a:cs typeface="Times New Roman" pitchFamily="18" charset="0"/>
              </a:rPr>
              <a:t> decomposition </a:t>
            </a:r>
            <a:r>
              <a:rPr lang="en-US" altLang="zh-TW" sz="2400" dirty="0" smtClean="0">
                <a:latin typeface="Times New Roman" pitchFamily="18" charset="0"/>
                <a:cs typeface="Times New Roman" pitchFamily="18" charset="0"/>
              </a:rPr>
              <a:t>of graph G is a collection </a:t>
            </a:r>
            <a:r>
              <a:rPr lang="en-US" altLang="zh-TW" sz="2400" dirty="0" smtClean="0">
                <a:latin typeface="Monotype Corsiva" pitchFamily="66" charset="0"/>
                <a:cs typeface="Times New Roman" pitchFamily="18" charset="0"/>
              </a:rPr>
              <a:t>H</a:t>
            </a:r>
            <a:r>
              <a:rPr lang="en-US" altLang="zh-TW" sz="2400" dirty="0" smtClean="0">
                <a:latin typeface="Times New Roman" pitchFamily="18" charset="0"/>
                <a:cs typeface="Times New Roman" pitchFamily="18" charset="0"/>
              </a:rPr>
              <a:t> = {H</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H</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r>
              <a:rPr lang="en-US" altLang="zh-TW" sz="2400" baseline="30000" dirty="0" smtClean="0">
                <a:latin typeface="Times New Roman" pitchFamily="18" charset="0"/>
                <a:cs typeface="Times New Roman" pitchFamily="18" charset="0"/>
              </a:rPr>
              <a:t> </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H</a:t>
            </a:r>
            <a:r>
              <a:rPr lang="en-US" altLang="zh-TW" sz="2400" baseline="-25000" dirty="0" err="1" smtClean="0">
                <a:latin typeface="Times New Roman" pitchFamily="18" charset="0"/>
                <a:cs typeface="Times New Roman" pitchFamily="18" charset="0"/>
              </a:rPr>
              <a:t>k</a:t>
            </a:r>
            <a:r>
              <a:rPr lang="en-US" altLang="zh-TW" sz="2400" dirty="0" smtClean="0">
                <a:latin typeface="Times New Roman" pitchFamily="18" charset="0"/>
                <a:cs typeface="Times New Roman" pitchFamily="18" charset="0"/>
              </a:rPr>
              <a:t>} of </a:t>
            </a:r>
            <a:r>
              <a:rPr lang="en-US" altLang="zh-TW" sz="2400" dirty="0" err="1" smtClean="0">
                <a:latin typeface="Times New Roman" pitchFamily="18" charset="0"/>
                <a:cs typeface="Times New Roman" pitchFamily="18" charset="0"/>
              </a:rPr>
              <a:t>subgraphs</a:t>
            </a:r>
            <a:r>
              <a:rPr lang="en-US" altLang="zh-TW" sz="2400" dirty="0" smtClean="0">
                <a:latin typeface="Times New Roman" pitchFamily="18" charset="0"/>
                <a:cs typeface="Times New Roman" pitchFamily="18" charset="0"/>
              </a:rPr>
              <a:t> of G, such that E(H</a:t>
            </a:r>
            <a:r>
              <a:rPr lang="en-US" altLang="zh-TW" sz="2400" baseline="-25000" dirty="0"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E(</a:t>
            </a:r>
            <a:r>
              <a:rPr lang="en-US" altLang="zh-TW" sz="2400" dirty="0" err="1" smtClean="0">
                <a:latin typeface="Times New Roman" pitchFamily="18" charset="0"/>
                <a:cs typeface="Times New Roman" pitchFamily="18" charset="0"/>
              </a:rPr>
              <a:t>H</a:t>
            </a:r>
            <a:r>
              <a:rPr lang="en-US" altLang="zh-TW" sz="2400" baseline="-25000" dirty="0" err="1" smtClean="0">
                <a:latin typeface="Times New Roman" pitchFamily="18" charset="0"/>
                <a:cs typeface="Times New Roman" pitchFamily="18" charset="0"/>
              </a:rPr>
              <a:t>j</a:t>
            </a:r>
            <a:r>
              <a:rPr lang="en-US" altLang="zh-TW" sz="2400" dirty="0" smtClean="0">
                <a:latin typeface="Times New Roman" pitchFamily="18" charset="0"/>
                <a:cs typeface="Times New Roman" pitchFamily="18" charset="0"/>
              </a:rPr>
              <a:t>) = Ø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 j) and E(H</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E(H</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r>
              <a:rPr lang="zh-TW" altLang="zh-TW" sz="2400" dirty="0" smtClean="0">
                <a:latin typeface="Times New Roman" pitchFamily="18" charset="0"/>
                <a:cs typeface="Times New Roman" pitchFamily="18" charset="0"/>
              </a:rPr>
              <a:t>∪</a:t>
            </a:r>
            <a:r>
              <a:rPr lang="zh-TW" altLang="zh-TW" sz="2400" baseline="30000" dirty="0" smtClean="0">
                <a:latin typeface="Times New Roman" pitchFamily="18" charset="0"/>
                <a:cs typeface="Times New Roman" pitchFamily="18" charset="0"/>
              </a:rPr>
              <a:t>…</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E(</a:t>
            </a:r>
            <a:r>
              <a:rPr lang="en-US" altLang="zh-TW" sz="2400" dirty="0" err="1" smtClean="0">
                <a:latin typeface="Times New Roman" pitchFamily="18" charset="0"/>
                <a:cs typeface="Times New Roman" pitchFamily="18" charset="0"/>
              </a:rPr>
              <a:t>H</a:t>
            </a:r>
            <a:r>
              <a:rPr lang="en-US" altLang="zh-TW" sz="2400" baseline="-25000" dirty="0" err="1" smtClean="0">
                <a:latin typeface="Times New Roman" pitchFamily="18" charset="0"/>
                <a:cs typeface="Times New Roman" pitchFamily="18" charset="0"/>
              </a:rPr>
              <a:t>k</a:t>
            </a:r>
            <a:r>
              <a:rPr lang="en-US" altLang="zh-TW" sz="2400" dirty="0" smtClean="0">
                <a:latin typeface="Times New Roman" pitchFamily="18" charset="0"/>
                <a:cs typeface="Times New Roman" pitchFamily="18" charset="0"/>
              </a:rPr>
              <a:t>) = E(G). Furthermore, G has an </a:t>
            </a:r>
            <a:r>
              <a:rPr lang="en-US" altLang="zh-TW" sz="2400" b="1" u="sng" dirty="0" smtClean="0">
                <a:solidFill>
                  <a:srgbClr val="FF0000"/>
                </a:solidFill>
                <a:latin typeface="Times New Roman" pitchFamily="18" charset="0"/>
                <a:cs typeface="Times New Roman" pitchFamily="18" charset="0"/>
              </a:rPr>
              <a:t>H-decomposition</a:t>
            </a:r>
            <a:r>
              <a:rPr lang="en-US" altLang="zh-TW" sz="2400" dirty="0" smtClean="0">
                <a:latin typeface="Times New Roman" pitchFamily="18" charset="0"/>
                <a:cs typeface="Times New Roman" pitchFamily="18" charset="0"/>
              </a:rPr>
              <a:t> or G can be decomposed into H, if H</a:t>
            </a:r>
            <a:r>
              <a:rPr lang="en-US" altLang="zh-TW" sz="2400" baseline="-25000" dirty="0"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is isomorphic to H (1 ≤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 k). Therefore, a </a:t>
            </a:r>
            <a:r>
              <a:rPr lang="en-US" altLang="zh-TW" sz="2400" dirty="0" smtClean="0">
                <a:solidFill>
                  <a:srgbClr val="0000FF"/>
                </a:solidFill>
                <a:latin typeface="Times New Roman" pitchFamily="18" charset="0"/>
                <a:cs typeface="Times New Roman" pitchFamily="18" charset="0"/>
              </a:rPr>
              <a:t>(</a:t>
            </a:r>
            <a:r>
              <a:rPr lang="en-US" altLang="zh-TW" sz="2400" dirty="0" err="1" smtClean="0">
                <a:solidFill>
                  <a:srgbClr val="0000FF"/>
                </a:solidFill>
                <a:latin typeface="Times New Roman" pitchFamily="18" charset="0"/>
                <a:cs typeface="Times New Roman" pitchFamily="18" charset="0"/>
              </a:rPr>
              <a:t>K</a:t>
            </a:r>
            <a:r>
              <a:rPr lang="en-US" altLang="zh-TW" sz="2400" baseline="-25000" dirty="0" err="1" smtClean="0">
                <a:solidFill>
                  <a:srgbClr val="0000FF"/>
                </a:solidFill>
                <a:latin typeface="Times New Roman" pitchFamily="18" charset="0"/>
                <a:cs typeface="Times New Roman" pitchFamily="18" charset="0"/>
              </a:rPr>
              <a:t>n</a:t>
            </a:r>
            <a:r>
              <a:rPr lang="en-US" altLang="zh-TW" sz="2400" dirty="0" smtClean="0">
                <a:solidFill>
                  <a:srgbClr val="0000FF"/>
                </a:solidFill>
                <a:latin typeface="Times New Roman" pitchFamily="18" charset="0"/>
                <a:cs typeface="Times New Roman" pitchFamily="18" charset="0"/>
              </a:rPr>
              <a:t>, H)-design exists</a:t>
            </a:r>
            <a:r>
              <a:rPr lang="en-US" altLang="zh-TW" sz="2400" dirty="0" smtClean="0">
                <a:latin typeface="Times New Roman" pitchFamily="18" charset="0"/>
                <a:cs typeface="Times New Roman" pitchFamily="18" charset="0"/>
              </a:rPr>
              <a:t> means </a:t>
            </a:r>
            <a:r>
              <a:rPr lang="en-US" altLang="zh-TW" sz="2400" dirty="0" err="1" smtClean="0">
                <a:solidFill>
                  <a:srgbClr val="0000FF"/>
                </a:solidFill>
                <a:latin typeface="Times New Roman" pitchFamily="18" charset="0"/>
                <a:cs typeface="Times New Roman" pitchFamily="18" charset="0"/>
              </a:rPr>
              <a:t>K</a:t>
            </a:r>
            <a:r>
              <a:rPr lang="en-US" altLang="zh-TW" sz="2400" baseline="-25000" dirty="0" err="1" smtClean="0">
                <a:solidFill>
                  <a:srgbClr val="0000FF"/>
                </a:solidFill>
                <a:latin typeface="Times New Roman" pitchFamily="18" charset="0"/>
                <a:cs typeface="Times New Roman" pitchFamily="18" charset="0"/>
              </a:rPr>
              <a:t>n</a:t>
            </a:r>
            <a:r>
              <a:rPr lang="en-US" altLang="zh-TW" sz="2400" dirty="0" smtClean="0">
                <a:solidFill>
                  <a:srgbClr val="0000FF"/>
                </a:solidFill>
                <a:latin typeface="Times New Roman" pitchFamily="18" charset="0"/>
                <a:cs typeface="Times New Roman" pitchFamily="18" charset="0"/>
              </a:rPr>
              <a:t> has an H-decomposition</a:t>
            </a:r>
            <a:r>
              <a:rPr lang="en-US" altLang="zh-TW" sz="2400" dirty="0" smtClean="0">
                <a:latin typeface="Times New Roman" pitchFamily="18" charset="0"/>
                <a:cs typeface="Times New Roman" pitchFamily="18" charset="0"/>
              </a:rPr>
              <a:t>. </a:t>
            </a:r>
            <a:endParaRPr lang="zh-TW" altLang="zh-TW" sz="2400" dirty="0">
              <a:latin typeface="Times New Roman" pitchFamily="18" charset="0"/>
              <a:cs typeface="Times New Roman" pitchFamily="18" charset="0"/>
            </a:endParaRPr>
          </a:p>
        </p:txBody>
      </p:sp>
      <p:sp>
        <p:nvSpPr>
          <p:cNvPr id="7" name="投影片編號版面配置區 6"/>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5</a:t>
            </a:fld>
            <a:r>
              <a:rPr lang="en-US" altLang="zh-TW" smtClean="0"/>
              <a:t>-</a:t>
            </a:r>
            <a:endParaRPr lang="en-US" altLang="zh-TW"/>
          </a:p>
        </p:txBody>
      </p:sp>
      <p:sp>
        <p:nvSpPr>
          <p:cNvPr id="4"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5" name="直線接點 4"/>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50</a:t>
            </a:fld>
            <a:r>
              <a:rPr lang="en-US" altLang="zh-TW" smtClean="0"/>
              <a:t>-</a:t>
            </a:r>
            <a:endParaRPr lang="en-US" altLang="zh-TW"/>
          </a:p>
        </p:txBody>
      </p:sp>
      <p:sp>
        <p:nvSpPr>
          <p:cNvPr id="48" name="Oval 163"/>
          <p:cNvSpPr>
            <a:spLocks noChangeArrowheads="1"/>
          </p:cNvSpPr>
          <p:nvPr/>
        </p:nvSpPr>
        <p:spPr bwMode="auto">
          <a:xfrm rot="10800000">
            <a:off x="827583" y="2175247"/>
            <a:ext cx="216025" cy="216024"/>
          </a:xfrm>
          <a:prstGeom prst="ellipse">
            <a:avLst/>
          </a:prstGeom>
          <a:solidFill>
            <a:srgbClr val="0000FF"/>
          </a:solidFill>
          <a:ln w="9525">
            <a:solidFill>
              <a:srgbClr val="0000FF"/>
            </a:solidFill>
            <a:round/>
            <a:headEnd/>
            <a:tailEnd/>
          </a:ln>
        </p:spPr>
        <p:txBody>
          <a:bodyPr wrap="none" anchor="ctr"/>
          <a:lstStyle/>
          <a:p>
            <a:pPr algn="ctr"/>
            <a:endParaRPr lang="zh-TW" altLang="en-US"/>
          </a:p>
        </p:txBody>
      </p:sp>
      <p:sp>
        <p:nvSpPr>
          <p:cNvPr id="49" name="Line 164"/>
          <p:cNvSpPr>
            <a:spLocks noChangeShapeType="1"/>
          </p:cNvSpPr>
          <p:nvPr/>
        </p:nvSpPr>
        <p:spPr bwMode="auto">
          <a:xfrm rot="10800000" flipH="1">
            <a:off x="1751682" y="2337616"/>
            <a:ext cx="899607" cy="1079919"/>
          </a:xfrm>
          <a:prstGeom prst="line">
            <a:avLst/>
          </a:prstGeom>
          <a:noFill/>
          <a:ln w="25400">
            <a:solidFill>
              <a:srgbClr val="0000FF"/>
            </a:solidFill>
            <a:round/>
            <a:headEnd/>
            <a:tailEnd/>
          </a:ln>
        </p:spPr>
        <p:txBody>
          <a:bodyPr/>
          <a:lstStyle/>
          <a:p>
            <a:pPr algn="ctr"/>
            <a:endParaRPr lang="zh-TW" altLang="en-US"/>
          </a:p>
        </p:txBody>
      </p:sp>
      <p:sp>
        <p:nvSpPr>
          <p:cNvPr id="50" name="Line 165"/>
          <p:cNvSpPr>
            <a:spLocks noChangeShapeType="1"/>
          </p:cNvSpPr>
          <p:nvPr/>
        </p:nvSpPr>
        <p:spPr bwMode="auto">
          <a:xfrm rot="10800000">
            <a:off x="962918" y="2290401"/>
            <a:ext cx="1703164" cy="3415"/>
          </a:xfrm>
          <a:prstGeom prst="line">
            <a:avLst/>
          </a:prstGeom>
          <a:noFill/>
          <a:ln w="25400">
            <a:solidFill>
              <a:srgbClr val="0000FF"/>
            </a:solidFill>
            <a:round/>
            <a:headEnd/>
            <a:tailEnd/>
          </a:ln>
        </p:spPr>
        <p:txBody>
          <a:bodyPr/>
          <a:lstStyle/>
          <a:p>
            <a:pPr algn="ctr"/>
            <a:endParaRPr lang="zh-TW" altLang="en-US"/>
          </a:p>
        </p:txBody>
      </p:sp>
      <p:sp>
        <p:nvSpPr>
          <p:cNvPr id="51" name="Line 166"/>
          <p:cNvSpPr>
            <a:spLocks noChangeShapeType="1"/>
          </p:cNvSpPr>
          <p:nvPr/>
        </p:nvSpPr>
        <p:spPr bwMode="auto">
          <a:xfrm rot="10800000">
            <a:off x="936434" y="2260764"/>
            <a:ext cx="831120" cy="1167561"/>
          </a:xfrm>
          <a:prstGeom prst="line">
            <a:avLst/>
          </a:prstGeom>
          <a:noFill/>
          <a:ln w="25400">
            <a:solidFill>
              <a:srgbClr val="0000FF"/>
            </a:solidFill>
            <a:round/>
            <a:headEnd/>
            <a:tailEnd/>
          </a:ln>
        </p:spPr>
        <p:txBody>
          <a:bodyPr/>
          <a:lstStyle/>
          <a:p>
            <a:pPr algn="ctr"/>
            <a:endParaRPr lang="zh-TW" altLang="en-US"/>
          </a:p>
        </p:txBody>
      </p:sp>
      <p:sp>
        <p:nvSpPr>
          <p:cNvPr id="53" name="Line 153"/>
          <p:cNvSpPr>
            <a:spLocks noChangeShapeType="1"/>
          </p:cNvSpPr>
          <p:nvPr/>
        </p:nvSpPr>
        <p:spPr bwMode="auto">
          <a:xfrm rot="10800000">
            <a:off x="3815425" y="2535287"/>
            <a:ext cx="260815" cy="694962"/>
          </a:xfrm>
          <a:prstGeom prst="line">
            <a:avLst/>
          </a:prstGeom>
          <a:solidFill>
            <a:srgbClr val="FF3300"/>
          </a:solidFill>
          <a:ln w="25400">
            <a:solidFill>
              <a:srgbClr val="FF3300"/>
            </a:solidFill>
            <a:round/>
            <a:headEnd/>
            <a:tailEnd/>
          </a:ln>
        </p:spPr>
        <p:txBody>
          <a:bodyPr/>
          <a:lstStyle/>
          <a:p>
            <a:endParaRPr lang="zh-TW" altLang="en-US"/>
          </a:p>
        </p:txBody>
      </p:sp>
      <p:sp>
        <p:nvSpPr>
          <p:cNvPr id="56" name="Line 158"/>
          <p:cNvSpPr>
            <a:spLocks noChangeShapeType="1"/>
          </p:cNvSpPr>
          <p:nvPr/>
        </p:nvSpPr>
        <p:spPr bwMode="auto">
          <a:xfrm rot="10800000" flipH="1">
            <a:off x="5177929" y="2511845"/>
            <a:ext cx="374572" cy="727114"/>
          </a:xfrm>
          <a:prstGeom prst="line">
            <a:avLst/>
          </a:prstGeom>
          <a:solidFill>
            <a:srgbClr val="FF3300"/>
          </a:solidFill>
          <a:ln w="25400">
            <a:solidFill>
              <a:srgbClr val="FF3300"/>
            </a:solidFill>
            <a:round/>
            <a:headEnd/>
            <a:tailEnd/>
          </a:ln>
        </p:spPr>
        <p:txBody>
          <a:bodyPr/>
          <a:lstStyle/>
          <a:p>
            <a:endParaRPr lang="zh-TW" altLang="en-US"/>
          </a:p>
        </p:txBody>
      </p:sp>
      <p:sp>
        <p:nvSpPr>
          <p:cNvPr id="58" name="Line 158"/>
          <p:cNvSpPr>
            <a:spLocks noChangeShapeType="1"/>
          </p:cNvSpPr>
          <p:nvPr/>
        </p:nvSpPr>
        <p:spPr bwMode="auto">
          <a:xfrm rot="10800000" flipV="1">
            <a:off x="4087256" y="3230249"/>
            <a:ext cx="1156772" cy="0"/>
          </a:xfrm>
          <a:prstGeom prst="line">
            <a:avLst/>
          </a:prstGeom>
          <a:solidFill>
            <a:srgbClr val="FF3300"/>
          </a:solidFill>
          <a:ln w="25400">
            <a:solidFill>
              <a:srgbClr val="FF3300"/>
            </a:solidFill>
            <a:round/>
            <a:headEnd/>
            <a:tailEnd/>
          </a:ln>
        </p:spPr>
        <p:txBody>
          <a:bodyPr/>
          <a:lstStyle/>
          <a:p>
            <a:endParaRPr lang="zh-TW" altLang="en-US"/>
          </a:p>
        </p:txBody>
      </p:sp>
      <p:sp>
        <p:nvSpPr>
          <p:cNvPr id="63" name="Line 138"/>
          <p:cNvSpPr>
            <a:spLocks noChangeShapeType="1"/>
          </p:cNvSpPr>
          <p:nvPr/>
        </p:nvSpPr>
        <p:spPr bwMode="auto">
          <a:xfrm rot="16200000" flipH="1">
            <a:off x="6941341" y="2665883"/>
            <a:ext cx="599306" cy="783263"/>
          </a:xfrm>
          <a:prstGeom prst="line">
            <a:avLst/>
          </a:prstGeom>
          <a:noFill/>
          <a:ln w="25400">
            <a:solidFill>
              <a:srgbClr val="009900"/>
            </a:solidFill>
            <a:round/>
            <a:headEnd/>
            <a:tailEnd/>
          </a:ln>
        </p:spPr>
        <p:txBody>
          <a:bodyPr/>
          <a:lstStyle/>
          <a:p>
            <a:endParaRPr lang="zh-TW" altLang="en-US"/>
          </a:p>
        </p:txBody>
      </p:sp>
      <p:sp>
        <p:nvSpPr>
          <p:cNvPr id="64" name="Line 139"/>
          <p:cNvSpPr>
            <a:spLocks noChangeShapeType="1"/>
          </p:cNvSpPr>
          <p:nvPr/>
        </p:nvSpPr>
        <p:spPr bwMode="auto">
          <a:xfrm rot="16200000">
            <a:off x="7544786" y="2061726"/>
            <a:ext cx="11018" cy="1389005"/>
          </a:xfrm>
          <a:prstGeom prst="line">
            <a:avLst/>
          </a:prstGeom>
          <a:noFill/>
          <a:ln w="25400">
            <a:solidFill>
              <a:srgbClr val="009900"/>
            </a:solidFill>
            <a:round/>
            <a:headEnd/>
            <a:tailEnd/>
          </a:ln>
        </p:spPr>
        <p:txBody>
          <a:bodyPr/>
          <a:lstStyle/>
          <a:p>
            <a:endParaRPr lang="zh-TW" altLang="en-US"/>
          </a:p>
        </p:txBody>
      </p:sp>
      <p:sp>
        <p:nvSpPr>
          <p:cNvPr id="65" name="Line 140"/>
          <p:cNvSpPr>
            <a:spLocks noChangeShapeType="1"/>
          </p:cNvSpPr>
          <p:nvPr/>
        </p:nvSpPr>
        <p:spPr bwMode="auto">
          <a:xfrm rot="16200000" flipV="1">
            <a:off x="6250982" y="2152449"/>
            <a:ext cx="661424" cy="563004"/>
          </a:xfrm>
          <a:prstGeom prst="line">
            <a:avLst/>
          </a:prstGeom>
          <a:noFill/>
          <a:ln w="25400">
            <a:solidFill>
              <a:srgbClr val="009900"/>
            </a:solidFill>
            <a:round/>
            <a:headEnd/>
            <a:tailEnd/>
          </a:ln>
        </p:spPr>
        <p:txBody>
          <a:bodyPr/>
          <a:lstStyle/>
          <a:p>
            <a:endParaRPr lang="zh-TW" altLang="en-US"/>
          </a:p>
        </p:txBody>
      </p:sp>
      <p:sp>
        <p:nvSpPr>
          <p:cNvPr id="77" name="文字方塊 76"/>
          <p:cNvSpPr txBox="1"/>
          <p:nvPr/>
        </p:nvSpPr>
        <p:spPr>
          <a:xfrm>
            <a:off x="899592" y="3327375"/>
            <a:ext cx="576064" cy="461665"/>
          </a:xfrm>
          <a:prstGeom prst="rect">
            <a:avLst/>
          </a:prstGeom>
          <a:noFill/>
        </p:spPr>
        <p:txBody>
          <a:bodyPr wrap="square" rtlCol="0">
            <a:spAutoFit/>
          </a:bodyPr>
          <a:lstStyle/>
          <a:p>
            <a:r>
              <a:rPr lang="en-US" altLang="zh-TW" sz="2400" dirty="0" smtClean="0">
                <a:solidFill>
                  <a:srgbClr val="0000CC"/>
                </a:solidFill>
                <a:latin typeface="Times New Roman" pitchFamily="18" charset="0"/>
                <a:cs typeface="Times New Roman" pitchFamily="18" charset="0"/>
              </a:rPr>
              <a:t>G</a:t>
            </a:r>
            <a:r>
              <a:rPr lang="en-US" altLang="zh-TW" sz="2400" baseline="-25000" dirty="0" smtClean="0">
                <a:solidFill>
                  <a:srgbClr val="0000CC"/>
                </a:solidFill>
                <a:latin typeface="Times New Roman" pitchFamily="18" charset="0"/>
                <a:cs typeface="Times New Roman" pitchFamily="18" charset="0"/>
              </a:rPr>
              <a:t>1</a:t>
            </a:r>
            <a:endParaRPr lang="zh-TW" altLang="en-US" sz="2400" baseline="-25000" dirty="0">
              <a:solidFill>
                <a:srgbClr val="0000CC"/>
              </a:solidFill>
              <a:latin typeface="Times New Roman" pitchFamily="18" charset="0"/>
              <a:cs typeface="Times New Roman" pitchFamily="18" charset="0"/>
            </a:endParaRPr>
          </a:p>
        </p:txBody>
      </p:sp>
      <p:sp>
        <p:nvSpPr>
          <p:cNvPr id="78" name="文字方塊 77"/>
          <p:cNvSpPr txBox="1"/>
          <p:nvPr/>
        </p:nvSpPr>
        <p:spPr>
          <a:xfrm>
            <a:off x="1835696" y="3255367"/>
            <a:ext cx="504056" cy="461665"/>
          </a:xfrm>
          <a:prstGeom prst="rect">
            <a:avLst/>
          </a:prstGeom>
          <a:noFill/>
        </p:spPr>
        <p:txBody>
          <a:bodyPr wrap="square" rtlCol="0">
            <a:spAutoFit/>
          </a:bodyPr>
          <a:lstStyle/>
          <a:p>
            <a:r>
              <a:rPr lang="en-US" altLang="zh-TW" sz="2400" dirty="0" smtClean="0">
                <a:solidFill>
                  <a:srgbClr val="0000CC"/>
                </a:solidFill>
                <a:latin typeface="Times New Roman" pitchFamily="18" charset="0"/>
                <a:cs typeface="Times New Roman" pitchFamily="18" charset="0"/>
              </a:rPr>
              <a:t>1</a:t>
            </a:r>
            <a:endParaRPr lang="zh-TW" altLang="en-US" sz="2400" dirty="0">
              <a:solidFill>
                <a:srgbClr val="0000CC"/>
              </a:solidFill>
              <a:latin typeface="Times New Roman" pitchFamily="18" charset="0"/>
              <a:cs typeface="Times New Roman" pitchFamily="18" charset="0"/>
            </a:endParaRPr>
          </a:p>
        </p:txBody>
      </p:sp>
      <p:sp>
        <p:nvSpPr>
          <p:cNvPr id="79" name="文字方塊 78"/>
          <p:cNvSpPr txBox="1"/>
          <p:nvPr/>
        </p:nvSpPr>
        <p:spPr>
          <a:xfrm>
            <a:off x="2771800" y="2031231"/>
            <a:ext cx="504056" cy="461665"/>
          </a:xfrm>
          <a:prstGeom prst="rect">
            <a:avLst/>
          </a:prstGeom>
          <a:noFill/>
        </p:spPr>
        <p:txBody>
          <a:bodyPr wrap="square" rtlCol="0">
            <a:spAutoFit/>
          </a:bodyPr>
          <a:lstStyle/>
          <a:p>
            <a:r>
              <a:rPr lang="en-US" altLang="zh-TW" sz="2400" dirty="0" smtClean="0">
                <a:solidFill>
                  <a:srgbClr val="0000CC"/>
                </a:solidFill>
                <a:latin typeface="Times New Roman" pitchFamily="18" charset="0"/>
                <a:cs typeface="Times New Roman" pitchFamily="18" charset="0"/>
              </a:rPr>
              <a:t>3</a:t>
            </a:r>
            <a:endParaRPr lang="zh-TW" altLang="en-US" sz="2400" dirty="0">
              <a:solidFill>
                <a:srgbClr val="0000CC"/>
              </a:solidFill>
              <a:latin typeface="Times New Roman" pitchFamily="18" charset="0"/>
              <a:cs typeface="Times New Roman" pitchFamily="18" charset="0"/>
            </a:endParaRPr>
          </a:p>
        </p:txBody>
      </p:sp>
      <p:sp>
        <p:nvSpPr>
          <p:cNvPr id="80" name="文字方塊 79"/>
          <p:cNvSpPr txBox="1"/>
          <p:nvPr/>
        </p:nvSpPr>
        <p:spPr>
          <a:xfrm>
            <a:off x="467544" y="2031231"/>
            <a:ext cx="504056" cy="461665"/>
          </a:xfrm>
          <a:prstGeom prst="rect">
            <a:avLst/>
          </a:prstGeom>
          <a:noFill/>
        </p:spPr>
        <p:txBody>
          <a:bodyPr wrap="square" rtlCol="0">
            <a:spAutoFit/>
          </a:bodyPr>
          <a:lstStyle/>
          <a:p>
            <a:r>
              <a:rPr lang="en-US" altLang="zh-TW" sz="2400" dirty="0" smtClean="0">
                <a:solidFill>
                  <a:srgbClr val="0000CC"/>
                </a:solidFill>
                <a:latin typeface="Times New Roman" pitchFamily="18" charset="0"/>
                <a:cs typeface="Times New Roman" pitchFamily="18" charset="0"/>
              </a:rPr>
              <a:t>2</a:t>
            </a:r>
            <a:endParaRPr lang="zh-TW" altLang="en-US" sz="2400" dirty="0">
              <a:solidFill>
                <a:srgbClr val="0000CC"/>
              </a:solidFill>
              <a:latin typeface="Times New Roman" pitchFamily="18" charset="0"/>
              <a:cs typeface="Times New Roman" pitchFamily="18" charset="0"/>
            </a:endParaRPr>
          </a:p>
        </p:txBody>
      </p:sp>
      <p:sp>
        <p:nvSpPr>
          <p:cNvPr id="81" name="文字方塊 80"/>
          <p:cNvSpPr txBox="1"/>
          <p:nvPr/>
        </p:nvSpPr>
        <p:spPr>
          <a:xfrm>
            <a:off x="3563888" y="2852936"/>
            <a:ext cx="504056" cy="461665"/>
          </a:xfrm>
          <a:prstGeom prst="rect">
            <a:avLst/>
          </a:prstGeom>
          <a:noFill/>
        </p:spPr>
        <p:txBody>
          <a:bodyPr wrap="square" rtlCol="0">
            <a:spAutoFit/>
          </a:bodyPr>
          <a:lstStyle/>
          <a:p>
            <a:r>
              <a:rPr lang="en-US" altLang="zh-TW" sz="2400" dirty="0" smtClean="0">
                <a:solidFill>
                  <a:srgbClr val="FF0000"/>
                </a:solidFill>
                <a:latin typeface="Times New Roman" pitchFamily="18" charset="0"/>
                <a:cs typeface="Times New Roman" pitchFamily="18" charset="0"/>
              </a:rPr>
              <a:t>3</a:t>
            </a:r>
            <a:endParaRPr lang="zh-TW" altLang="en-US" sz="2400" dirty="0">
              <a:solidFill>
                <a:srgbClr val="FF0000"/>
              </a:solidFill>
              <a:latin typeface="Times New Roman" pitchFamily="18" charset="0"/>
              <a:cs typeface="Times New Roman" pitchFamily="18" charset="0"/>
            </a:endParaRPr>
          </a:p>
        </p:txBody>
      </p:sp>
      <p:sp>
        <p:nvSpPr>
          <p:cNvPr id="82" name="文字方塊 81"/>
          <p:cNvSpPr txBox="1"/>
          <p:nvPr/>
        </p:nvSpPr>
        <p:spPr>
          <a:xfrm>
            <a:off x="3419872" y="2132856"/>
            <a:ext cx="504056" cy="461665"/>
          </a:xfrm>
          <a:prstGeom prst="rect">
            <a:avLst/>
          </a:prstGeom>
          <a:noFill/>
        </p:spPr>
        <p:txBody>
          <a:bodyPr wrap="square" rtlCol="0">
            <a:spAutoFit/>
          </a:bodyPr>
          <a:lstStyle/>
          <a:p>
            <a:r>
              <a:rPr lang="en-US" altLang="zh-TW" sz="2400" dirty="0" smtClean="0">
                <a:solidFill>
                  <a:srgbClr val="FF0000"/>
                </a:solidFill>
                <a:latin typeface="Times New Roman" pitchFamily="18" charset="0"/>
                <a:cs typeface="Times New Roman" pitchFamily="18" charset="0"/>
              </a:rPr>
              <a:t>7</a:t>
            </a:r>
            <a:endParaRPr lang="zh-TW" altLang="en-US" sz="2400" dirty="0">
              <a:solidFill>
                <a:srgbClr val="FF0000"/>
              </a:solidFill>
              <a:latin typeface="Times New Roman" pitchFamily="18" charset="0"/>
              <a:cs typeface="Times New Roman" pitchFamily="18" charset="0"/>
            </a:endParaRPr>
          </a:p>
        </p:txBody>
      </p:sp>
      <p:sp>
        <p:nvSpPr>
          <p:cNvPr id="83" name="文字方塊 82"/>
          <p:cNvSpPr txBox="1"/>
          <p:nvPr/>
        </p:nvSpPr>
        <p:spPr>
          <a:xfrm>
            <a:off x="5364088" y="2967335"/>
            <a:ext cx="504056" cy="461665"/>
          </a:xfrm>
          <a:prstGeom prst="rect">
            <a:avLst/>
          </a:prstGeom>
          <a:noFill/>
        </p:spPr>
        <p:txBody>
          <a:bodyPr wrap="square" rtlCol="0">
            <a:spAutoFit/>
          </a:bodyPr>
          <a:lstStyle/>
          <a:p>
            <a:r>
              <a:rPr lang="en-US" altLang="zh-TW" sz="2400" dirty="0" smtClean="0">
                <a:solidFill>
                  <a:srgbClr val="FF0000"/>
                </a:solidFill>
                <a:latin typeface="Times New Roman" pitchFamily="18" charset="0"/>
                <a:cs typeface="Times New Roman" pitchFamily="18" charset="0"/>
              </a:rPr>
              <a:t>8</a:t>
            </a:r>
            <a:endParaRPr lang="zh-TW" altLang="en-US" sz="2400" dirty="0">
              <a:solidFill>
                <a:srgbClr val="FF0000"/>
              </a:solidFill>
              <a:latin typeface="Times New Roman" pitchFamily="18" charset="0"/>
              <a:cs typeface="Times New Roman" pitchFamily="18" charset="0"/>
            </a:endParaRPr>
          </a:p>
        </p:txBody>
      </p:sp>
      <p:sp>
        <p:nvSpPr>
          <p:cNvPr id="84" name="文字方塊 83"/>
          <p:cNvSpPr txBox="1"/>
          <p:nvPr/>
        </p:nvSpPr>
        <p:spPr>
          <a:xfrm>
            <a:off x="5580112" y="2204864"/>
            <a:ext cx="504056" cy="461665"/>
          </a:xfrm>
          <a:prstGeom prst="rect">
            <a:avLst/>
          </a:prstGeom>
          <a:noFill/>
        </p:spPr>
        <p:txBody>
          <a:bodyPr wrap="square" rtlCol="0">
            <a:spAutoFit/>
          </a:bodyPr>
          <a:lstStyle/>
          <a:p>
            <a:r>
              <a:rPr lang="en-US" altLang="zh-TW" sz="2400" dirty="0" smtClean="0">
                <a:solidFill>
                  <a:srgbClr val="FF0000"/>
                </a:solidFill>
                <a:latin typeface="Times New Roman" pitchFamily="18" charset="0"/>
                <a:cs typeface="Times New Roman" pitchFamily="18" charset="0"/>
              </a:rPr>
              <a:t>6</a:t>
            </a:r>
            <a:endParaRPr lang="zh-TW" altLang="en-US" sz="2400" dirty="0">
              <a:solidFill>
                <a:srgbClr val="FF0000"/>
              </a:solidFill>
              <a:latin typeface="Times New Roman" pitchFamily="18" charset="0"/>
              <a:cs typeface="Times New Roman" pitchFamily="18" charset="0"/>
            </a:endParaRPr>
          </a:p>
        </p:txBody>
      </p:sp>
      <p:sp>
        <p:nvSpPr>
          <p:cNvPr id="85" name="文字方塊 84"/>
          <p:cNvSpPr txBox="1"/>
          <p:nvPr/>
        </p:nvSpPr>
        <p:spPr>
          <a:xfrm>
            <a:off x="6444208" y="2535287"/>
            <a:ext cx="504056" cy="461665"/>
          </a:xfrm>
          <a:prstGeom prst="rect">
            <a:avLst/>
          </a:prstGeom>
          <a:noFill/>
        </p:spPr>
        <p:txBody>
          <a:bodyPr wrap="square" rtlCol="0">
            <a:spAutoFit/>
          </a:bodyPr>
          <a:lstStyle/>
          <a:p>
            <a:r>
              <a:rPr lang="en-US" altLang="zh-TW" sz="2400" dirty="0" smtClean="0">
                <a:solidFill>
                  <a:srgbClr val="009900"/>
                </a:solidFill>
                <a:latin typeface="Times New Roman" pitchFamily="18" charset="0"/>
                <a:cs typeface="Times New Roman" pitchFamily="18" charset="0"/>
              </a:rPr>
              <a:t>1</a:t>
            </a:r>
            <a:endParaRPr lang="zh-TW" altLang="en-US" sz="2400" dirty="0">
              <a:solidFill>
                <a:srgbClr val="009900"/>
              </a:solidFill>
              <a:latin typeface="Times New Roman" pitchFamily="18" charset="0"/>
              <a:cs typeface="Times New Roman" pitchFamily="18" charset="0"/>
            </a:endParaRPr>
          </a:p>
        </p:txBody>
      </p:sp>
      <p:sp>
        <p:nvSpPr>
          <p:cNvPr id="86" name="文字方塊 85"/>
          <p:cNvSpPr txBox="1"/>
          <p:nvPr/>
        </p:nvSpPr>
        <p:spPr>
          <a:xfrm>
            <a:off x="7452320" y="3399383"/>
            <a:ext cx="504056" cy="461665"/>
          </a:xfrm>
          <a:prstGeom prst="rect">
            <a:avLst/>
          </a:prstGeom>
          <a:noFill/>
        </p:spPr>
        <p:txBody>
          <a:bodyPr wrap="square" rtlCol="0">
            <a:spAutoFit/>
          </a:bodyPr>
          <a:lstStyle/>
          <a:p>
            <a:r>
              <a:rPr lang="en-US" altLang="zh-TW" sz="2400" dirty="0" smtClean="0">
                <a:solidFill>
                  <a:srgbClr val="009900"/>
                </a:solidFill>
                <a:latin typeface="Times New Roman" pitchFamily="18" charset="0"/>
                <a:cs typeface="Times New Roman" pitchFamily="18" charset="0"/>
              </a:rPr>
              <a:t>5</a:t>
            </a:r>
            <a:endParaRPr lang="zh-TW" altLang="en-US" sz="2400" dirty="0">
              <a:solidFill>
                <a:srgbClr val="009900"/>
              </a:solidFill>
              <a:latin typeface="Times New Roman" pitchFamily="18" charset="0"/>
              <a:cs typeface="Times New Roman" pitchFamily="18" charset="0"/>
            </a:endParaRPr>
          </a:p>
        </p:txBody>
      </p:sp>
      <p:sp>
        <p:nvSpPr>
          <p:cNvPr id="87" name="文字方塊 86"/>
          <p:cNvSpPr txBox="1"/>
          <p:nvPr/>
        </p:nvSpPr>
        <p:spPr>
          <a:xfrm>
            <a:off x="6588224" y="1887215"/>
            <a:ext cx="504056" cy="461665"/>
          </a:xfrm>
          <a:prstGeom prst="rect">
            <a:avLst/>
          </a:prstGeom>
          <a:noFill/>
        </p:spPr>
        <p:txBody>
          <a:bodyPr wrap="square" rtlCol="0">
            <a:spAutoFit/>
          </a:bodyPr>
          <a:lstStyle/>
          <a:p>
            <a:r>
              <a:rPr lang="en-US" altLang="zh-TW" sz="2400" dirty="0" smtClean="0">
                <a:solidFill>
                  <a:srgbClr val="009900"/>
                </a:solidFill>
                <a:latin typeface="Times New Roman" pitchFamily="18" charset="0"/>
                <a:cs typeface="Times New Roman" pitchFamily="18" charset="0"/>
              </a:rPr>
              <a:t>4</a:t>
            </a:r>
            <a:endParaRPr lang="zh-TW" altLang="en-US" sz="2400" dirty="0">
              <a:solidFill>
                <a:srgbClr val="009900"/>
              </a:solidFill>
              <a:latin typeface="Times New Roman" pitchFamily="18" charset="0"/>
              <a:cs typeface="Times New Roman" pitchFamily="18" charset="0"/>
            </a:endParaRPr>
          </a:p>
        </p:txBody>
      </p:sp>
      <p:sp>
        <p:nvSpPr>
          <p:cNvPr id="88" name="文字方塊 87"/>
          <p:cNvSpPr txBox="1"/>
          <p:nvPr/>
        </p:nvSpPr>
        <p:spPr>
          <a:xfrm>
            <a:off x="8316416" y="2535287"/>
            <a:ext cx="504056" cy="461665"/>
          </a:xfrm>
          <a:prstGeom prst="rect">
            <a:avLst/>
          </a:prstGeom>
          <a:noFill/>
        </p:spPr>
        <p:txBody>
          <a:bodyPr wrap="square" rtlCol="0">
            <a:spAutoFit/>
          </a:bodyPr>
          <a:lstStyle/>
          <a:p>
            <a:r>
              <a:rPr lang="en-US" altLang="zh-TW" sz="2400" dirty="0" smtClean="0">
                <a:solidFill>
                  <a:srgbClr val="009900"/>
                </a:solidFill>
                <a:latin typeface="Times New Roman" pitchFamily="18" charset="0"/>
                <a:cs typeface="Times New Roman" pitchFamily="18" charset="0"/>
              </a:rPr>
              <a:t>6</a:t>
            </a:r>
            <a:endParaRPr lang="zh-TW" altLang="en-US" sz="2400" dirty="0">
              <a:solidFill>
                <a:srgbClr val="009900"/>
              </a:solidFill>
              <a:latin typeface="Times New Roman" pitchFamily="18" charset="0"/>
              <a:cs typeface="Times New Roman" pitchFamily="18" charset="0"/>
            </a:endParaRPr>
          </a:p>
        </p:txBody>
      </p:sp>
      <p:sp>
        <p:nvSpPr>
          <p:cNvPr id="108" name="文字方塊 107"/>
          <p:cNvSpPr txBox="1"/>
          <p:nvPr/>
        </p:nvSpPr>
        <p:spPr>
          <a:xfrm>
            <a:off x="3419872" y="3284984"/>
            <a:ext cx="792088" cy="461665"/>
          </a:xfrm>
          <a:prstGeom prst="rect">
            <a:avLst/>
          </a:prstGeom>
          <a:noFill/>
        </p:spPr>
        <p:txBody>
          <a:bodyPr wrap="square" rtlCol="0">
            <a:spAutoFit/>
          </a:bodyPr>
          <a:lstStyle/>
          <a:p>
            <a:r>
              <a:rPr lang="en-US" altLang="zh-TW" sz="2400" dirty="0" smtClean="0">
                <a:solidFill>
                  <a:srgbClr val="FF0000"/>
                </a:solidFill>
                <a:latin typeface="Times New Roman" pitchFamily="18" charset="0"/>
                <a:cs typeface="Times New Roman" pitchFamily="18" charset="0"/>
              </a:rPr>
              <a:t>G</a:t>
            </a:r>
            <a:r>
              <a:rPr lang="en-US" altLang="zh-TW" sz="2400" baseline="-25000" dirty="0" smtClean="0">
                <a:solidFill>
                  <a:srgbClr val="FF0000"/>
                </a:solidFill>
                <a:latin typeface="Times New Roman" pitchFamily="18" charset="0"/>
                <a:cs typeface="Times New Roman" pitchFamily="18" charset="0"/>
              </a:rPr>
              <a:t>2</a:t>
            </a:r>
            <a:endParaRPr lang="zh-TW" altLang="en-US" sz="2400" baseline="-25000" dirty="0">
              <a:solidFill>
                <a:srgbClr val="FF0000"/>
              </a:solidFill>
              <a:latin typeface="Times New Roman" pitchFamily="18" charset="0"/>
              <a:cs typeface="Times New Roman" pitchFamily="18" charset="0"/>
            </a:endParaRPr>
          </a:p>
        </p:txBody>
      </p:sp>
      <p:sp>
        <p:nvSpPr>
          <p:cNvPr id="109" name="文字方塊 108"/>
          <p:cNvSpPr txBox="1"/>
          <p:nvPr/>
        </p:nvSpPr>
        <p:spPr>
          <a:xfrm>
            <a:off x="6588224" y="3140968"/>
            <a:ext cx="576064" cy="461665"/>
          </a:xfrm>
          <a:prstGeom prst="rect">
            <a:avLst/>
          </a:prstGeom>
          <a:noFill/>
        </p:spPr>
        <p:txBody>
          <a:bodyPr wrap="square" rtlCol="0">
            <a:spAutoFit/>
          </a:bodyPr>
          <a:lstStyle/>
          <a:p>
            <a:r>
              <a:rPr lang="en-US" altLang="zh-TW" sz="2400" dirty="0" smtClean="0">
                <a:solidFill>
                  <a:srgbClr val="009900"/>
                </a:solidFill>
                <a:latin typeface="Times New Roman" pitchFamily="18" charset="0"/>
                <a:cs typeface="Times New Roman" pitchFamily="18" charset="0"/>
              </a:rPr>
              <a:t>G</a:t>
            </a:r>
            <a:r>
              <a:rPr lang="en-US" altLang="zh-TW" sz="2400" baseline="-25000" dirty="0" smtClean="0">
                <a:solidFill>
                  <a:srgbClr val="009900"/>
                </a:solidFill>
                <a:latin typeface="Times New Roman" pitchFamily="18" charset="0"/>
                <a:cs typeface="Times New Roman" pitchFamily="18" charset="0"/>
              </a:rPr>
              <a:t>3</a:t>
            </a:r>
            <a:endParaRPr lang="zh-TW" altLang="en-US" sz="2400" baseline="-25000" dirty="0">
              <a:solidFill>
                <a:srgbClr val="009900"/>
              </a:solidFill>
              <a:latin typeface="Times New Roman" pitchFamily="18" charset="0"/>
              <a:cs typeface="Times New Roman" pitchFamily="18" charset="0"/>
            </a:endParaRPr>
          </a:p>
        </p:txBody>
      </p:sp>
      <p:grpSp>
        <p:nvGrpSpPr>
          <p:cNvPr id="130" name="群組 129"/>
          <p:cNvGrpSpPr/>
          <p:nvPr/>
        </p:nvGrpSpPr>
        <p:grpSpPr>
          <a:xfrm>
            <a:off x="1979712" y="5733256"/>
            <a:ext cx="4896544" cy="504056"/>
            <a:chOff x="1979712" y="5733256"/>
            <a:chExt cx="4896544" cy="504056"/>
          </a:xfrm>
        </p:grpSpPr>
        <p:sp>
          <p:nvSpPr>
            <p:cNvPr id="110" name="文字方塊 109"/>
            <p:cNvSpPr txBox="1"/>
            <p:nvPr/>
          </p:nvSpPr>
          <p:spPr>
            <a:xfrm>
              <a:off x="1979712" y="5733256"/>
              <a:ext cx="576064" cy="461665"/>
            </a:xfrm>
            <a:prstGeom prst="rect">
              <a:avLst/>
            </a:prstGeom>
            <a:noFill/>
          </p:spPr>
          <p:txBody>
            <a:bodyPr wrap="square" rtlCol="0">
              <a:spAutoFit/>
            </a:bodyPr>
            <a:lstStyle/>
            <a:p>
              <a:r>
                <a:rPr lang="en-US" altLang="zh-TW" sz="2400" dirty="0" smtClean="0">
                  <a:solidFill>
                    <a:srgbClr val="FF00FF"/>
                  </a:solidFill>
                  <a:latin typeface="Times New Roman" pitchFamily="18" charset="0"/>
                  <a:cs typeface="Times New Roman" pitchFamily="18" charset="0"/>
                </a:rPr>
                <a:t>G</a:t>
              </a:r>
              <a:r>
                <a:rPr lang="en-US" altLang="zh-TW" sz="2400" baseline="-25000" dirty="0" smtClean="0">
                  <a:solidFill>
                    <a:srgbClr val="FF00FF"/>
                  </a:solidFill>
                  <a:latin typeface="Times New Roman" pitchFamily="18" charset="0"/>
                  <a:cs typeface="Times New Roman" pitchFamily="18" charset="0"/>
                </a:rPr>
                <a:t>4</a:t>
              </a:r>
              <a:endParaRPr lang="zh-TW" altLang="en-US" sz="2400" baseline="-25000" dirty="0">
                <a:solidFill>
                  <a:srgbClr val="FF00FF"/>
                </a:solidFill>
                <a:latin typeface="Times New Roman" pitchFamily="18" charset="0"/>
                <a:cs typeface="Times New Roman" pitchFamily="18" charset="0"/>
              </a:endParaRPr>
            </a:p>
          </p:txBody>
        </p:sp>
        <p:sp>
          <p:nvSpPr>
            <p:cNvPr id="111" name="文字方塊 110"/>
            <p:cNvSpPr txBox="1"/>
            <p:nvPr/>
          </p:nvSpPr>
          <p:spPr>
            <a:xfrm>
              <a:off x="6300192" y="5775647"/>
              <a:ext cx="576064" cy="461665"/>
            </a:xfrm>
            <a:prstGeom prst="rect">
              <a:avLst/>
            </a:prstGeom>
            <a:noFill/>
          </p:spPr>
          <p:txBody>
            <a:bodyPr wrap="square" rtlCol="0">
              <a:spAutoFit/>
            </a:bodyPr>
            <a:lstStyle/>
            <a:p>
              <a:r>
                <a:rPr lang="en-US" altLang="zh-TW" sz="2400" dirty="0" smtClean="0">
                  <a:latin typeface="Times New Roman" pitchFamily="18" charset="0"/>
                  <a:cs typeface="Times New Roman" pitchFamily="18" charset="0"/>
                </a:rPr>
                <a:t>G</a:t>
              </a:r>
              <a:r>
                <a:rPr lang="en-US" altLang="zh-TW" sz="2400" baseline="-25000" dirty="0" smtClean="0">
                  <a:latin typeface="Times New Roman" pitchFamily="18" charset="0"/>
                  <a:cs typeface="Times New Roman" pitchFamily="18" charset="0"/>
                </a:rPr>
                <a:t>5</a:t>
              </a:r>
              <a:endParaRPr lang="zh-TW" altLang="en-US" sz="2400" baseline="-25000" dirty="0">
                <a:latin typeface="Times New Roman" pitchFamily="18" charset="0"/>
                <a:cs typeface="Times New Roman" pitchFamily="18" charset="0"/>
              </a:endParaRPr>
            </a:p>
          </p:txBody>
        </p:sp>
      </p:grpSp>
      <p:sp>
        <p:nvSpPr>
          <p:cNvPr id="112" name="文字方塊 111"/>
          <p:cNvSpPr txBox="1"/>
          <p:nvPr/>
        </p:nvSpPr>
        <p:spPr>
          <a:xfrm>
            <a:off x="2123728" y="6165304"/>
            <a:ext cx="5256584" cy="523220"/>
          </a:xfrm>
          <a:prstGeom prst="rect">
            <a:avLst/>
          </a:prstGeom>
          <a:noFill/>
        </p:spPr>
        <p:txBody>
          <a:bodyPr wrap="square" rtlCol="0">
            <a:spAutoFit/>
          </a:bodyPr>
          <a:lstStyle/>
          <a:p>
            <a:r>
              <a:rPr lang="en-US" altLang="zh-TW" sz="2800" dirty="0" smtClean="0">
                <a:solidFill>
                  <a:srgbClr val="0000CC"/>
                </a:solidFill>
                <a:latin typeface="Times New Roman" pitchFamily="18" charset="0"/>
                <a:cs typeface="Times New Roman" pitchFamily="18" charset="0"/>
              </a:rPr>
              <a:t>a bull </a:t>
            </a:r>
            <a:r>
              <a:rPr lang="en-US" altLang="zh-TW" sz="2800" dirty="0" err="1" smtClean="0">
                <a:solidFill>
                  <a:srgbClr val="0000CC"/>
                </a:solidFill>
                <a:latin typeface="Times New Roman" pitchFamily="18" charset="0"/>
                <a:cs typeface="Times New Roman" pitchFamily="18" charset="0"/>
              </a:rPr>
              <a:t>decompostion</a:t>
            </a:r>
            <a:r>
              <a:rPr lang="en-US" altLang="zh-TW" sz="2800" dirty="0" smtClean="0">
                <a:solidFill>
                  <a:srgbClr val="0000CC"/>
                </a:solidFill>
                <a:latin typeface="Times New Roman" pitchFamily="18" charset="0"/>
                <a:cs typeface="Times New Roman" pitchFamily="18" charset="0"/>
              </a:rPr>
              <a:t> </a:t>
            </a:r>
            <a:r>
              <a:rPr lang="en-US" altLang="zh-TW" sz="2800" dirty="0" smtClean="0">
                <a:solidFill>
                  <a:srgbClr val="0000CC"/>
                </a:solidFill>
                <a:latin typeface="Times New Roman" pitchFamily="18" charset="0"/>
                <a:cs typeface="Times New Roman" pitchFamily="18" charset="0"/>
              </a:rPr>
              <a:t>of 5K</a:t>
            </a:r>
            <a:r>
              <a:rPr lang="en-US" altLang="zh-TW" sz="2800" baseline="-25000" dirty="0" smtClean="0">
                <a:solidFill>
                  <a:srgbClr val="0000CC"/>
                </a:solidFill>
                <a:latin typeface="Times New Roman" pitchFamily="18" charset="0"/>
                <a:cs typeface="Times New Roman" pitchFamily="18" charset="0"/>
              </a:rPr>
              <a:t>8</a:t>
            </a:r>
            <a:r>
              <a:rPr lang="en-US" altLang="zh-TW" sz="2800" dirty="0" smtClean="0">
                <a:solidFill>
                  <a:srgbClr val="0000CC"/>
                </a:solidFill>
                <a:latin typeface="Times New Roman" pitchFamily="18" charset="0"/>
                <a:cs typeface="Times New Roman" pitchFamily="18" charset="0"/>
              </a:rPr>
              <a:t> </a:t>
            </a:r>
            <a:r>
              <a:rPr lang="en-US" altLang="zh-TW" sz="2800" dirty="0" smtClean="0">
                <a:solidFill>
                  <a:srgbClr val="0000CC"/>
                </a:solidFill>
                <a:latin typeface="Times New Roman" pitchFamily="18" charset="0"/>
                <a:cs typeface="Times New Roman" pitchFamily="18" charset="0"/>
              </a:rPr>
              <a:t>exists</a:t>
            </a:r>
            <a:endParaRPr lang="zh-TW" altLang="en-US" sz="2800" dirty="0">
              <a:solidFill>
                <a:srgbClr val="0000CC"/>
              </a:solidFill>
              <a:latin typeface="Times New Roman" pitchFamily="18" charset="0"/>
              <a:cs typeface="Times New Roman" pitchFamily="18" charset="0"/>
            </a:endParaRPr>
          </a:p>
        </p:txBody>
      </p:sp>
      <p:sp>
        <p:nvSpPr>
          <p:cNvPr id="92" name="Oval 163"/>
          <p:cNvSpPr>
            <a:spLocks noChangeArrowheads="1"/>
          </p:cNvSpPr>
          <p:nvPr/>
        </p:nvSpPr>
        <p:spPr bwMode="auto">
          <a:xfrm rot="10800000">
            <a:off x="2555775" y="2175247"/>
            <a:ext cx="216025" cy="216024"/>
          </a:xfrm>
          <a:prstGeom prst="ellipse">
            <a:avLst/>
          </a:prstGeom>
          <a:solidFill>
            <a:srgbClr val="0000FF"/>
          </a:solidFill>
          <a:ln w="9525">
            <a:solidFill>
              <a:srgbClr val="0000FF"/>
            </a:solidFill>
            <a:round/>
            <a:headEnd/>
            <a:tailEnd/>
          </a:ln>
        </p:spPr>
        <p:txBody>
          <a:bodyPr wrap="none" anchor="ctr"/>
          <a:lstStyle/>
          <a:p>
            <a:pPr algn="ctr"/>
            <a:endParaRPr lang="zh-TW" altLang="en-US"/>
          </a:p>
        </p:txBody>
      </p:sp>
      <p:sp>
        <p:nvSpPr>
          <p:cNvPr id="102" name="Oval 163"/>
          <p:cNvSpPr>
            <a:spLocks noChangeArrowheads="1"/>
          </p:cNvSpPr>
          <p:nvPr/>
        </p:nvSpPr>
        <p:spPr bwMode="auto">
          <a:xfrm rot="10800000">
            <a:off x="1619673" y="3306570"/>
            <a:ext cx="216025" cy="216024"/>
          </a:xfrm>
          <a:prstGeom prst="ellipse">
            <a:avLst/>
          </a:prstGeom>
          <a:solidFill>
            <a:srgbClr val="0000FF"/>
          </a:solidFill>
          <a:ln w="9525">
            <a:solidFill>
              <a:srgbClr val="0000FF"/>
            </a:solidFill>
            <a:round/>
            <a:headEnd/>
            <a:tailEnd/>
          </a:ln>
        </p:spPr>
        <p:txBody>
          <a:bodyPr wrap="none" anchor="ctr"/>
          <a:lstStyle/>
          <a:p>
            <a:pPr algn="ctr"/>
            <a:endParaRPr lang="zh-TW" altLang="en-US"/>
          </a:p>
        </p:txBody>
      </p:sp>
      <p:grpSp>
        <p:nvGrpSpPr>
          <p:cNvPr id="107" name="群組 106"/>
          <p:cNvGrpSpPr/>
          <p:nvPr/>
        </p:nvGrpSpPr>
        <p:grpSpPr>
          <a:xfrm>
            <a:off x="1403648" y="3717032"/>
            <a:ext cx="1224136" cy="1494791"/>
            <a:chOff x="1403648" y="3717032"/>
            <a:chExt cx="1224136" cy="1494791"/>
          </a:xfrm>
        </p:grpSpPr>
        <p:sp>
          <p:nvSpPr>
            <p:cNvPr id="89" name="文字方塊 88"/>
            <p:cNvSpPr txBox="1"/>
            <p:nvPr/>
          </p:nvSpPr>
          <p:spPr>
            <a:xfrm>
              <a:off x="1615303" y="4750158"/>
              <a:ext cx="504056" cy="461665"/>
            </a:xfrm>
            <a:prstGeom prst="rect">
              <a:avLst/>
            </a:prstGeom>
            <a:noFill/>
          </p:spPr>
          <p:txBody>
            <a:bodyPr wrap="square" rtlCol="0">
              <a:spAutoFit/>
            </a:bodyPr>
            <a:lstStyle/>
            <a:p>
              <a:r>
                <a:rPr lang="en-US" altLang="zh-TW" sz="2400" dirty="0" smtClean="0">
                  <a:solidFill>
                    <a:srgbClr val="FF00FF"/>
                  </a:solidFill>
                  <a:latin typeface="Times New Roman" pitchFamily="18" charset="0"/>
                  <a:cs typeface="Times New Roman" pitchFamily="18" charset="0"/>
                </a:rPr>
                <a:t>6</a:t>
              </a:r>
              <a:endParaRPr lang="zh-TW" altLang="en-US" sz="2400" dirty="0">
                <a:solidFill>
                  <a:srgbClr val="FF00FF"/>
                </a:solidFill>
                <a:latin typeface="Times New Roman" pitchFamily="18" charset="0"/>
                <a:cs typeface="Times New Roman" pitchFamily="18" charset="0"/>
              </a:endParaRPr>
            </a:p>
          </p:txBody>
        </p:sp>
        <p:sp>
          <p:nvSpPr>
            <p:cNvPr id="91" name="文字方塊 90"/>
            <p:cNvSpPr txBox="1"/>
            <p:nvPr/>
          </p:nvSpPr>
          <p:spPr>
            <a:xfrm>
              <a:off x="2123728" y="3717032"/>
              <a:ext cx="504056" cy="461665"/>
            </a:xfrm>
            <a:prstGeom prst="rect">
              <a:avLst/>
            </a:prstGeom>
            <a:noFill/>
          </p:spPr>
          <p:txBody>
            <a:bodyPr wrap="square" rtlCol="0">
              <a:spAutoFit/>
            </a:bodyPr>
            <a:lstStyle/>
            <a:p>
              <a:r>
                <a:rPr lang="en-US" altLang="zh-TW" sz="2400" dirty="0" smtClean="0">
                  <a:solidFill>
                    <a:srgbClr val="FF00FF"/>
                  </a:solidFill>
                  <a:latin typeface="Times New Roman" pitchFamily="18" charset="0"/>
                  <a:cs typeface="Times New Roman" pitchFamily="18" charset="0"/>
                </a:rPr>
                <a:t>7</a:t>
              </a:r>
              <a:endParaRPr lang="zh-TW" altLang="en-US" sz="2400" dirty="0">
                <a:solidFill>
                  <a:srgbClr val="FF00FF"/>
                </a:solidFill>
                <a:latin typeface="Times New Roman" pitchFamily="18" charset="0"/>
                <a:cs typeface="Times New Roman" pitchFamily="18" charset="0"/>
              </a:endParaRPr>
            </a:p>
          </p:txBody>
        </p:sp>
        <p:grpSp>
          <p:nvGrpSpPr>
            <p:cNvPr id="106" name="群組 105"/>
            <p:cNvGrpSpPr/>
            <p:nvPr/>
          </p:nvGrpSpPr>
          <p:grpSpPr>
            <a:xfrm>
              <a:off x="1403648" y="4149080"/>
              <a:ext cx="939428" cy="863265"/>
              <a:chOff x="1403648" y="4149080"/>
              <a:chExt cx="939428" cy="863265"/>
            </a:xfrm>
          </p:grpSpPr>
          <p:sp>
            <p:nvSpPr>
              <p:cNvPr id="68" name="Oval 146"/>
              <p:cNvSpPr>
                <a:spLocks noChangeArrowheads="1"/>
              </p:cNvSpPr>
              <p:nvPr/>
            </p:nvSpPr>
            <p:spPr bwMode="auto">
              <a:xfrm>
                <a:off x="2123728" y="4149080"/>
                <a:ext cx="219348" cy="215193"/>
              </a:xfrm>
              <a:prstGeom prst="ellipse">
                <a:avLst/>
              </a:prstGeom>
              <a:solidFill>
                <a:srgbClr val="FF00FF"/>
              </a:solidFill>
              <a:ln w="9525">
                <a:solidFill>
                  <a:srgbClr val="FF00FF"/>
                </a:solidFill>
                <a:round/>
                <a:headEnd/>
                <a:tailEnd/>
              </a:ln>
            </p:spPr>
            <p:txBody>
              <a:bodyPr wrap="none" anchor="ctr"/>
              <a:lstStyle/>
              <a:p>
                <a:endParaRPr lang="zh-TW" altLang="en-US"/>
              </a:p>
            </p:txBody>
          </p:sp>
          <p:sp>
            <p:nvSpPr>
              <p:cNvPr id="69" name="Line 148"/>
              <p:cNvSpPr>
                <a:spLocks noChangeShapeType="1"/>
              </p:cNvSpPr>
              <p:nvPr/>
            </p:nvSpPr>
            <p:spPr bwMode="auto">
              <a:xfrm flipH="1">
                <a:off x="1515602" y="4293096"/>
                <a:ext cx="680133" cy="670971"/>
              </a:xfrm>
              <a:prstGeom prst="line">
                <a:avLst/>
              </a:prstGeom>
              <a:solidFill>
                <a:srgbClr val="FF00FF"/>
              </a:solidFill>
              <a:ln w="25400">
                <a:solidFill>
                  <a:srgbClr val="FF00FF"/>
                </a:solidFill>
                <a:round/>
                <a:headEnd/>
                <a:tailEnd/>
              </a:ln>
            </p:spPr>
            <p:txBody>
              <a:bodyPr/>
              <a:lstStyle/>
              <a:p>
                <a:endParaRPr lang="zh-TW" altLang="en-US"/>
              </a:p>
            </p:txBody>
          </p:sp>
          <p:sp>
            <p:nvSpPr>
              <p:cNvPr id="113" name="Oval 146"/>
              <p:cNvSpPr>
                <a:spLocks noChangeArrowheads="1"/>
              </p:cNvSpPr>
              <p:nvPr/>
            </p:nvSpPr>
            <p:spPr bwMode="auto">
              <a:xfrm>
                <a:off x="1403648" y="4797152"/>
                <a:ext cx="219348" cy="215193"/>
              </a:xfrm>
              <a:prstGeom prst="ellipse">
                <a:avLst/>
              </a:prstGeom>
              <a:solidFill>
                <a:srgbClr val="FF00FF"/>
              </a:solidFill>
              <a:ln w="9525">
                <a:solidFill>
                  <a:srgbClr val="FF00FF"/>
                </a:solidFill>
                <a:round/>
                <a:headEnd/>
                <a:tailEnd/>
              </a:ln>
            </p:spPr>
            <p:txBody>
              <a:bodyPr wrap="none" anchor="ctr"/>
              <a:lstStyle/>
              <a:p>
                <a:endParaRPr lang="zh-TW" altLang="en-US"/>
              </a:p>
            </p:txBody>
          </p:sp>
        </p:grpSp>
      </p:grpSp>
      <p:grpSp>
        <p:nvGrpSpPr>
          <p:cNvPr id="105" name="群組 104"/>
          <p:cNvGrpSpPr/>
          <p:nvPr/>
        </p:nvGrpSpPr>
        <p:grpSpPr>
          <a:xfrm>
            <a:off x="736015" y="4944980"/>
            <a:ext cx="757966" cy="1148316"/>
            <a:chOff x="736015" y="4944980"/>
            <a:chExt cx="757966" cy="1148316"/>
          </a:xfrm>
        </p:grpSpPr>
        <p:sp>
          <p:nvSpPr>
            <p:cNvPr id="70" name="Line 149"/>
            <p:cNvSpPr>
              <a:spLocks noChangeShapeType="1"/>
            </p:cNvSpPr>
            <p:nvPr/>
          </p:nvSpPr>
          <p:spPr bwMode="auto">
            <a:xfrm flipH="1">
              <a:off x="917917" y="4944980"/>
              <a:ext cx="576064" cy="657998"/>
            </a:xfrm>
            <a:prstGeom prst="line">
              <a:avLst/>
            </a:prstGeom>
            <a:solidFill>
              <a:srgbClr val="FF00FF"/>
            </a:solidFill>
            <a:ln w="25400">
              <a:solidFill>
                <a:srgbClr val="FF00FF"/>
              </a:solidFill>
              <a:round/>
              <a:headEnd/>
              <a:tailEnd/>
            </a:ln>
          </p:spPr>
          <p:txBody>
            <a:bodyPr/>
            <a:lstStyle/>
            <a:p>
              <a:endParaRPr lang="zh-TW" altLang="en-US"/>
            </a:p>
          </p:txBody>
        </p:sp>
        <p:sp>
          <p:nvSpPr>
            <p:cNvPr id="90" name="文字方塊 89"/>
            <p:cNvSpPr txBox="1"/>
            <p:nvPr/>
          </p:nvSpPr>
          <p:spPr>
            <a:xfrm>
              <a:off x="736015" y="5631631"/>
              <a:ext cx="504056" cy="461665"/>
            </a:xfrm>
            <a:prstGeom prst="rect">
              <a:avLst/>
            </a:prstGeom>
            <a:noFill/>
          </p:spPr>
          <p:txBody>
            <a:bodyPr wrap="square" rtlCol="0">
              <a:spAutoFit/>
            </a:bodyPr>
            <a:lstStyle/>
            <a:p>
              <a:r>
                <a:rPr lang="en-US" altLang="zh-TW" sz="2400" dirty="0" smtClean="0">
                  <a:solidFill>
                    <a:srgbClr val="FF00FF"/>
                  </a:solidFill>
                  <a:latin typeface="Times New Roman" pitchFamily="18" charset="0"/>
                  <a:cs typeface="Times New Roman" pitchFamily="18" charset="0"/>
                </a:rPr>
                <a:t>5</a:t>
              </a:r>
              <a:endParaRPr lang="zh-TW" altLang="en-US" sz="2400" dirty="0">
                <a:solidFill>
                  <a:srgbClr val="FF00FF"/>
                </a:solidFill>
                <a:latin typeface="Times New Roman" pitchFamily="18" charset="0"/>
                <a:cs typeface="Times New Roman" pitchFamily="18" charset="0"/>
              </a:endParaRPr>
            </a:p>
          </p:txBody>
        </p:sp>
        <p:sp>
          <p:nvSpPr>
            <p:cNvPr id="114" name="Oval 146"/>
            <p:cNvSpPr>
              <a:spLocks noChangeArrowheads="1"/>
            </p:cNvSpPr>
            <p:nvPr/>
          </p:nvSpPr>
          <p:spPr bwMode="auto">
            <a:xfrm>
              <a:off x="827584" y="5446055"/>
              <a:ext cx="219348" cy="215193"/>
            </a:xfrm>
            <a:prstGeom prst="ellipse">
              <a:avLst/>
            </a:prstGeom>
            <a:solidFill>
              <a:srgbClr val="FF00FF"/>
            </a:solidFill>
            <a:ln w="9525">
              <a:solidFill>
                <a:srgbClr val="FF00FF"/>
              </a:solidFill>
              <a:round/>
              <a:headEnd/>
              <a:tailEnd/>
            </a:ln>
          </p:spPr>
          <p:txBody>
            <a:bodyPr wrap="none" anchor="ctr"/>
            <a:lstStyle/>
            <a:p>
              <a:endParaRPr lang="zh-TW" altLang="en-US"/>
            </a:p>
          </p:txBody>
        </p:sp>
      </p:grpSp>
      <p:grpSp>
        <p:nvGrpSpPr>
          <p:cNvPr id="95" name="群組 94"/>
          <p:cNvGrpSpPr/>
          <p:nvPr/>
        </p:nvGrpSpPr>
        <p:grpSpPr>
          <a:xfrm>
            <a:off x="2699792" y="4581128"/>
            <a:ext cx="1152128" cy="1296144"/>
            <a:chOff x="2699792" y="4581128"/>
            <a:chExt cx="1152128" cy="1296144"/>
          </a:xfrm>
        </p:grpSpPr>
        <p:sp>
          <p:nvSpPr>
            <p:cNvPr id="94" name="Line 144"/>
            <p:cNvSpPr>
              <a:spLocks noChangeShapeType="1"/>
            </p:cNvSpPr>
            <p:nvPr/>
          </p:nvSpPr>
          <p:spPr bwMode="auto">
            <a:xfrm rot="19175341" flipH="1">
              <a:off x="3493409" y="4771646"/>
              <a:ext cx="0" cy="854738"/>
            </a:xfrm>
            <a:prstGeom prst="line">
              <a:avLst/>
            </a:prstGeom>
            <a:solidFill>
              <a:srgbClr val="FF00FF"/>
            </a:solidFill>
            <a:ln w="25400">
              <a:solidFill>
                <a:srgbClr val="FF00FF"/>
              </a:solidFill>
              <a:round/>
              <a:headEnd/>
              <a:tailEnd/>
            </a:ln>
          </p:spPr>
          <p:txBody>
            <a:bodyPr/>
            <a:lstStyle/>
            <a:p>
              <a:endParaRPr lang="zh-TW" altLang="en-US"/>
            </a:p>
          </p:txBody>
        </p:sp>
        <p:sp>
          <p:nvSpPr>
            <p:cNvPr id="96" name="文字方塊 95"/>
            <p:cNvSpPr txBox="1"/>
            <p:nvPr/>
          </p:nvSpPr>
          <p:spPr>
            <a:xfrm>
              <a:off x="2699792" y="4581128"/>
              <a:ext cx="504056" cy="461665"/>
            </a:xfrm>
            <a:prstGeom prst="rect">
              <a:avLst/>
            </a:prstGeom>
            <a:noFill/>
          </p:spPr>
          <p:txBody>
            <a:bodyPr wrap="square" rtlCol="0">
              <a:spAutoFit/>
            </a:bodyPr>
            <a:lstStyle/>
            <a:p>
              <a:r>
                <a:rPr lang="en-US" altLang="zh-TW" sz="2400" dirty="0" smtClean="0">
                  <a:solidFill>
                    <a:srgbClr val="FF00FF"/>
                  </a:solidFill>
                  <a:latin typeface="Times New Roman" pitchFamily="18" charset="0"/>
                  <a:cs typeface="Times New Roman" pitchFamily="18" charset="0"/>
                </a:rPr>
                <a:t>3</a:t>
              </a:r>
              <a:endParaRPr lang="zh-TW" altLang="en-US" sz="2400" dirty="0">
                <a:solidFill>
                  <a:srgbClr val="FF00FF"/>
                </a:solidFill>
                <a:latin typeface="Times New Roman" pitchFamily="18" charset="0"/>
                <a:cs typeface="Times New Roman" pitchFamily="18" charset="0"/>
              </a:endParaRPr>
            </a:p>
          </p:txBody>
        </p:sp>
        <p:sp>
          <p:nvSpPr>
            <p:cNvPr id="97" name="文字方塊 96"/>
            <p:cNvSpPr txBox="1"/>
            <p:nvPr/>
          </p:nvSpPr>
          <p:spPr>
            <a:xfrm>
              <a:off x="3347864" y="5415607"/>
              <a:ext cx="504056" cy="461665"/>
            </a:xfrm>
            <a:prstGeom prst="rect">
              <a:avLst/>
            </a:prstGeom>
            <a:noFill/>
          </p:spPr>
          <p:txBody>
            <a:bodyPr wrap="square" rtlCol="0">
              <a:spAutoFit/>
            </a:bodyPr>
            <a:lstStyle/>
            <a:p>
              <a:r>
                <a:rPr lang="en-US" altLang="zh-TW" sz="2400" dirty="0" smtClean="0">
                  <a:solidFill>
                    <a:srgbClr val="FF00FF"/>
                  </a:solidFill>
                  <a:latin typeface="Times New Roman" pitchFamily="18" charset="0"/>
                  <a:cs typeface="Times New Roman" pitchFamily="18" charset="0"/>
                </a:rPr>
                <a:t>4</a:t>
              </a:r>
              <a:endParaRPr lang="zh-TW" altLang="en-US" sz="2400" dirty="0">
                <a:solidFill>
                  <a:srgbClr val="FF00FF"/>
                </a:solidFill>
                <a:latin typeface="Times New Roman" pitchFamily="18" charset="0"/>
                <a:cs typeface="Times New Roman" pitchFamily="18" charset="0"/>
              </a:endParaRPr>
            </a:p>
          </p:txBody>
        </p:sp>
        <p:sp>
          <p:nvSpPr>
            <p:cNvPr id="115" name="Oval 146"/>
            <p:cNvSpPr>
              <a:spLocks noChangeArrowheads="1"/>
            </p:cNvSpPr>
            <p:nvPr/>
          </p:nvSpPr>
          <p:spPr bwMode="auto">
            <a:xfrm>
              <a:off x="3131840" y="4797152"/>
              <a:ext cx="219348" cy="215193"/>
            </a:xfrm>
            <a:prstGeom prst="ellipse">
              <a:avLst/>
            </a:prstGeom>
            <a:solidFill>
              <a:srgbClr val="FF00FF"/>
            </a:solidFill>
            <a:ln w="9525">
              <a:solidFill>
                <a:srgbClr val="FF00FF"/>
              </a:solidFill>
              <a:round/>
              <a:headEnd/>
              <a:tailEnd/>
            </a:ln>
          </p:spPr>
          <p:txBody>
            <a:bodyPr wrap="none" anchor="ctr"/>
            <a:lstStyle/>
            <a:p>
              <a:endParaRPr lang="zh-TW" altLang="en-US"/>
            </a:p>
          </p:txBody>
        </p:sp>
        <p:sp>
          <p:nvSpPr>
            <p:cNvPr id="116" name="Oval 146"/>
            <p:cNvSpPr>
              <a:spLocks noChangeArrowheads="1"/>
            </p:cNvSpPr>
            <p:nvPr/>
          </p:nvSpPr>
          <p:spPr bwMode="auto">
            <a:xfrm>
              <a:off x="3632572" y="5374047"/>
              <a:ext cx="219348" cy="215193"/>
            </a:xfrm>
            <a:prstGeom prst="ellipse">
              <a:avLst/>
            </a:prstGeom>
            <a:solidFill>
              <a:srgbClr val="FF00FF"/>
            </a:solidFill>
            <a:ln w="9525">
              <a:solidFill>
                <a:srgbClr val="FF00FF"/>
              </a:solidFill>
              <a:round/>
              <a:headEnd/>
              <a:tailEnd/>
            </a:ln>
          </p:spPr>
          <p:txBody>
            <a:bodyPr wrap="none" anchor="ctr"/>
            <a:lstStyle/>
            <a:p>
              <a:endParaRPr lang="zh-TW" altLang="en-US"/>
            </a:p>
          </p:txBody>
        </p:sp>
      </p:grpSp>
      <p:sp>
        <p:nvSpPr>
          <p:cNvPr id="117" name="Oval 163"/>
          <p:cNvSpPr>
            <a:spLocks noChangeArrowheads="1"/>
          </p:cNvSpPr>
          <p:nvPr/>
        </p:nvSpPr>
        <p:spPr bwMode="auto">
          <a:xfrm rot="10800000">
            <a:off x="3707903" y="2391271"/>
            <a:ext cx="216025" cy="216024"/>
          </a:xfrm>
          <a:prstGeom prst="ellipse">
            <a:avLst/>
          </a:prstGeom>
          <a:solidFill>
            <a:srgbClr val="FF0000"/>
          </a:solidFill>
          <a:ln w="9525">
            <a:solidFill>
              <a:srgbClr val="0000FF"/>
            </a:solidFill>
            <a:round/>
            <a:headEnd/>
            <a:tailEnd/>
          </a:ln>
        </p:spPr>
        <p:txBody>
          <a:bodyPr wrap="none" anchor="ctr"/>
          <a:lstStyle/>
          <a:p>
            <a:pPr algn="ctr"/>
            <a:endParaRPr lang="zh-TW" altLang="en-US"/>
          </a:p>
        </p:txBody>
      </p:sp>
      <p:sp>
        <p:nvSpPr>
          <p:cNvPr id="118" name="Oval 163"/>
          <p:cNvSpPr>
            <a:spLocks noChangeArrowheads="1"/>
          </p:cNvSpPr>
          <p:nvPr/>
        </p:nvSpPr>
        <p:spPr bwMode="auto">
          <a:xfrm rot="10800000">
            <a:off x="3990495" y="3086198"/>
            <a:ext cx="216025" cy="216024"/>
          </a:xfrm>
          <a:prstGeom prst="ellipse">
            <a:avLst/>
          </a:prstGeom>
          <a:solidFill>
            <a:srgbClr val="FF0000"/>
          </a:solidFill>
          <a:ln w="9525">
            <a:solidFill>
              <a:srgbClr val="0000FF"/>
            </a:solidFill>
            <a:round/>
            <a:headEnd/>
            <a:tailEnd/>
          </a:ln>
        </p:spPr>
        <p:txBody>
          <a:bodyPr wrap="none" anchor="ctr"/>
          <a:lstStyle/>
          <a:p>
            <a:pPr algn="ctr"/>
            <a:endParaRPr lang="zh-TW" altLang="en-US"/>
          </a:p>
        </p:txBody>
      </p:sp>
      <p:sp>
        <p:nvSpPr>
          <p:cNvPr id="119" name="Oval 163"/>
          <p:cNvSpPr>
            <a:spLocks noChangeArrowheads="1"/>
          </p:cNvSpPr>
          <p:nvPr/>
        </p:nvSpPr>
        <p:spPr bwMode="auto">
          <a:xfrm rot="10800000">
            <a:off x="5436095" y="2420888"/>
            <a:ext cx="216025" cy="216024"/>
          </a:xfrm>
          <a:prstGeom prst="ellipse">
            <a:avLst/>
          </a:prstGeom>
          <a:solidFill>
            <a:srgbClr val="FF0000"/>
          </a:solidFill>
          <a:ln w="9525">
            <a:solidFill>
              <a:srgbClr val="0000FF"/>
            </a:solidFill>
            <a:round/>
            <a:headEnd/>
            <a:tailEnd/>
          </a:ln>
        </p:spPr>
        <p:txBody>
          <a:bodyPr wrap="none" anchor="ctr"/>
          <a:lstStyle/>
          <a:p>
            <a:pPr algn="ctr"/>
            <a:endParaRPr lang="zh-TW" altLang="en-US"/>
          </a:p>
        </p:txBody>
      </p:sp>
      <p:sp>
        <p:nvSpPr>
          <p:cNvPr id="120" name="Oval 163"/>
          <p:cNvSpPr>
            <a:spLocks noChangeArrowheads="1"/>
          </p:cNvSpPr>
          <p:nvPr/>
        </p:nvSpPr>
        <p:spPr bwMode="auto">
          <a:xfrm rot="10800000">
            <a:off x="5052759" y="3107916"/>
            <a:ext cx="216025" cy="216024"/>
          </a:xfrm>
          <a:prstGeom prst="ellipse">
            <a:avLst/>
          </a:prstGeom>
          <a:solidFill>
            <a:srgbClr val="FF0000"/>
          </a:solidFill>
          <a:ln w="9525">
            <a:solidFill>
              <a:srgbClr val="0000FF"/>
            </a:solidFill>
            <a:round/>
            <a:headEnd/>
            <a:tailEnd/>
          </a:ln>
        </p:spPr>
        <p:txBody>
          <a:bodyPr wrap="none" anchor="ctr"/>
          <a:lstStyle/>
          <a:p>
            <a:pPr algn="ctr"/>
            <a:endParaRPr lang="zh-TW" altLang="en-US"/>
          </a:p>
        </p:txBody>
      </p:sp>
      <p:sp>
        <p:nvSpPr>
          <p:cNvPr id="121" name="Oval 163"/>
          <p:cNvSpPr>
            <a:spLocks noChangeArrowheads="1"/>
          </p:cNvSpPr>
          <p:nvPr/>
        </p:nvSpPr>
        <p:spPr bwMode="auto">
          <a:xfrm rot="10800000">
            <a:off x="6156176" y="1959223"/>
            <a:ext cx="216025" cy="216024"/>
          </a:xfrm>
          <a:prstGeom prst="ellipse">
            <a:avLst/>
          </a:prstGeom>
          <a:solidFill>
            <a:srgbClr val="009900"/>
          </a:solidFill>
          <a:ln w="9525">
            <a:solidFill>
              <a:srgbClr val="0000FF"/>
            </a:solidFill>
            <a:round/>
            <a:headEnd/>
            <a:tailEnd/>
          </a:ln>
        </p:spPr>
        <p:txBody>
          <a:bodyPr wrap="none" anchor="ctr"/>
          <a:lstStyle/>
          <a:p>
            <a:pPr algn="ctr"/>
            <a:endParaRPr lang="zh-TW" altLang="en-US" dirty="0">
              <a:solidFill>
                <a:srgbClr val="009900"/>
              </a:solidFill>
            </a:endParaRPr>
          </a:p>
        </p:txBody>
      </p:sp>
      <p:sp>
        <p:nvSpPr>
          <p:cNvPr id="122" name="Oval 163"/>
          <p:cNvSpPr>
            <a:spLocks noChangeArrowheads="1"/>
          </p:cNvSpPr>
          <p:nvPr/>
        </p:nvSpPr>
        <p:spPr bwMode="auto">
          <a:xfrm rot="10800000">
            <a:off x="6732239" y="2607295"/>
            <a:ext cx="216025" cy="216024"/>
          </a:xfrm>
          <a:prstGeom prst="ellipse">
            <a:avLst/>
          </a:prstGeom>
          <a:solidFill>
            <a:srgbClr val="009900"/>
          </a:solidFill>
          <a:ln w="9525">
            <a:solidFill>
              <a:srgbClr val="0000FF"/>
            </a:solidFill>
            <a:round/>
            <a:headEnd/>
            <a:tailEnd/>
          </a:ln>
        </p:spPr>
        <p:txBody>
          <a:bodyPr wrap="none" anchor="ctr"/>
          <a:lstStyle/>
          <a:p>
            <a:pPr algn="ctr"/>
            <a:endParaRPr lang="zh-TW" altLang="en-US" dirty="0">
              <a:solidFill>
                <a:srgbClr val="009900"/>
              </a:solidFill>
            </a:endParaRPr>
          </a:p>
        </p:txBody>
      </p:sp>
      <p:sp>
        <p:nvSpPr>
          <p:cNvPr id="123" name="Oval 163"/>
          <p:cNvSpPr>
            <a:spLocks noChangeArrowheads="1"/>
          </p:cNvSpPr>
          <p:nvPr/>
        </p:nvSpPr>
        <p:spPr bwMode="auto">
          <a:xfrm rot="10800000">
            <a:off x="8100391" y="2607295"/>
            <a:ext cx="216025" cy="216024"/>
          </a:xfrm>
          <a:prstGeom prst="ellipse">
            <a:avLst/>
          </a:prstGeom>
          <a:solidFill>
            <a:srgbClr val="009900"/>
          </a:solidFill>
          <a:ln w="9525">
            <a:solidFill>
              <a:srgbClr val="0000FF"/>
            </a:solidFill>
            <a:round/>
            <a:headEnd/>
            <a:tailEnd/>
          </a:ln>
        </p:spPr>
        <p:txBody>
          <a:bodyPr wrap="none" anchor="ctr"/>
          <a:lstStyle/>
          <a:p>
            <a:pPr algn="ctr"/>
            <a:endParaRPr lang="zh-TW" altLang="en-US" dirty="0">
              <a:solidFill>
                <a:srgbClr val="009900"/>
              </a:solidFill>
            </a:endParaRPr>
          </a:p>
        </p:txBody>
      </p:sp>
      <p:sp>
        <p:nvSpPr>
          <p:cNvPr id="124" name="Oval 163"/>
          <p:cNvSpPr>
            <a:spLocks noChangeArrowheads="1"/>
          </p:cNvSpPr>
          <p:nvPr/>
        </p:nvSpPr>
        <p:spPr bwMode="auto">
          <a:xfrm rot="10800000">
            <a:off x="7524327" y="3255367"/>
            <a:ext cx="216025" cy="216024"/>
          </a:xfrm>
          <a:prstGeom prst="ellipse">
            <a:avLst/>
          </a:prstGeom>
          <a:solidFill>
            <a:srgbClr val="009900"/>
          </a:solidFill>
          <a:ln w="9525">
            <a:solidFill>
              <a:srgbClr val="0000FF"/>
            </a:solidFill>
            <a:round/>
            <a:headEnd/>
            <a:tailEnd/>
          </a:ln>
        </p:spPr>
        <p:txBody>
          <a:bodyPr wrap="none" anchor="ctr"/>
          <a:lstStyle/>
          <a:p>
            <a:pPr algn="ctr"/>
            <a:endParaRPr lang="zh-TW" altLang="en-US" dirty="0">
              <a:solidFill>
                <a:srgbClr val="009900"/>
              </a:solidFill>
            </a:endParaRPr>
          </a:p>
        </p:txBody>
      </p:sp>
      <p:grpSp>
        <p:nvGrpSpPr>
          <p:cNvPr id="76" name="群組 75"/>
          <p:cNvGrpSpPr/>
          <p:nvPr/>
        </p:nvGrpSpPr>
        <p:grpSpPr>
          <a:xfrm>
            <a:off x="4644008" y="4263479"/>
            <a:ext cx="552903" cy="1399191"/>
            <a:chOff x="5138174" y="4263479"/>
            <a:chExt cx="552903" cy="1399191"/>
          </a:xfrm>
        </p:grpSpPr>
        <p:sp>
          <p:nvSpPr>
            <p:cNvPr id="75" name="Line 158"/>
            <p:cNvSpPr>
              <a:spLocks noChangeShapeType="1"/>
            </p:cNvSpPr>
            <p:nvPr/>
          </p:nvSpPr>
          <p:spPr bwMode="auto">
            <a:xfrm flipH="1">
              <a:off x="5578920" y="4581127"/>
              <a:ext cx="1191" cy="812075"/>
            </a:xfrm>
            <a:prstGeom prst="line">
              <a:avLst/>
            </a:prstGeom>
            <a:solidFill>
              <a:schemeClr val="tx1"/>
            </a:solidFill>
            <a:ln w="25400">
              <a:solidFill>
                <a:schemeClr val="tx1"/>
              </a:solidFill>
              <a:round/>
              <a:headEnd/>
              <a:tailEnd/>
            </a:ln>
          </p:spPr>
          <p:txBody>
            <a:bodyPr/>
            <a:lstStyle/>
            <a:p>
              <a:endParaRPr lang="zh-TW" altLang="en-US"/>
            </a:p>
          </p:txBody>
        </p:sp>
        <p:sp>
          <p:nvSpPr>
            <p:cNvPr id="98" name="文字方塊 97"/>
            <p:cNvSpPr txBox="1"/>
            <p:nvPr/>
          </p:nvSpPr>
          <p:spPr>
            <a:xfrm>
              <a:off x="5138174" y="5201005"/>
              <a:ext cx="504056" cy="461665"/>
            </a:xfrm>
            <a:prstGeom prst="rect">
              <a:avLst/>
            </a:prstGeom>
            <a:noFill/>
          </p:spPr>
          <p:txBody>
            <a:bodyPr wrap="square" rtlCol="0">
              <a:spAutoFit/>
            </a:bodyPr>
            <a:lstStyle/>
            <a:p>
              <a:r>
                <a:rPr lang="en-US" altLang="zh-TW" sz="2400" dirty="0" smtClean="0">
                  <a:latin typeface="Times New Roman" pitchFamily="18" charset="0"/>
                  <a:cs typeface="Times New Roman" pitchFamily="18" charset="0"/>
                </a:rPr>
                <a:t>2</a:t>
              </a:r>
              <a:endParaRPr lang="zh-TW" altLang="en-US" sz="2400" dirty="0">
                <a:latin typeface="Times New Roman" pitchFamily="18" charset="0"/>
                <a:cs typeface="Times New Roman" pitchFamily="18" charset="0"/>
              </a:endParaRPr>
            </a:p>
          </p:txBody>
        </p:sp>
        <p:sp>
          <p:nvSpPr>
            <p:cNvPr id="99" name="文字方塊 98"/>
            <p:cNvSpPr txBox="1"/>
            <p:nvPr/>
          </p:nvSpPr>
          <p:spPr>
            <a:xfrm>
              <a:off x="5148064" y="4263479"/>
              <a:ext cx="504056" cy="461665"/>
            </a:xfrm>
            <a:prstGeom prst="rect">
              <a:avLst/>
            </a:prstGeom>
            <a:noFill/>
          </p:spPr>
          <p:txBody>
            <a:bodyPr wrap="square" rtlCol="0">
              <a:spAutoFit/>
            </a:bodyPr>
            <a:lstStyle/>
            <a:p>
              <a:r>
                <a:rPr lang="en-US" altLang="zh-TW" sz="2400" dirty="0" smtClean="0">
                  <a:latin typeface="Times New Roman" pitchFamily="18" charset="0"/>
                  <a:cs typeface="Times New Roman" pitchFamily="18" charset="0"/>
                </a:rPr>
                <a:t>6</a:t>
              </a:r>
              <a:endParaRPr lang="zh-TW" altLang="en-US" sz="2400" dirty="0">
                <a:latin typeface="Times New Roman" pitchFamily="18" charset="0"/>
                <a:cs typeface="Times New Roman" pitchFamily="18" charset="0"/>
              </a:endParaRPr>
            </a:p>
          </p:txBody>
        </p:sp>
        <p:sp>
          <p:nvSpPr>
            <p:cNvPr id="126" name="Oval 163"/>
            <p:cNvSpPr>
              <a:spLocks noChangeArrowheads="1"/>
            </p:cNvSpPr>
            <p:nvPr/>
          </p:nvSpPr>
          <p:spPr bwMode="auto">
            <a:xfrm rot="10800000">
              <a:off x="5475052" y="4448129"/>
              <a:ext cx="216025" cy="216024"/>
            </a:xfrm>
            <a:prstGeom prst="ellipse">
              <a:avLst/>
            </a:prstGeom>
            <a:solidFill>
              <a:schemeClr val="tx1"/>
            </a:solidFill>
            <a:ln w="9525">
              <a:solidFill>
                <a:srgbClr val="0000FF"/>
              </a:solidFill>
              <a:round/>
              <a:headEnd/>
              <a:tailEnd/>
            </a:ln>
          </p:spPr>
          <p:txBody>
            <a:bodyPr wrap="none" anchor="ctr"/>
            <a:lstStyle/>
            <a:p>
              <a:pPr algn="ctr"/>
              <a:endParaRPr lang="zh-TW" altLang="en-US" dirty="0">
                <a:solidFill>
                  <a:srgbClr val="009900"/>
                </a:solidFill>
              </a:endParaRPr>
            </a:p>
          </p:txBody>
        </p:sp>
        <p:sp>
          <p:nvSpPr>
            <p:cNvPr id="127" name="Oval 163"/>
            <p:cNvSpPr>
              <a:spLocks noChangeArrowheads="1"/>
            </p:cNvSpPr>
            <p:nvPr/>
          </p:nvSpPr>
          <p:spPr bwMode="auto">
            <a:xfrm rot="10800000">
              <a:off x="5469476" y="5315240"/>
              <a:ext cx="216025" cy="216024"/>
            </a:xfrm>
            <a:prstGeom prst="ellipse">
              <a:avLst/>
            </a:prstGeom>
            <a:solidFill>
              <a:schemeClr val="tx1"/>
            </a:solidFill>
            <a:ln w="9525">
              <a:solidFill>
                <a:srgbClr val="0000FF"/>
              </a:solidFill>
              <a:round/>
              <a:headEnd/>
              <a:tailEnd/>
            </a:ln>
          </p:spPr>
          <p:txBody>
            <a:bodyPr wrap="none" anchor="ctr"/>
            <a:lstStyle/>
            <a:p>
              <a:pPr algn="ctr"/>
              <a:endParaRPr lang="zh-TW" altLang="en-US" dirty="0">
                <a:solidFill>
                  <a:srgbClr val="009900"/>
                </a:solidFill>
              </a:endParaRPr>
            </a:p>
          </p:txBody>
        </p:sp>
      </p:grpSp>
      <p:grpSp>
        <p:nvGrpSpPr>
          <p:cNvPr id="143" name="群組 142"/>
          <p:cNvGrpSpPr/>
          <p:nvPr/>
        </p:nvGrpSpPr>
        <p:grpSpPr>
          <a:xfrm>
            <a:off x="6049058" y="4191471"/>
            <a:ext cx="693072" cy="1490513"/>
            <a:chOff x="6543224" y="4191471"/>
            <a:chExt cx="693072" cy="1490513"/>
          </a:xfrm>
        </p:grpSpPr>
        <p:sp>
          <p:nvSpPr>
            <p:cNvPr id="101" name="文字方塊 100"/>
            <p:cNvSpPr txBox="1"/>
            <p:nvPr/>
          </p:nvSpPr>
          <p:spPr>
            <a:xfrm>
              <a:off x="6732240" y="4191471"/>
              <a:ext cx="504056" cy="461665"/>
            </a:xfrm>
            <a:prstGeom prst="rect">
              <a:avLst/>
            </a:prstGeom>
            <a:noFill/>
          </p:spPr>
          <p:txBody>
            <a:bodyPr wrap="square" rtlCol="0">
              <a:spAutoFit/>
            </a:bodyPr>
            <a:lstStyle/>
            <a:p>
              <a:r>
                <a:rPr lang="en-US" altLang="zh-TW" sz="2400" dirty="0" smtClean="0">
                  <a:latin typeface="Times New Roman" pitchFamily="18" charset="0"/>
                  <a:cs typeface="Times New Roman" pitchFamily="18" charset="0"/>
                </a:rPr>
                <a:t>5</a:t>
              </a:r>
              <a:endParaRPr lang="zh-TW" altLang="en-US" sz="2400" dirty="0">
                <a:latin typeface="Times New Roman" pitchFamily="18" charset="0"/>
                <a:cs typeface="Times New Roman" pitchFamily="18" charset="0"/>
              </a:endParaRPr>
            </a:p>
          </p:txBody>
        </p:sp>
        <p:grpSp>
          <p:nvGrpSpPr>
            <p:cNvPr id="93" name="群組 92"/>
            <p:cNvGrpSpPr/>
            <p:nvPr/>
          </p:nvGrpSpPr>
          <p:grpSpPr>
            <a:xfrm>
              <a:off x="6543224" y="4437112"/>
              <a:ext cx="568562" cy="1244872"/>
              <a:chOff x="6543224" y="4437112"/>
              <a:chExt cx="568562" cy="1244872"/>
            </a:xfrm>
          </p:grpSpPr>
          <p:sp>
            <p:nvSpPr>
              <p:cNvPr id="100" name="文字方塊 99"/>
              <p:cNvSpPr txBox="1"/>
              <p:nvPr/>
            </p:nvSpPr>
            <p:spPr>
              <a:xfrm>
                <a:off x="6751746" y="5220319"/>
                <a:ext cx="360040" cy="461665"/>
              </a:xfrm>
              <a:prstGeom prst="rect">
                <a:avLst/>
              </a:prstGeom>
              <a:noFill/>
            </p:spPr>
            <p:txBody>
              <a:bodyPr wrap="square" rtlCol="0">
                <a:spAutoFit/>
              </a:bodyPr>
              <a:lstStyle/>
              <a:p>
                <a:r>
                  <a:rPr lang="en-US" altLang="zh-TW" sz="2400" dirty="0" smtClean="0">
                    <a:latin typeface="Times New Roman" pitchFamily="18" charset="0"/>
                    <a:cs typeface="Times New Roman" pitchFamily="18" charset="0"/>
                  </a:rPr>
                  <a:t>3</a:t>
                </a:r>
                <a:endParaRPr lang="zh-TW" altLang="en-US" sz="2400" dirty="0">
                  <a:latin typeface="Times New Roman" pitchFamily="18" charset="0"/>
                  <a:cs typeface="Times New Roman" pitchFamily="18" charset="0"/>
                </a:endParaRPr>
              </a:p>
            </p:txBody>
          </p:sp>
          <p:sp>
            <p:nvSpPr>
              <p:cNvPr id="125" name="Line 158"/>
              <p:cNvSpPr>
                <a:spLocks noChangeShapeType="1"/>
              </p:cNvSpPr>
              <p:nvPr/>
            </p:nvSpPr>
            <p:spPr bwMode="auto">
              <a:xfrm flipH="1">
                <a:off x="6659041" y="4581127"/>
                <a:ext cx="1191" cy="812075"/>
              </a:xfrm>
              <a:prstGeom prst="line">
                <a:avLst/>
              </a:prstGeom>
              <a:solidFill>
                <a:schemeClr val="tx1"/>
              </a:solidFill>
              <a:ln w="25400">
                <a:solidFill>
                  <a:schemeClr val="tx1"/>
                </a:solidFill>
                <a:round/>
                <a:headEnd/>
                <a:tailEnd/>
              </a:ln>
            </p:spPr>
            <p:txBody>
              <a:bodyPr/>
              <a:lstStyle/>
              <a:p>
                <a:endParaRPr lang="zh-TW" altLang="en-US"/>
              </a:p>
            </p:txBody>
          </p:sp>
          <p:sp>
            <p:nvSpPr>
              <p:cNvPr id="128" name="Oval 163"/>
              <p:cNvSpPr>
                <a:spLocks noChangeArrowheads="1"/>
              </p:cNvSpPr>
              <p:nvPr/>
            </p:nvSpPr>
            <p:spPr bwMode="auto">
              <a:xfrm rot="10800000">
                <a:off x="6548800" y="4437112"/>
                <a:ext cx="216025" cy="216024"/>
              </a:xfrm>
              <a:prstGeom prst="ellipse">
                <a:avLst/>
              </a:prstGeom>
              <a:solidFill>
                <a:schemeClr val="tx1"/>
              </a:solidFill>
              <a:ln w="9525">
                <a:solidFill>
                  <a:srgbClr val="0000FF"/>
                </a:solidFill>
                <a:round/>
                <a:headEnd/>
                <a:tailEnd/>
              </a:ln>
            </p:spPr>
            <p:txBody>
              <a:bodyPr wrap="none" anchor="ctr"/>
              <a:lstStyle/>
              <a:p>
                <a:pPr algn="ctr"/>
                <a:endParaRPr lang="zh-TW" altLang="en-US" dirty="0">
                  <a:solidFill>
                    <a:srgbClr val="009900"/>
                  </a:solidFill>
                </a:endParaRPr>
              </a:p>
            </p:txBody>
          </p:sp>
          <p:sp>
            <p:nvSpPr>
              <p:cNvPr id="129" name="Oval 163"/>
              <p:cNvSpPr>
                <a:spLocks noChangeArrowheads="1"/>
              </p:cNvSpPr>
              <p:nvPr/>
            </p:nvSpPr>
            <p:spPr bwMode="auto">
              <a:xfrm rot="10800000">
                <a:off x="6543224" y="5304223"/>
                <a:ext cx="216025" cy="216024"/>
              </a:xfrm>
              <a:prstGeom prst="ellipse">
                <a:avLst/>
              </a:prstGeom>
              <a:solidFill>
                <a:schemeClr val="tx1"/>
              </a:solidFill>
              <a:ln w="9525">
                <a:solidFill>
                  <a:srgbClr val="0000FF"/>
                </a:solidFill>
                <a:round/>
                <a:headEnd/>
                <a:tailEnd/>
              </a:ln>
            </p:spPr>
            <p:txBody>
              <a:bodyPr wrap="none" anchor="ctr"/>
              <a:lstStyle/>
              <a:p>
                <a:pPr algn="ctr"/>
                <a:endParaRPr lang="zh-TW" altLang="en-US" dirty="0">
                  <a:solidFill>
                    <a:srgbClr val="009900"/>
                  </a:solidFill>
                </a:endParaRPr>
              </a:p>
            </p:txBody>
          </p:sp>
        </p:grpSp>
      </p:grpSp>
      <p:sp>
        <p:nvSpPr>
          <p:cNvPr id="132"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3"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4"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5"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6"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7"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38"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2. Maximum packing of </a:t>
            </a:r>
            <a:r>
              <a:rPr lang="en-US" altLang="zh-TW" sz="3600" b="1" dirty="0" err="1" smtClean="0">
                <a:latin typeface="Times New Roman" pitchFamily="18" charset="0"/>
                <a:cs typeface="Times New Roman" pitchFamily="18" charset="0"/>
              </a:rPr>
              <a:t>K</a:t>
            </a:r>
            <a:r>
              <a:rPr lang="en-US" altLang="zh-TW" sz="3600" b="1" baseline="-25000" dirty="0" err="1" smtClean="0">
                <a:latin typeface="Times New Roman" pitchFamily="18" charset="0"/>
                <a:cs typeface="Times New Roman" pitchFamily="18" charset="0"/>
              </a:rPr>
              <a:t>n</a:t>
            </a:r>
            <a:r>
              <a:rPr lang="en-US" altLang="zh-TW" sz="3600" b="1" dirty="0" smtClean="0">
                <a:latin typeface="Times New Roman" pitchFamily="18" charset="0"/>
                <a:cs typeface="Times New Roman" pitchFamily="18" charset="0"/>
              </a:rPr>
              <a:t> with bulls</a:t>
            </a:r>
            <a:endParaRPr lang="zh-TW" altLang="en-US" sz="3600" b="1" dirty="0">
              <a:latin typeface="Times New Roman" pitchFamily="18" charset="0"/>
              <a:cs typeface="Times New Roman" pitchFamily="18" charset="0"/>
            </a:endParaRPr>
          </a:p>
        </p:txBody>
      </p:sp>
      <p:cxnSp>
        <p:nvCxnSpPr>
          <p:cNvPr id="139" name="直線接點 138"/>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3" name="群組 102"/>
          <p:cNvGrpSpPr/>
          <p:nvPr/>
        </p:nvGrpSpPr>
        <p:grpSpPr>
          <a:xfrm>
            <a:off x="6876256" y="4464551"/>
            <a:ext cx="1647283" cy="1226314"/>
            <a:chOff x="6876256" y="4464551"/>
            <a:chExt cx="1647283" cy="1226314"/>
          </a:xfrm>
        </p:grpSpPr>
        <p:sp>
          <p:nvSpPr>
            <p:cNvPr id="145" name="Line 144"/>
            <p:cNvSpPr>
              <a:spLocks noChangeShapeType="1"/>
            </p:cNvSpPr>
            <p:nvPr/>
          </p:nvSpPr>
          <p:spPr bwMode="auto">
            <a:xfrm rot="2424659" flipH="1">
              <a:off x="7544706" y="4566800"/>
              <a:ext cx="53577" cy="863733"/>
            </a:xfrm>
            <a:prstGeom prst="line">
              <a:avLst/>
            </a:prstGeom>
            <a:solidFill>
              <a:srgbClr val="FF00FF"/>
            </a:solidFill>
            <a:ln w="25400">
              <a:solidFill>
                <a:schemeClr val="tx1"/>
              </a:solidFill>
              <a:round/>
              <a:headEnd/>
              <a:tailEnd/>
            </a:ln>
          </p:spPr>
          <p:txBody>
            <a:bodyPr/>
            <a:lstStyle/>
            <a:p>
              <a:endParaRPr lang="zh-TW" altLang="en-US">
                <a:ln>
                  <a:solidFill>
                    <a:schemeClr val="tx1"/>
                  </a:solidFill>
                </a:ln>
              </a:endParaRPr>
            </a:p>
          </p:txBody>
        </p:sp>
        <p:sp>
          <p:nvSpPr>
            <p:cNvPr id="146" name="文字方塊 145"/>
            <p:cNvSpPr txBox="1"/>
            <p:nvPr/>
          </p:nvSpPr>
          <p:spPr>
            <a:xfrm flipH="1">
              <a:off x="8019483" y="4464551"/>
              <a:ext cx="504056" cy="461665"/>
            </a:xfrm>
            <a:prstGeom prst="rect">
              <a:avLst/>
            </a:prstGeom>
            <a:noFill/>
          </p:spPr>
          <p:txBody>
            <a:bodyPr wrap="square" rtlCol="0">
              <a:spAutoFit/>
            </a:bodyPr>
            <a:lstStyle/>
            <a:p>
              <a:r>
                <a:rPr lang="en-US" altLang="zh-TW" sz="2400" dirty="0" smtClean="0">
                  <a:latin typeface="Times New Roman" pitchFamily="18" charset="0"/>
                  <a:cs typeface="Times New Roman" pitchFamily="18" charset="0"/>
                </a:rPr>
                <a:t>8</a:t>
              </a:r>
              <a:endParaRPr lang="zh-TW" altLang="en-US" sz="2400" dirty="0">
                <a:latin typeface="Times New Roman" pitchFamily="18" charset="0"/>
                <a:cs typeface="Times New Roman" pitchFamily="18" charset="0"/>
              </a:endParaRPr>
            </a:p>
          </p:txBody>
        </p:sp>
        <p:sp>
          <p:nvSpPr>
            <p:cNvPr id="147" name="文字方塊 146"/>
            <p:cNvSpPr txBox="1"/>
            <p:nvPr/>
          </p:nvSpPr>
          <p:spPr>
            <a:xfrm flipH="1">
              <a:off x="6876256" y="5229200"/>
              <a:ext cx="504056" cy="461665"/>
            </a:xfrm>
            <a:prstGeom prst="rect">
              <a:avLst/>
            </a:prstGeom>
            <a:noFill/>
          </p:spPr>
          <p:txBody>
            <a:bodyPr wrap="square" rtlCol="0">
              <a:spAutoFit/>
            </a:bodyPr>
            <a:lstStyle/>
            <a:p>
              <a:r>
                <a:rPr lang="en-US" altLang="zh-TW" sz="2400" dirty="0" smtClean="0">
                  <a:latin typeface="Times New Roman" pitchFamily="18" charset="0"/>
                  <a:cs typeface="Times New Roman" pitchFamily="18" charset="0"/>
                </a:rPr>
                <a:t>4</a:t>
              </a:r>
              <a:endParaRPr lang="zh-TW" altLang="en-US" sz="2400" dirty="0">
                <a:latin typeface="Times New Roman" pitchFamily="18" charset="0"/>
                <a:cs typeface="Times New Roman" pitchFamily="18" charset="0"/>
              </a:endParaRPr>
            </a:p>
          </p:txBody>
        </p:sp>
        <p:sp>
          <p:nvSpPr>
            <p:cNvPr id="148" name="Oval 146"/>
            <p:cNvSpPr>
              <a:spLocks noChangeArrowheads="1"/>
            </p:cNvSpPr>
            <p:nvPr/>
          </p:nvSpPr>
          <p:spPr bwMode="auto">
            <a:xfrm flipH="1">
              <a:off x="7737028" y="4610745"/>
              <a:ext cx="219348" cy="215193"/>
            </a:xfrm>
            <a:prstGeom prst="ellipse">
              <a:avLst/>
            </a:prstGeom>
            <a:solidFill>
              <a:schemeClr val="tx1"/>
            </a:solidFill>
            <a:ln w="9525">
              <a:solidFill>
                <a:schemeClr val="tx1"/>
              </a:solidFill>
              <a:round/>
              <a:headEnd/>
              <a:tailEnd/>
            </a:ln>
          </p:spPr>
          <p:txBody>
            <a:bodyPr wrap="none" anchor="ctr"/>
            <a:lstStyle/>
            <a:p>
              <a:endParaRPr lang="zh-TW" altLang="en-US">
                <a:ln>
                  <a:solidFill>
                    <a:schemeClr val="tx1"/>
                  </a:solidFill>
                </a:ln>
              </a:endParaRPr>
            </a:p>
          </p:txBody>
        </p:sp>
        <p:sp>
          <p:nvSpPr>
            <p:cNvPr id="149" name="Oval 146"/>
            <p:cNvSpPr>
              <a:spLocks noChangeArrowheads="1"/>
            </p:cNvSpPr>
            <p:nvPr/>
          </p:nvSpPr>
          <p:spPr bwMode="auto">
            <a:xfrm flipH="1">
              <a:off x="7164288" y="5187640"/>
              <a:ext cx="219348" cy="215193"/>
            </a:xfrm>
            <a:prstGeom prst="ellipse">
              <a:avLst/>
            </a:prstGeom>
            <a:solidFill>
              <a:schemeClr val="tx1"/>
            </a:solidFill>
            <a:ln w="9525">
              <a:solidFill>
                <a:schemeClr val="tx1"/>
              </a:solidFill>
              <a:round/>
              <a:headEnd/>
              <a:tailEnd/>
            </a:ln>
          </p:spPr>
          <p:txBody>
            <a:bodyPr wrap="none" anchor="ctr"/>
            <a:lstStyle/>
            <a:p>
              <a:endParaRPr lang="zh-TW" altLang="en-US">
                <a:ln>
                  <a:solidFill>
                    <a:schemeClr val="tx1"/>
                  </a:solidFill>
                </a:ln>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2.5E-6 -1.53597E-6 L -0.45521 -0.46102 " pathEditMode="relative" ptsTypes="AA">
                                      <p:cBhvr>
                                        <p:cTn id="6" dur="2000" fill="hold"/>
                                        <p:tgtEl>
                                          <p:spTgt spid="76"/>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8.33333E-6 -3.99028E-6 L -0.38178 -0.46264 " pathEditMode="relative" ptsTypes="AA">
                                      <p:cBhvr>
                                        <p:cTn id="10" dur="2000" fill="hold"/>
                                        <p:tgtEl>
                                          <p:spTgt spid="143"/>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3.61111E-6 -9.27597E-7 L 0.09219 -0.25144 " pathEditMode="relative" ptsTypes="AA">
                                      <p:cBhvr>
                                        <p:cTn id="14" dur="2000" fill="hold"/>
                                        <p:tgtEl>
                                          <p:spTgt spid="95"/>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8.33333E-6 2.66019E-6 L -0.29149 -0.22022 " pathEditMode="relative" ptsTypes="AA">
                                      <p:cBhvr>
                                        <p:cTn id="18" dur="2000" fill="hold"/>
                                        <p:tgtEl>
                                          <p:spTgt spid="103"/>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5E-6 -5.71362E-7 L 0.73473 -0.32315 " pathEditMode="relative" ptsTypes="AA">
                                      <p:cBhvr>
                                        <p:cTn id="22" dur="2000" fill="hold"/>
                                        <p:tgtEl>
                                          <p:spTgt spid="105"/>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2.77778E-7 -3.93245E-7 L 0.73316 -0.31783 " pathEditMode="relative" ptsTypes="AA">
                                      <p:cBhvr>
                                        <p:cTn id="26" dur="2000" fill="hold"/>
                                        <p:tgtEl>
                                          <p:spTgt spid="107"/>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22" presetClass="exit" presetSubtype="4" fill="hold" nodeType="clickEffect">
                                  <p:stCondLst>
                                    <p:cond delay="0"/>
                                  </p:stCondLst>
                                  <p:childTnLst>
                                    <p:animEffect transition="out" filter="wipe(down)">
                                      <p:cBhvr>
                                        <p:cTn id="30" dur="500"/>
                                        <p:tgtEl>
                                          <p:spTgt spid="130"/>
                                        </p:tgtEl>
                                      </p:cBhvr>
                                    </p:animEffect>
                                    <p:set>
                                      <p:cBhvr>
                                        <p:cTn id="31" dur="1" fill="hold">
                                          <p:stCondLst>
                                            <p:cond delay="499"/>
                                          </p:stCondLst>
                                        </p:cTn>
                                        <p:tgtEl>
                                          <p:spTgt spid="130"/>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112"/>
                                        </p:tgtEl>
                                        <p:attrNameLst>
                                          <p:attrName>style.visibility</p:attrName>
                                        </p:attrNameLst>
                                      </p:cBhvr>
                                      <p:to>
                                        <p:strVal val="visible"/>
                                      </p:to>
                                    </p:set>
                                    <p:animEffect transition="in" filter="wipe(down)">
                                      <p:cBhvr>
                                        <p:cTn id="36" dur="500"/>
                                        <p:tgtEl>
                                          <p:spTgt spid="112"/>
                                        </p:tgtEl>
                                      </p:cBhvr>
                                    </p:animEffect>
                                  </p:childTnLst>
                                </p:cTn>
                              </p:par>
                            </p:childTnLst>
                          </p:cTn>
                        </p:par>
                        <p:par>
                          <p:cTn id="37" fill="hold">
                            <p:stCondLst>
                              <p:cond delay="500"/>
                            </p:stCondLst>
                            <p:childTnLst>
                              <p:par>
                                <p:cTn id="38" presetID="0" presetClass="path" presetSubtype="0" accel="50000" decel="50000" fill="hold" grpId="1" nodeType="afterEffect">
                                  <p:stCondLst>
                                    <p:cond delay="0"/>
                                  </p:stCondLst>
                                  <p:childTnLst>
                                    <p:animMotion origin="layout" path="M 0.0066 0.01365 L 0.0026 -0.23155 " pathEditMode="relative" rAng="0" ptsTypes="AA">
                                      <p:cBhvr>
                                        <p:cTn id="39" dur="2000" fill="hold"/>
                                        <p:tgtEl>
                                          <p:spTgt spid="112"/>
                                        </p:tgtEl>
                                        <p:attrNameLst>
                                          <p:attrName>ppt_x</p:attrName>
                                          <p:attrName>ppt_y</p:attrName>
                                        </p:attrNameLst>
                                      </p:cBhvr>
                                      <p:rCtr x="-2" y="-1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112" grpId="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51</a:t>
            </a:fld>
            <a:r>
              <a:rPr lang="en-US" altLang="zh-TW" smtClean="0"/>
              <a:t>-</a:t>
            </a:r>
            <a:endParaRPr lang="en-US" altLang="zh-TW"/>
          </a:p>
        </p:txBody>
      </p:sp>
      <p:sp>
        <p:nvSpPr>
          <p:cNvPr id="3" name="Text Box 9"/>
          <p:cNvSpPr txBox="1">
            <a:spLocks noChangeArrowheads="1"/>
          </p:cNvSpPr>
          <p:nvPr/>
        </p:nvSpPr>
        <p:spPr bwMode="auto">
          <a:xfrm>
            <a:off x="0" y="2204864"/>
            <a:ext cx="9144000" cy="1353127"/>
          </a:xfrm>
          <a:prstGeom prst="rect">
            <a:avLst/>
          </a:prstGeom>
          <a:noFill/>
          <a:ln w="9525">
            <a:noFill/>
            <a:miter lim="800000"/>
            <a:headEnd/>
            <a:tailEnd/>
          </a:ln>
        </p:spPr>
        <p:txBody>
          <a:bodyPr wrap="square">
            <a:spAutoFit/>
          </a:bodyPr>
          <a:lstStyle/>
          <a:p>
            <a:pPr algn="ctr">
              <a:lnSpc>
                <a:spcPts val="4000"/>
              </a:lnSpc>
              <a:spcBef>
                <a:spcPts val="1800"/>
              </a:spcBef>
            </a:pPr>
            <a:r>
              <a:rPr lang="en-US" altLang="zh-TW" sz="4400" b="1" dirty="0" smtClean="0">
                <a:latin typeface="Times New Roman" pitchFamily="18" charset="0"/>
                <a:cs typeface="Times New Roman" pitchFamily="18" charset="0"/>
              </a:rPr>
              <a:t>3. Intersection Problems of</a:t>
            </a:r>
          </a:p>
          <a:p>
            <a:pPr algn="ctr">
              <a:lnSpc>
                <a:spcPts val="4000"/>
              </a:lnSpc>
              <a:spcBef>
                <a:spcPts val="1800"/>
              </a:spcBef>
            </a:pPr>
            <a:r>
              <a:rPr lang="en-US" altLang="zh-TW" sz="4400" b="1" dirty="0" smtClean="0">
                <a:latin typeface="Times New Roman" pitchFamily="18" charset="0"/>
                <a:cs typeface="Times New Roman" pitchFamily="18" charset="0"/>
              </a:rPr>
              <a:t> Bull-Design</a:t>
            </a:r>
            <a:endParaRPr lang="en-US" altLang="zh-TW" sz="44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52</a:t>
            </a:fld>
            <a:r>
              <a:rPr lang="en-US" altLang="zh-TW" smtClean="0"/>
              <a:t>-</a:t>
            </a:r>
            <a:endParaRPr lang="en-US" altLang="zh-TW"/>
          </a:p>
        </p:txBody>
      </p:sp>
      <p:sp>
        <p:nvSpPr>
          <p:cNvPr id="3"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9"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10" name="直線接點 9"/>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
          <p:cNvSpPr>
            <a:spLocks noChangeArrowheads="1"/>
          </p:cNvSpPr>
          <p:nvPr/>
        </p:nvSpPr>
        <p:spPr bwMode="auto">
          <a:xfrm>
            <a:off x="611560" y="1258108"/>
            <a:ext cx="7920880" cy="36830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ts val="4000"/>
              </a:lnSpc>
            </a:pPr>
            <a:r>
              <a:rPr lang="en-US" altLang="zh-TW" sz="2400" dirty="0" smtClean="0">
                <a:latin typeface="Times New Roman" pitchFamily="18" charset="0"/>
                <a:cs typeface="Times New Roman" pitchFamily="18" charset="0"/>
              </a:rPr>
              <a:t>From Chapter one, we know how to construct a bull-design of order n.  In this chapter, we will construct more bull-designs of order n to find all possible values of m such that they intersect in m </a:t>
            </a:r>
            <a:r>
              <a:rPr lang="en-US" altLang="zh-TW" sz="2400" dirty="0" err="1" smtClean="0">
                <a:latin typeface="Times New Roman" pitchFamily="18" charset="0"/>
                <a:cs typeface="Times New Roman" pitchFamily="18" charset="0"/>
              </a:rPr>
              <a:t>pairwise</a:t>
            </a:r>
            <a:r>
              <a:rPr lang="en-US" altLang="zh-TW" sz="2400" dirty="0" smtClean="0">
                <a:latin typeface="Times New Roman" pitchFamily="18" charset="0"/>
                <a:cs typeface="Times New Roman" pitchFamily="18" charset="0"/>
              </a:rPr>
              <a:t> disjoint blocks, for all n</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0, 1(mod 5). In section 2, we show that if x ∈ {0,1,2,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,n(n – 1)/10}, then there exists a pair of them having exactly x triangles in common.</a:t>
            </a:r>
            <a:endParaRPr lang="zh-TW" altLang="en-US"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53</a:t>
            </a:fld>
            <a:r>
              <a:rPr lang="en-US" altLang="zh-TW" smtClean="0"/>
              <a:t>-</a:t>
            </a:r>
            <a:endParaRPr lang="en-US" altLang="zh-TW"/>
          </a:p>
        </p:txBody>
      </p:sp>
      <p:sp>
        <p:nvSpPr>
          <p:cNvPr id="3" name="矩形 34"/>
          <p:cNvSpPr>
            <a:spLocks noChangeArrowheads="1"/>
          </p:cNvSpPr>
          <p:nvPr/>
        </p:nvSpPr>
        <p:spPr bwMode="auto">
          <a:xfrm>
            <a:off x="611560" y="1239143"/>
            <a:ext cx="7848227" cy="461665"/>
          </a:xfrm>
          <a:prstGeom prst="rect">
            <a:avLst/>
          </a:prstGeom>
          <a:noFill/>
          <a:ln w="9525">
            <a:noFill/>
            <a:miter lim="800000"/>
            <a:headEnd/>
            <a:tailEnd/>
          </a:ln>
        </p:spPr>
        <p:txBody>
          <a:bodyPr wrap="square">
            <a:spAutoFit/>
          </a:bodyPr>
          <a:lstStyle/>
          <a:p>
            <a:r>
              <a:rPr lang="en-US" altLang="zh-TW" sz="2400" b="1" dirty="0" smtClean="0">
                <a:latin typeface="Times New Roman" pitchFamily="18" charset="0"/>
                <a:cs typeface="Times New Roman" pitchFamily="18" charset="0"/>
              </a:rPr>
              <a:t>3.1  Intersection number of </a:t>
            </a:r>
            <a:r>
              <a:rPr lang="en-US" altLang="zh-TW" sz="2400" b="1" dirty="0" err="1" smtClean="0">
                <a:latin typeface="Times New Roman" pitchFamily="18" charset="0"/>
                <a:cs typeface="Times New Roman" pitchFamily="18" charset="0"/>
              </a:rPr>
              <a:t>pairwise</a:t>
            </a:r>
            <a:r>
              <a:rPr lang="en-US" altLang="zh-TW" sz="2400" b="1" dirty="0" smtClean="0">
                <a:latin typeface="Times New Roman" pitchFamily="18" charset="0"/>
                <a:cs typeface="Times New Roman" pitchFamily="18" charset="0"/>
              </a:rPr>
              <a:t> disjoint blocks</a:t>
            </a:r>
            <a:endParaRPr lang="zh-TW" altLang="zh-TW" sz="2400" b="1" dirty="0">
              <a:latin typeface="Times New Roman" pitchFamily="18" charset="0"/>
              <a:cs typeface="Times New Roman" pitchFamily="18" charset="0"/>
            </a:endParaRPr>
          </a:p>
        </p:txBody>
      </p:sp>
      <p:sp>
        <p:nvSpPr>
          <p:cNvPr id="4" name="Rectangle 1"/>
          <p:cNvSpPr>
            <a:spLocks noChangeArrowheads="1"/>
          </p:cNvSpPr>
          <p:nvPr/>
        </p:nvSpPr>
        <p:spPr bwMode="auto">
          <a:xfrm>
            <a:off x="611560" y="1960788"/>
            <a:ext cx="7920880" cy="26571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ts val="4000"/>
              </a:lnSpc>
            </a:pPr>
            <a:r>
              <a:rPr lang="en-US" altLang="zh-TW" sz="2400" dirty="0" smtClean="0">
                <a:latin typeface="Times New Roman" pitchFamily="18" charset="0"/>
                <a:cs typeface="Times New Roman" pitchFamily="18" charset="0"/>
              </a:rPr>
              <a:t>Two bull-designs (X,</a:t>
            </a:r>
            <a:r>
              <a:rPr lang="en-US" altLang="zh-TW" sz="2400" b="1"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and (X,</a:t>
            </a:r>
            <a:r>
              <a:rPr lang="en-US" altLang="zh-TW" sz="2400" b="1"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are said to </a:t>
            </a:r>
            <a:r>
              <a:rPr lang="en-US" altLang="zh-TW" sz="2400" b="1" u="sng" dirty="0" smtClean="0">
                <a:solidFill>
                  <a:srgbClr val="FF3300"/>
                </a:solidFill>
                <a:latin typeface="Times New Roman" pitchFamily="18" charset="0"/>
                <a:cs typeface="Times New Roman" pitchFamily="18" charset="0"/>
              </a:rPr>
              <a:t>intersect in m blocks</a:t>
            </a:r>
            <a:r>
              <a:rPr lang="en-US" altLang="zh-TW" sz="2400" dirty="0" smtClean="0">
                <a:latin typeface="Times New Roman" pitchFamily="18" charset="0"/>
                <a:cs typeface="Times New Roman" pitchFamily="18" charset="0"/>
              </a:rPr>
              <a:t> if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zh-TW" altLang="zh-TW" sz="2400" dirty="0" smtClean="0">
                <a:latin typeface="Times New Roman" pitchFamily="18" charset="0"/>
                <a:cs typeface="Times New Roman" pitchFamily="18" charset="0"/>
              </a:rPr>
              <a: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m. If in addition, the blocks in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zh-TW" altLang="zh-TW" sz="2400" dirty="0" smtClean="0">
                <a:latin typeface="Times New Roman" pitchFamily="18" charset="0"/>
                <a:cs typeface="Times New Roman" pitchFamily="18" charset="0"/>
              </a:rPr>
              <a: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 </a:t>
            </a:r>
            <a:r>
              <a:rPr lang="en-US" altLang="zh-TW" sz="2400" dirty="0" smtClean="0">
                <a:latin typeface="Times New Roman" pitchFamily="18" charset="0"/>
                <a:cs typeface="Times New Roman" pitchFamily="18" charset="0"/>
              </a:rPr>
              <a:t>are </a:t>
            </a:r>
            <a:r>
              <a:rPr lang="en-US" altLang="zh-TW" sz="2400" dirty="0" err="1" smtClean="0">
                <a:latin typeface="Times New Roman" pitchFamily="18" charset="0"/>
                <a:cs typeface="Times New Roman" pitchFamily="18" charset="0"/>
              </a:rPr>
              <a:t>pairwise</a:t>
            </a:r>
            <a:r>
              <a:rPr lang="en-US" altLang="zh-TW" sz="2400" dirty="0" smtClean="0">
                <a:latin typeface="Times New Roman" pitchFamily="18" charset="0"/>
                <a:cs typeface="Times New Roman" pitchFamily="18" charset="0"/>
              </a:rPr>
              <a:t> disjoint (that is, for any A, Aˊ∈</a:t>
            </a:r>
            <a:r>
              <a:rPr lang="en-US" altLang="zh-TW" sz="2400" b="1"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zh-TW" altLang="zh-TW" sz="2400" dirty="0" smtClean="0">
                <a:latin typeface="Times New Roman" pitchFamily="18" charset="0"/>
                <a:cs typeface="Times New Roman" pitchFamily="18" charset="0"/>
              </a:rPr>
              <a: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 ≠ Aˊ and A, Aˊ have distinct vertices), then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and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are said to </a:t>
            </a:r>
            <a:r>
              <a:rPr lang="en-US" altLang="zh-TW" sz="2400" b="1" u="sng" dirty="0" smtClean="0">
                <a:solidFill>
                  <a:srgbClr val="FF3300"/>
                </a:solidFill>
                <a:latin typeface="Times New Roman" pitchFamily="18" charset="0"/>
                <a:cs typeface="Times New Roman" pitchFamily="18" charset="0"/>
              </a:rPr>
              <a:t>intersect in m </a:t>
            </a:r>
            <a:r>
              <a:rPr lang="en-US" altLang="zh-TW" sz="2400" b="1" u="sng" dirty="0" err="1" smtClean="0">
                <a:solidFill>
                  <a:srgbClr val="FF3300"/>
                </a:solidFill>
                <a:latin typeface="Times New Roman" pitchFamily="18" charset="0"/>
                <a:cs typeface="Times New Roman" pitchFamily="18" charset="0"/>
              </a:rPr>
              <a:t>pairwise</a:t>
            </a:r>
            <a:r>
              <a:rPr lang="en-US" altLang="zh-TW" sz="2400" b="1" u="sng" dirty="0" smtClean="0">
                <a:solidFill>
                  <a:srgbClr val="FF3300"/>
                </a:solidFill>
                <a:latin typeface="Times New Roman" pitchFamily="18" charset="0"/>
                <a:cs typeface="Times New Roman" pitchFamily="18" charset="0"/>
              </a:rPr>
              <a:t> disjoint blocks</a:t>
            </a:r>
            <a:r>
              <a:rPr lang="en-US" altLang="zh-TW" sz="2400" dirty="0" smtClean="0">
                <a:latin typeface="Times New Roman" pitchFamily="18" charset="0"/>
                <a:cs typeface="Times New Roman" pitchFamily="18" charset="0"/>
              </a:rPr>
              <a:t>. </a:t>
            </a:r>
            <a:endParaRPr lang="zh-TW" altLang="zh-TW" sz="2400" dirty="0">
              <a:latin typeface="Times New Roman" pitchFamily="18" charset="0"/>
              <a:cs typeface="Times New Roman" pitchFamily="18" charset="0"/>
            </a:endParaRPr>
          </a:p>
        </p:txBody>
      </p:sp>
      <p:sp>
        <p:nvSpPr>
          <p:cNvPr id="5"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1"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12" name="直線接點 11"/>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54</a:t>
            </a:fld>
            <a:r>
              <a:rPr lang="en-US" altLang="zh-TW" smtClean="0"/>
              <a:t>-</a:t>
            </a:r>
            <a:endParaRPr lang="en-US" altLang="zh-TW"/>
          </a:p>
        </p:txBody>
      </p:sp>
      <p:sp>
        <p:nvSpPr>
          <p:cNvPr id="4" name="Rectangle 1"/>
          <p:cNvSpPr>
            <a:spLocks noChangeArrowheads="1"/>
          </p:cNvSpPr>
          <p:nvPr/>
        </p:nvSpPr>
        <p:spPr bwMode="auto">
          <a:xfrm>
            <a:off x="611560" y="1240708"/>
            <a:ext cx="792088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ts val="4000"/>
              </a:lnSpc>
            </a:pPr>
            <a:r>
              <a:rPr lang="en-US" altLang="zh-TW" sz="2400" dirty="0" smtClean="0">
                <a:latin typeface="Times New Roman" pitchFamily="18" charset="0"/>
                <a:cs typeface="Times New Roman" pitchFamily="18" charset="0"/>
              </a:rPr>
              <a:t>Let (X,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be a bull-design and π a permutation on X. </a:t>
            </a:r>
            <a:r>
              <a:rPr lang="en-US" altLang="zh-TW" sz="2400" dirty="0" err="1" smtClean="0">
                <a:latin typeface="Times New Roman" pitchFamily="18" charset="0"/>
                <a:cs typeface="Times New Roman" pitchFamily="18" charset="0"/>
              </a:rPr>
              <a:t>Deﬁne</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π</a:t>
            </a:r>
            <a:r>
              <a:rPr lang="en-US" altLang="zh-TW" sz="2400" dirty="0" err="1"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a:t>
            </a:r>
            <a:r>
              <a:rPr lang="en-US" altLang="zh-TW" sz="2400" dirty="0" err="1" smtClean="0">
                <a:latin typeface="Times New Roman" pitchFamily="18" charset="0"/>
                <a:cs typeface="Times New Roman" pitchFamily="18" charset="0"/>
              </a:rPr>
              <a:t>πA</a:t>
            </a:r>
            <a:r>
              <a:rPr lang="en-US" altLang="zh-TW" sz="2400" dirty="0" smtClean="0">
                <a:latin typeface="Times New Roman" pitchFamily="18" charset="0"/>
                <a:cs typeface="Times New Roman" pitchFamily="18" charset="0"/>
              </a:rPr>
              <a:t> | A</a:t>
            </a:r>
            <a:r>
              <a:rPr lang="zh-TW" altLang="zh-TW" sz="2400" dirty="0" smtClean="0"/>
              <a:t>∈</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where </a:t>
            </a:r>
            <a:r>
              <a:rPr lang="en-US" altLang="zh-TW" sz="2400" dirty="0" err="1" smtClean="0">
                <a:latin typeface="Times New Roman" pitchFamily="18" charset="0"/>
                <a:cs typeface="Times New Roman" pitchFamily="18" charset="0"/>
              </a:rPr>
              <a:t>πA</a:t>
            </a:r>
            <a:r>
              <a:rPr lang="en-US" altLang="zh-TW" sz="2400" dirty="0" smtClean="0">
                <a:latin typeface="Times New Roman" pitchFamily="18" charset="0"/>
                <a:cs typeface="Times New Roman" pitchFamily="18" charset="0"/>
              </a:rPr>
              <a:t> = (π(a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π(a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π(a</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π(a</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π(a</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for A = (a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a</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It is easy to check that </a:t>
            </a:r>
            <a:r>
              <a:rPr lang="en-US" altLang="zh-TW" sz="2400" dirty="0" smtClean="0">
                <a:solidFill>
                  <a:srgbClr val="0000FF"/>
                </a:solidFill>
                <a:latin typeface="Times New Roman" pitchFamily="18" charset="0"/>
                <a:cs typeface="Times New Roman" pitchFamily="18" charset="0"/>
              </a:rPr>
              <a:t>if (X, </a:t>
            </a:r>
            <a:r>
              <a:rPr lang="en-US" altLang="zh-TW" sz="2400" dirty="0" smtClean="0">
                <a:solidFill>
                  <a:srgbClr val="0000FF"/>
                </a:solidFill>
                <a:latin typeface="Monotype Corsiva" pitchFamily="66" charset="0"/>
                <a:cs typeface="Times New Roman" pitchFamily="18" charset="0"/>
              </a:rPr>
              <a:t>A</a:t>
            </a:r>
            <a:r>
              <a:rPr lang="en-US" altLang="zh-TW" sz="2400" dirty="0" smtClean="0">
                <a:solidFill>
                  <a:srgbClr val="0000FF"/>
                </a:solidFill>
                <a:latin typeface="Times New Roman" pitchFamily="18" charset="0"/>
                <a:cs typeface="Times New Roman" pitchFamily="18" charset="0"/>
              </a:rPr>
              <a:t>) is a bull-design then (X, </a:t>
            </a:r>
            <a:r>
              <a:rPr lang="en-US" altLang="zh-TW" sz="2400" dirty="0" err="1" smtClean="0">
                <a:solidFill>
                  <a:srgbClr val="0000FF"/>
                </a:solidFill>
                <a:latin typeface="Times New Roman" pitchFamily="18" charset="0"/>
                <a:cs typeface="Times New Roman" pitchFamily="18" charset="0"/>
              </a:rPr>
              <a:t>π</a:t>
            </a:r>
            <a:r>
              <a:rPr lang="en-US" altLang="zh-TW" sz="2400" dirty="0" err="1" smtClean="0">
                <a:solidFill>
                  <a:srgbClr val="0000FF"/>
                </a:solidFill>
                <a:latin typeface="Monotype Corsiva" pitchFamily="66" charset="0"/>
                <a:cs typeface="Times New Roman" pitchFamily="18" charset="0"/>
              </a:rPr>
              <a:t>A</a:t>
            </a:r>
            <a:r>
              <a:rPr lang="en-US" altLang="zh-TW" sz="2400" dirty="0" smtClean="0">
                <a:solidFill>
                  <a:srgbClr val="0000FF"/>
                </a:solidFill>
                <a:latin typeface="Times New Roman" pitchFamily="18" charset="0"/>
                <a:cs typeface="Times New Roman" pitchFamily="18" charset="0"/>
              </a:rPr>
              <a:t>) is still a bull-design</a:t>
            </a:r>
            <a:r>
              <a:rPr lang="en-US" altLang="zh-TW" sz="2400" dirty="0" smtClean="0">
                <a:latin typeface="Times New Roman" pitchFamily="18" charset="0"/>
                <a:cs typeface="Times New Roman" pitchFamily="18" charset="0"/>
              </a:rPr>
              <a:t>. By using suitable permutations on X, we can get another bull-design and the intersection numbers.</a:t>
            </a:r>
            <a:endParaRPr lang="zh-TW" altLang="zh-TW" sz="2400" dirty="0">
              <a:latin typeface="Times New Roman" pitchFamily="18" charset="0"/>
              <a:cs typeface="Times New Roman" pitchFamily="18" charset="0"/>
            </a:endParaRPr>
          </a:p>
        </p:txBody>
      </p:sp>
      <p:sp>
        <p:nvSpPr>
          <p:cNvPr id="5"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1"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12" name="直線接點 11"/>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55</a:t>
            </a:fld>
            <a:r>
              <a:rPr lang="en-US" altLang="zh-TW" smtClean="0"/>
              <a:t>-</a:t>
            </a:r>
            <a:endParaRPr lang="en-US" altLang="zh-TW"/>
          </a:p>
        </p:txBody>
      </p:sp>
      <p:sp>
        <p:nvSpPr>
          <p:cNvPr id="4" name="Rectangle 1"/>
          <p:cNvSpPr>
            <a:spLocks noChangeArrowheads="1"/>
          </p:cNvSpPr>
          <p:nvPr/>
        </p:nvSpPr>
        <p:spPr bwMode="auto">
          <a:xfrm>
            <a:off x="611560" y="1240299"/>
            <a:ext cx="792088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ts val="4000"/>
              </a:lnSpc>
            </a:pPr>
            <a:r>
              <a:rPr lang="en-US" altLang="zh-TW" sz="2400" dirty="0" smtClean="0">
                <a:latin typeface="Times New Roman" pitchFamily="18" charset="0"/>
                <a:cs typeface="Times New Roman" pitchFamily="18" charset="0"/>
              </a:rPr>
              <a:t>Let </a:t>
            </a:r>
            <a:r>
              <a:rPr lang="en-US" altLang="zh-TW" sz="2400" b="1" dirty="0" smtClean="0">
                <a:solidFill>
                  <a:srgbClr val="0000FF"/>
                </a:solidFill>
                <a:latin typeface="Times New Roman" pitchFamily="18" charset="0"/>
                <a:cs typeface="Times New Roman" pitchFamily="18" charset="0"/>
              </a:rPr>
              <a:t>I</a:t>
            </a:r>
            <a:r>
              <a:rPr lang="en-US" altLang="zh-TW" sz="2400" b="1" baseline="-25000" dirty="0" smtClean="0">
                <a:solidFill>
                  <a:srgbClr val="0000FF"/>
                </a:solidFill>
                <a:latin typeface="Times New Roman" pitchFamily="18" charset="0"/>
                <a:cs typeface="Times New Roman" pitchFamily="18" charset="0"/>
              </a:rPr>
              <a:t>d</a:t>
            </a:r>
            <a:r>
              <a:rPr lang="en-US" altLang="zh-TW" sz="2400" b="1" dirty="0" smtClean="0">
                <a:solidFill>
                  <a:srgbClr val="0000FF"/>
                </a:solidFill>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denote the set of integer k for which there exists two bull-designs of order n, (X,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 and (X,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such that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and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 </a:t>
            </a:r>
            <a:r>
              <a:rPr lang="en-US" altLang="zh-TW" sz="2400" dirty="0" smtClean="0">
                <a:latin typeface="Times New Roman" pitchFamily="18" charset="0"/>
                <a:cs typeface="Times New Roman" pitchFamily="18" charset="0"/>
              </a:rPr>
              <a:t>are intersecting in k </a:t>
            </a:r>
            <a:r>
              <a:rPr lang="en-US" altLang="zh-TW" sz="2400" dirty="0" err="1" smtClean="0">
                <a:latin typeface="Times New Roman" pitchFamily="18" charset="0"/>
                <a:cs typeface="Times New Roman" pitchFamily="18" charset="0"/>
              </a:rPr>
              <a:t>pairwise</a:t>
            </a:r>
            <a:r>
              <a:rPr lang="en-US" altLang="zh-TW" sz="2400" dirty="0" smtClean="0">
                <a:latin typeface="Times New Roman" pitchFamily="18" charset="0"/>
                <a:cs typeface="Times New Roman" pitchFamily="18" charset="0"/>
              </a:rPr>
              <a:t> disjoint blocks. Let </a:t>
            </a:r>
            <a:r>
              <a:rPr lang="en-US" altLang="zh-TW" sz="2400" b="1" dirty="0" err="1" smtClean="0">
                <a:solidFill>
                  <a:srgbClr val="0000FF"/>
                </a:solidFill>
                <a:latin typeface="Times New Roman" pitchFamily="18" charset="0"/>
                <a:cs typeface="Times New Roman" pitchFamily="18" charset="0"/>
              </a:rPr>
              <a:t>J</a:t>
            </a:r>
            <a:r>
              <a:rPr lang="en-US" altLang="zh-TW" sz="2400" b="1" baseline="-25000" dirty="0" err="1" smtClean="0">
                <a:solidFill>
                  <a:srgbClr val="0000FF"/>
                </a:solidFill>
                <a:latin typeface="Times New Roman" pitchFamily="18" charset="0"/>
                <a:cs typeface="Times New Roman" pitchFamily="18" charset="0"/>
              </a:rPr>
              <a:t>d</a:t>
            </a:r>
            <a:r>
              <a:rPr lang="en-US" altLang="zh-TW" sz="2400" b="1" dirty="0" smtClean="0">
                <a:solidFill>
                  <a:srgbClr val="0000FF"/>
                </a:solidFill>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 {0,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[n/5]}. In other words,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(n) denotes the disjoint intersection numbers one expects to achieve with a bull-design of order n. It is obvious,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(n) ⊆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(n). We also modify this notation slightly and let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(H) and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(H) denote the achievable and expected disjoint intersection numbers respectively for the bull-design of the graph H.</a:t>
            </a:r>
            <a:endParaRPr lang="zh-TW" altLang="zh-TW" sz="2400" dirty="0">
              <a:latin typeface="Times New Roman" pitchFamily="18" charset="0"/>
              <a:cs typeface="Times New Roman" pitchFamily="18" charset="0"/>
            </a:endParaRPr>
          </a:p>
        </p:txBody>
      </p:sp>
      <p:sp>
        <p:nvSpPr>
          <p:cNvPr id="5"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1"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12" name="直線接點 11"/>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56</a:t>
            </a:fld>
            <a:r>
              <a:rPr lang="en-US" altLang="zh-TW" smtClean="0"/>
              <a:t>-</a:t>
            </a:r>
            <a:endParaRPr lang="en-US" altLang="zh-TW"/>
          </a:p>
        </p:txBody>
      </p:sp>
      <p:sp>
        <p:nvSpPr>
          <p:cNvPr id="4" name="Rectangle 1"/>
          <p:cNvSpPr>
            <a:spLocks noChangeArrowheads="1"/>
          </p:cNvSpPr>
          <p:nvPr/>
        </p:nvSpPr>
        <p:spPr bwMode="auto">
          <a:xfrm>
            <a:off x="611560" y="983947"/>
            <a:ext cx="7920880" cy="29649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200"/>
              </a:lnSpc>
            </a:pPr>
            <a:r>
              <a:rPr lang="en-US" altLang="zh-TW" sz="2400" b="1" u="sng" dirty="0" smtClean="0">
                <a:solidFill>
                  <a:srgbClr val="FF3300"/>
                </a:solidFill>
                <a:latin typeface="Times New Roman" pitchFamily="18" charset="0"/>
                <a:cs typeface="Times New Roman" pitchFamily="18" charset="0"/>
              </a:rPr>
              <a:t>Example 3.1.1</a:t>
            </a:r>
            <a:r>
              <a:rPr lang="en-US" altLang="zh-TW" sz="2400" dirty="0" smtClean="0">
                <a:latin typeface="Times New Roman" pitchFamily="18" charset="0"/>
                <a:cs typeface="Times New Roman" pitchFamily="18" charset="0"/>
              </a:rPr>
              <a:t>   Let X =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,5}. If</a:t>
            </a:r>
            <a:r>
              <a:rPr lang="en-US" altLang="zh-TW" sz="2400" b="1"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{(1, 2, 3; 4, 5), (1, 4, 5; 3, 2)}, then (X,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is a bull-design of order 5. Let π</a:t>
            </a:r>
            <a:r>
              <a:rPr lang="en-US" altLang="zh-TW" sz="2400" baseline="-25000" dirty="0" smtClean="0">
                <a:latin typeface="Times New Roman" pitchFamily="18" charset="0"/>
                <a:cs typeface="Times New Roman" pitchFamily="18" charset="0"/>
              </a:rPr>
              <a:t>0</a:t>
            </a:r>
            <a:r>
              <a:rPr lang="en-US" altLang="zh-TW" sz="2400" dirty="0" smtClean="0">
                <a:latin typeface="Times New Roman" pitchFamily="18" charset="0"/>
                <a:cs typeface="Times New Roman" pitchFamily="18" charset="0"/>
              </a:rPr>
              <a:t> = (4 5).  Then π</a:t>
            </a:r>
            <a:r>
              <a:rPr lang="en-US" altLang="zh-TW" sz="2400" baseline="-25000" dirty="0" smtClean="0">
                <a:latin typeface="Times New Roman" pitchFamily="18" charset="0"/>
                <a:cs typeface="Times New Roman" pitchFamily="18" charset="0"/>
              </a:rPr>
              <a:t>0</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{(1, 2, 3; 5, 4), (1, 5, 4; 3, 2)} and </a:t>
            </a:r>
            <a:r>
              <a:rPr lang="en-US" altLang="zh-TW" sz="2400" dirty="0" smtClean="0">
                <a:latin typeface="Monotype Corsiva" pitchFamily="66" charset="0"/>
                <a:cs typeface="Times New Roman" pitchFamily="18" charset="0"/>
              </a:rPr>
              <a:t>A</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π</a:t>
            </a:r>
            <a:r>
              <a:rPr lang="en-US" altLang="zh-TW" sz="2400" baseline="-25000" dirty="0" smtClean="0">
                <a:latin typeface="Times New Roman" pitchFamily="18" charset="0"/>
                <a:cs typeface="Times New Roman" pitchFamily="18" charset="0"/>
              </a:rPr>
              <a:t>0</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Ø. See Figure 3.1.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(5) = {0,1}. Since there are only two bulls in any bull-design of order 5, if one is fixed, then another one is fixed too, it cannot have two bull-designs of order 5 have only one bull in common. Thus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(5) = {0}.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(5)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(5).</a:t>
            </a:r>
            <a:endParaRPr lang="zh-TW" altLang="zh-TW" sz="2400" dirty="0">
              <a:latin typeface="Times New Roman" pitchFamily="18" charset="0"/>
              <a:cs typeface="Times New Roman" pitchFamily="18" charset="0"/>
            </a:endParaRPr>
          </a:p>
        </p:txBody>
      </p:sp>
      <p:sp>
        <p:nvSpPr>
          <p:cNvPr id="33" name="文字方塊 202"/>
          <p:cNvSpPr txBox="1"/>
          <p:nvPr/>
        </p:nvSpPr>
        <p:spPr>
          <a:xfrm>
            <a:off x="2519772" y="4047455"/>
            <a:ext cx="432048" cy="25006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1</a:t>
            </a:r>
            <a:endParaRPr lang="zh-TW" altLang="en-US" sz="1400" dirty="0">
              <a:latin typeface="標楷體" pitchFamily="65" charset="-120"/>
              <a:ea typeface="標楷體" pitchFamily="65" charset="-120"/>
            </a:endParaRPr>
          </a:p>
        </p:txBody>
      </p:sp>
      <p:sp>
        <p:nvSpPr>
          <p:cNvPr id="34" name="文字方塊 204"/>
          <p:cNvSpPr txBox="1"/>
          <p:nvPr/>
        </p:nvSpPr>
        <p:spPr>
          <a:xfrm>
            <a:off x="3419872" y="5669594"/>
            <a:ext cx="432048" cy="25006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3</a:t>
            </a:r>
            <a:endParaRPr lang="zh-TW" altLang="en-US" sz="1400" dirty="0">
              <a:latin typeface="標楷體" pitchFamily="65" charset="-120"/>
              <a:ea typeface="標楷體" pitchFamily="65" charset="-120"/>
            </a:endParaRPr>
          </a:p>
        </p:txBody>
      </p:sp>
      <p:sp>
        <p:nvSpPr>
          <p:cNvPr id="35" name="文字方塊 205"/>
          <p:cNvSpPr txBox="1"/>
          <p:nvPr/>
        </p:nvSpPr>
        <p:spPr>
          <a:xfrm>
            <a:off x="1907704" y="5669594"/>
            <a:ext cx="432048" cy="25006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4</a:t>
            </a:r>
            <a:endParaRPr lang="zh-TW" altLang="en-US" sz="1400" dirty="0">
              <a:latin typeface="標楷體" pitchFamily="65" charset="-120"/>
              <a:ea typeface="標楷體" pitchFamily="65" charset="-120"/>
            </a:endParaRPr>
          </a:p>
        </p:txBody>
      </p:sp>
      <p:sp>
        <p:nvSpPr>
          <p:cNvPr id="36" name="文字方塊 206"/>
          <p:cNvSpPr txBox="1"/>
          <p:nvPr/>
        </p:nvSpPr>
        <p:spPr>
          <a:xfrm>
            <a:off x="1547664" y="4691027"/>
            <a:ext cx="432048" cy="25006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5</a:t>
            </a:r>
            <a:endParaRPr lang="zh-TW" altLang="en-US" sz="1400" dirty="0">
              <a:latin typeface="標楷體" pitchFamily="65" charset="-120"/>
              <a:ea typeface="標楷體" pitchFamily="65" charset="-120"/>
            </a:endParaRPr>
          </a:p>
        </p:txBody>
      </p:sp>
      <p:cxnSp>
        <p:nvCxnSpPr>
          <p:cNvPr id="37" name="直線接點 36"/>
          <p:cNvCxnSpPr/>
          <p:nvPr/>
        </p:nvCxnSpPr>
        <p:spPr>
          <a:xfrm>
            <a:off x="2818500" y="4223563"/>
            <a:ext cx="955536" cy="661843"/>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8" name="直線接點 37"/>
          <p:cNvCxnSpPr/>
          <p:nvPr/>
        </p:nvCxnSpPr>
        <p:spPr>
          <a:xfrm flipH="1" flipV="1">
            <a:off x="2813916" y="4216751"/>
            <a:ext cx="580296" cy="1542544"/>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9" name="直線接點 38"/>
          <p:cNvCxnSpPr/>
          <p:nvPr/>
        </p:nvCxnSpPr>
        <p:spPr>
          <a:xfrm flipH="1">
            <a:off x="3393036" y="4859718"/>
            <a:ext cx="357004" cy="892463"/>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0" name="直線接點 39"/>
          <p:cNvCxnSpPr/>
          <p:nvPr/>
        </p:nvCxnSpPr>
        <p:spPr>
          <a:xfrm flipV="1">
            <a:off x="2233308" y="4860641"/>
            <a:ext cx="1533108" cy="884107"/>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1" name="直線接點 40"/>
          <p:cNvCxnSpPr/>
          <p:nvPr/>
        </p:nvCxnSpPr>
        <p:spPr>
          <a:xfrm>
            <a:off x="1882788" y="4884164"/>
            <a:ext cx="1510248" cy="861825"/>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2" name="直線接點 41"/>
          <p:cNvCxnSpPr/>
          <p:nvPr/>
        </p:nvCxnSpPr>
        <p:spPr>
          <a:xfrm flipV="1">
            <a:off x="2250428" y="4236720"/>
            <a:ext cx="568972" cy="1520731"/>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cxnSp>
        <p:nvCxnSpPr>
          <p:cNvPr id="43" name="直線接點 42"/>
          <p:cNvCxnSpPr/>
          <p:nvPr/>
        </p:nvCxnSpPr>
        <p:spPr>
          <a:xfrm flipH="1" flipV="1">
            <a:off x="1863336" y="4870524"/>
            <a:ext cx="379080" cy="881657"/>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cxnSp>
        <p:nvCxnSpPr>
          <p:cNvPr id="44" name="直線接點 43"/>
          <p:cNvCxnSpPr/>
          <p:nvPr/>
        </p:nvCxnSpPr>
        <p:spPr>
          <a:xfrm flipH="1">
            <a:off x="1870956" y="4222942"/>
            <a:ext cx="965820" cy="635200"/>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cxnSp>
        <p:nvCxnSpPr>
          <p:cNvPr id="45" name="直線接點 44"/>
          <p:cNvCxnSpPr/>
          <p:nvPr/>
        </p:nvCxnSpPr>
        <p:spPr>
          <a:xfrm>
            <a:off x="2234796" y="5752181"/>
            <a:ext cx="1173480" cy="0"/>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cxnSp>
        <p:nvCxnSpPr>
          <p:cNvPr id="46" name="直線接點 45"/>
          <p:cNvCxnSpPr/>
          <p:nvPr/>
        </p:nvCxnSpPr>
        <p:spPr>
          <a:xfrm>
            <a:off x="1917440" y="4863108"/>
            <a:ext cx="1833736" cy="16107"/>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13" name="文字方塊 171"/>
          <p:cNvSpPr txBox="1"/>
          <p:nvPr/>
        </p:nvSpPr>
        <p:spPr>
          <a:xfrm>
            <a:off x="5904148" y="4047455"/>
            <a:ext cx="432048" cy="25006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1</a:t>
            </a:r>
            <a:endParaRPr lang="zh-TW" altLang="en-US" sz="1400" dirty="0">
              <a:latin typeface="標楷體" pitchFamily="65" charset="-120"/>
              <a:ea typeface="標楷體" pitchFamily="65" charset="-120"/>
            </a:endParaRPr>
          </a:p>
        </p:txBody>
      </p:sp>
      <p:sp>
        <p:nvSpPr>
          <p:cNvPr id="14" name="文字方塊 172"/>
          <p:cNvSpPr txBox="1"/>
          <p:nvPr/>
        </p:nvSpPr>
        <p:spPr>
          <a:xfrm>
            <a:off x="7200292" y="4691027"/>
            <a:ext cx="432048" cy="25006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2</a:t>
            </a:r>
            <a:endParaRPr lang="zh-TW" altLang="en-US" sz="1400" dirty="0">
              <a:latin typeface="標楷體" pitchFamily="65" charset="-120"/>
              <a:ea typeface="標楷體" pitchFamily="65" charset="-120"/>
            </a:endParaRPr>
          </a:p>
        </p:txBody>
      </p:sp>
      <p:sp>
        <p:nvSpPr>
          <p:cNvPr id="15" name="文字方塊 173"/>
          <p:cNvSpPr txBox="1"/>
          <p:nvPr/>
        </p:nvSpPr>
        <p:spPr>
          <a:xfrm>
            <a:off x="6912260" y="5669594"/>
            <a:ext cx="432048" cy="25006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3</a:t>
            </a:r>
            <a:endParaRPr lang="zh-TW" altLang="en-US" sz="1400" dirty="0">
              <a:latin typeface="標楷體" pitchFamily="65" charset="-120"/>
              <a:ea typeface="標楷體" pitchFamily="65" charset="-120"/>
            </a:endParaRPr>
          </a:p>
        </p:txBody>
      </p:sp>
      <p:sp>
        <p:nvSpPr>
          <p:cNvPr id="16" name="文字方塊 174"/>
          <p:cNvSpPr txBox="1"/>
          <p:nvPr/>
        </p:nvSpPr>
        <p:spPr>
          <a:xfrm>
            <a:off x="5184068" y="5669594"/>
            <a:ext cx="432048" cy="25006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4</a:t>
            </a:r>
            <a:endParaRPr lang="zh-TW" altLang="en-US" sz="1400" dirty="0">
              <a:latin typeface="標楷體" pitchFamily="65" charset="-120"/>
              <a:ea typeface="標楷體" pitchFamily="65" charset="-120"/>
            </a:endParaRPr>
          </a:p>
        </p:txBody>
      </p:sp>
      <p:sp>
        <p:nvSpPr>
          <p:cNvPr id="17" name="文字方塊 175"/>
          <p:cNvSpPr txBox="1"/>
          <p:nvPr/>
        </p:nvSpPr>
        <p:spPr>
          <a:xfrm>
            <a:off x="4932040" y="4725144"/>
            <a:ext cx="432048" cy="25006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5</a:t>
            </a:r>
            <a:endParaRPr lang="zh-TW" altLang="en-US" sz="1400" dirty="0">
              <a:latin typeface="標楷體" pitchFamily="65" charset="-120"/>
              <a:ea typeface="標楷體" pitchFamily="65" charset="-120"/>
            </a:endParaRPr>
          </a:p>
        </p:txBody>
      </p:sp>
      <p:cxnSp>
        <p:nvCxnSpPr>
          <p:cNvPr id="18" name="直線接點 17"/>
          <p:cNvCxnSpPr/>
          <p:nvPr/>
        </p:nvCxnSpPr>
        <p:spPr>
          <a:xfrm>
            <a:off x="6202876" y="4223563"/>
            <a:ext cx="955536" cy="661843"/>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9" name="直線接點 18"/>
          <p:cNvCxnSpPr/>
          <p:nvPr/>
        </p:nvCxnSpPr>
        <p:spPr>
          <a:xfrm flipH="1" flipV="1">
            <a:off x="6198292" y="4216751"/>
            <a:ext cx="580296" cy="1542544"/>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0" name="直線接點 19"/>
          <p:cNvCxnSpPr/>
          <p:nvPr/>
        </p:nvCxnSpPr>
        <p:spPr>
          <a:xfrm flipH="1">
            <a:off x="6777412" y="4859718"/>
            <a:ext cx="357004" cy="892463"/>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5253412" y="4873023"/>
            <a:ext cx="1866900" cy="0"/>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a:xfrm flipV="1">
            <a:off x="5625284" y="5752181"/>
            <a:ext cx="1159748" cy="907"/>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3" name="直線接點 22"/>
          <p:cNvCxnSpPr/>
          <p:nvPr/>
        </p:nvCxnSpPr>
        <p:spPr>
          <a:xfrm flipH="1">
            <a:off x="5619172" y="4226316"/>
            <a:ext cx="563920" cy="1532057"/>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cxnSp>
        <p:nvCxnSpPr>
          <p:cNvPr id="24" name="直線接點 23"/>
          <p:cNvCxnSpPr/>
          <p:nvPr/>
        </p:nvCxnSpPr>
        <p:spPr>
          <a:xfrm>
            <a:off x="5258800" y="4868948"/>
            <a:ext cx="352752" cy="883233"/>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cxnSp>
        <p:nvCxnSpPr>
          <p:cNvPr id="25" name="直線接點 24"/>
          <p:cNvCxnSpPr/>
          <p:nvPr/>
        </p:nvCxnSpPr>
        <p:spPr>
          <a:xfrm flipH="1">
            <a:off x="5244656" y="4222942"/>
            <a:ext cx="946016" cy="649444"/>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cxnSp>
        <p:nvCxnSpPr>
          <p:cNvPr id="26" name="直線接點 25"/>
          <p:cNvCxnSpPr/>
          <p:nvPr/>
        </p:nvCxnSpPr>
        <p:spPr>
          <a:xfrm flipH="1">
            <a:off x="5611552" y="4853159"/>
            <a:ext cx="1529388" cy="892830"/>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cxnSp>
        <p:nvCxnSpPr>
          <p:cNvPr id="27" name="直線接點 26"/>
          <p:cNvCxnSpPr/>
          <p:nvPr/>
        </p:nvCxnSpPr>
        <p:spPr>
          <a:xfrm flipH="1" flipV="1">
            <a:off x="5261032" y="4860641"/>
            <a:ext cx="1498908" cy="886844"/>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sp>
        <p:nvSpPr>
          <p:cNvPr id="47" name="Rectangle 1"/>
          <p:cNvSpPr>
            <a:spLocks noChangeArrowheads="1"/>
          </p:cNvSpPr>
          <p:nvPr/>
        </p:nvSpPr>
        <p:spPr bwMode="auto">
          <a:xfrm>
            <a:off x="2309201" y="6351711"/>
            <a:ext cx="4525598"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rPr>
              <a:t>Figure 3.1.  Bull-designs of order 5</a:t>
            </a:r>
            <a:endParaRPr kumimoji="1" lang="en-US"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48" name="Text Box 2"/>
          <p:cNvSpPr txBox="1">
            <a:spLocks noChangeArrowheads="1"/>
          </p:cNvSpPr>
          <p:nvPr/>
        </p:nvSpPr>
        <p:spPr bwMode="auto">
          <a:xfrm>
            <a:off x="2571750" y="5919663"/>
            <a:ext cx="447675" cy="46166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ltLang="zh-TW" sz="2400" dirty="0" smtClean="0">
                <a:latin typeface="Monotype Corsiva" pitchFamily="66" charset="0"/>
                <a:cs typeface="Times New Roman" pitchFamily="18" charset="0"/>
              </a:rPr>
              <a:t>A</a:t>
            </a:r>
            <a:endParaRPr lang="zh-TW" altLang="zh-TW" sz="2400" dirty="0" smtClean="0">
              <a:latin typeface="Monotype Corsiva" pitchFamily="66" charset="0"/>
              <a:cs typeface="Times New Roman" pitchFamily="18" charset="0"/>
            </a:endParaRPr>
          </a:p>
        </p:txBody>
      </p:sp>
      <p:sp>
        <p:nvSpPr>
          <p:cNvPr id="49" name="Text Box 3"/>
          <p:cNvSpPr txBox="1">
            <a:spLocks noChangeArrowheads="1"/>
          </p:cNvSpPr>
          <p:nvPr/>
        </p:nvSpPr>
        <p:spPr bwMode="auto">
          <a:xfrm>
            <a:off x="5868144" y="5919663"/>
            <a:ext cx="792088" cy="43204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z="2400" dirty="0" smtClean="0">
                <a:latin typeface="Times New Roman" pitchFamily="18" charset="0"/>
                <a:cs typeface="Times New Roman" pitchFamily="18" charset="0"/>
              </a:rPr>
              <a:t>π</a:t>
            </a:r>
            <a:r>
              <a:rPr lang="en-US" altLang="zh-TW" sz="2400" baseline="-25000" dirty="0" smtClean="0">
                <a:latin typeface="Times New Roman" pitchFamily="18" charset="0"/>
                <a:cs typeface="Times New Roman" pitchFamily="18" charset="0"/>
              </a:rPr>
              <a:t>0</a:t>
            </a:r>
            <a:r>
              <a:rPr lang="en-US" altLang="zh-TW" sz="2400" dirty="0" smtClean="0">
                <a:latin typeface="Monotype Corsiva" pitchFamily="66" charset="0"/>
                <a:cs typeface="Times New Roman" pitchFamily="18" charset="0"/>
              </a:rPr>
              <a:t>A</a:t>
            </a:r>
            <a:endParaRPr lang="zh-TW" altLang="zh-TW" sz="2400" dirty="0" smtClean="0">
              <a:latin typeface="Monotype Corsiva" pitchFamily="66" charset="0"/>
              <a:cs typeface="Times New Roman" pitchFamily="18" charset="0"/>
            </a:endParaRPr>
          </a:p>
        </p:txBody>
      </p:sp>
      <p:sp>
        <p:nvSpPr>
          <p:cNvPr id="50"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1"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2"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3"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4"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5"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56"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57" name="直線接點 56"/>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橢圓 31"/>
          <p:cNvSpPr/>
          <p:nvPr/>
        </p:nvSpPr>
        <p:spPr>
          <a:xfrm>
            <a:off x="3311860" y="5685637"/>
            <a:ext cx="144016" cy="1170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31" name="橢圓 30"/>
          <p:cNvSpPr/>
          <p:nvPr/>
        </p:nvSpPr>
        <p:spPr>
          <a:xfrm>
            <a:off x="2159732" y="5685637"/>
            <a:ext cx="144016" cy="1170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28" name="橢圓 27"/>
          <p:cNvSpPr/>
          <p:nvPr/>
        </p:nvSpPr>
        <p:spPr>
          <a:xfrm>
            <a:off x="1799692" y="4808040"/>
            <a:ext cx="144016" cy="1170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58" name="文字方塊 206"/>
          <p:cNvSpPr txBox="1"/>
          <p:nvPr/>
        </p:nvSpPr>
        <p:spPr>
          <a:xfrm>
            <a:off x="3779912" y="4691099"/>
            <a:ext cx="432048" cy="307777"/>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2</a:t>
            </a:r>
            <a:endParaRPr lang="zh-TW" altLang="en-US" sz="1400" dirty="0">
              <a:latin typeface="標楷體" pitchFamily="65" charset="-120"/>
              <a:ea typeface="標楷體" pitchFamily="65" charset="-120"/>
            </a:endParaRPr>
          </a:p>
        </p:txBody>
      </p:sp>
      <p:sp>
        <p:nvSpPr>
          <p:cNvPr id="29" name="橢圓 28"/>
          <p:cNvSpPr/>
          <p:nvPr/>
        </p:nvSpPr>
        <p:spPr>
          <a:xfrm>
            <a:off x="3671900" y="4808040"/>
            <a:ext cx="144016" cy="1170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0" name="橢圓 9"/>
          <p:cNvSpPr/>
          <p:nvPr/>
        </p:nvSpPr>
        <p:spPr>
          <a:xfrm>
            <a:off x="6120172" y="4164468"/>
            <a:ext cx="144016" cy="1170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9" name="橢圓 8"/>
          <p:cNvSpPr/>
          <p:nvPr/>
        </p:nvSpPr>
        <p:spPr>
          <a:xfrm>
            <a:off x="7056276" y="4808040"/>
            <a:ext cx="144016" cy="1170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2" name="橢圓 11"/>
          <p:cNvSpPr/>
          <p:nvPr/>
        </p:nvSpPr>
        <p:spPr>
          <a:xfrm>
            <a:off x="6696236" y="5685637"/>
            <a:ext cx="144016" cy="1170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1" name="橢圓 10"/>
          <p:cNvSpPr/>
          <p:nvPr/>
        </p:nvSpPr>
        <p:spPr>
          <a:xfrm>
            <a:off x="5544108" y="5685637"/>
            <a:ext cx="144016" cy="1170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8" name="橢圓 7"/>
          <p:cNvSpPr/>
          <p:nvPr/>
        </p:nvSpPr>
        <p:spPr>
          <a:xfrm>
            <a:off x="5184068" y="4808040"/>
            <a:ext cx="144016" cy="1170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30" name="橢圓 29"/>
          <p:cNvSpPr/>
          <p:nvPr/>
        </p:nvSpPr>
        <p:spPr>
          <a:xfrm>
            <a:off x="2771800" y="4153451"/>
            <a:ext cx="144016" cy="11701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57</a:t>
            </a:fld>
            <a:r>
              <a:rPr lang="en-US" altLang="zh-TW" smtClean="0"/>
              <a:t>-</a:t>
            </a:r>
            <a:endParaRPr lang="en-US" altLang="zh-TW"/>
          </a:p>
        </p:txBody>
      </p:sp>
      <p:sp>
        <p:nvSpPr>
          <p:cNvPr id="4" name="Rectangle 1"/>
          <p:cNvSpPr>
            <a:spLocks noChangeArrowheads="1"/>
          </p:cNvSpPr>
          <p:nvPr/>
        </p:nvSpPr>
        <p:spPr bwMode="auto">
          <a:xfrm>
            <a:off x="611560" y="1175112"/>
            <a:ext cx="792088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600"/>
              </a:lnSpc>
            </a:pPr>
            <a:r>
              <a:rPr lang="en-US" altLang="zh-TW" sz="2400" b="1" u="sng" dirty="0" smtClean="0">
                <a:solidFill>
                  <a:srgbClr val="FF3300"/>
                </a:solidFill>
                <a:latin typeface="Times New Roman" pitchFamily="18" charset="0"/>
                <a:cs typeface="Times New Roman" pitchFamily="18" charset="0"/>
              </a:rPr>
              <a:t>Example 3.1.2</a:t>
            </a:r>
            <a:r>
              <a:rPr lang="en-US" altLang="zh-TW" sz="2400" dirty="0" smtClean="0">
                <a:latin typeface="Times New Roman" pitchFamily="18" charset="0"/>
                <a:cs typeface="Times New Roman" pitchFamily="18" charset="0"/>
              </a:rPr>
              <a:t>   Let X =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,6}. If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{(1, 2, 3; 4, 5), (2, 5, 6; 4, 3), (6, 1, 4; 5, 3)}, then (X,</a:t>
            </a:r>
            <a:r>
              <a:rPr lang="en-US" altLang="zh-TW" sz="2400" b="1"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is a bull-design of order 6.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(6) = {0,1}.</a:t>
            </a:r>
            <a:endParaRPr lang="zh-TW" altLang="zh-TW" sz="2400" dirty="0">
              <a:latin typeface="Times New Roman" pitchFamily="18" charset="0"/>
              <a:cs typeface="Times New Roman" pitchFamily="18" charset="0"/>
            </a:endParaRPr>
          </a:p>
        </p:txBody>
      </p:sp>
      <p:sp>
        <p:nvSpPr>
          <p:cNvPr id="5" name="矩形 34"/>
          <p:cNvSpPr>
            <a:spLocks noChangeArrowheads="1"/>
          </p:cNvSpPr>
          <p:nvPr/>
        </p:nvSpPr>
        <p:spPr bwMode="auto">
          <a:xfrm>
            <a:off x="611560" y="2857958"/>
            <a:ext cx="7848227" cy="1400383"/>
          </a:xfrm>
          <a:prstGeom prst="rect">
            <a:avLst/>
          </a:prstGeom>
          <a:noFill/>
          <a:ln w="9525">
            <a:noFill/>
            <a:miter lim="800000"/>
            <a:headEnd/>
            <a:tailEnd/>
          </a:ln>
        </p:spPr>
        <p:txBody>
          <a:bodyPr wrap="square">
            <a:spAutoFit/>
          </a:bodyPr>
          <a:lstStyle/>
          <a:p>
            <a:pPr marL="533400" indent="-533400" algn="just">
              <a:lnSpc>
                <a:spcPts val="3400"/>
              </a:lnSpc>
            </a:pPr>
            <a:r>
              <a:rPr lang="en-US" altLang="zh-TW" sz="2400" dirty="0" smtClean="0">
                <a:latin typeface="Times New Roman" pitchFamily="18" charset="0"/>
                <a:cs typeface="Times New Roman" pitchFamily="18" charset="0"/>
              </a:rPr>
              <a:t>(1). If π</a:t>
            </a:r>
            <a:r>
              <a:rPr lang="en-US" altLang="zh-TW" sz="2400" baseline="-25000" dirty="0" smtClean="0">
                <a:latin typeface="Times New Roman" pitchFamily="18" charset="0"/>
                <a:cs typeface="Times New Roman" pitchFamily="18" charset="0"/>
              </a:rPr>
              <a:t>0</a:t>
            </a:r>
            <a:r>
              <a:rPr lang="en-US" altLang="zh-TW" sz="2400" dirty="0" smtClean="0">
                <a:latin typeface="Times New Roman" pitchFamily="18" charset="0"/>
                <a:cs typeface="Times New Roman" pitchFamily="18" charset="0"/>
              </a:rPr>
              <a:t> = (2 3), then π</a:t>
            </a:r>
            <a:r>
              <a:rPr lang="en-US" altLang="zh-TW" sz="2400" baseline="-25000" dirty="0" smtClean="0">
                <a:latin typeface="Times New Roman" pitchFamily="18" charset="0"/>
                <a:cs typeface="Times New Roman" pitchFamily="18" charset="0"/>
              </a:rPr>
              <a:t>0</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{(1, 3, 2; 4, 5), (3, 5, 6; 4, 2), (6, 1, 4; 5, 2)}. Thus, </a:t>
            </a:r>
            <a:r>
              <a:rPr lang="en-US" altLang="zh-TW" sz="2400" dirty="0" smtClean="0">
                <a:latin typeface="Monotype Corsiva" pitchFamily="66" charset="0"/>
                <a:cs typeface="Times New Roman" pitchFamily="18" charset="0"/>
              </a:rPr>
              <a:t>A</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π</a:t>
            </a:r>
            <a:r>
              <a:rPr lang="en-US" altLang="zh-TW" sz="2400" baseline="-25000" dirty="0" smtClean="0">
                <a:latin typeface="Times New Roman" pitchFamily="18" charset="0"/>
                <a:cs typeface="Times New Roman" pitchFamily="18" charset="0"/>
              </a:rPr>
              <a:t>0</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Ø, i.e., </a:t>
            </a:r>
            <a:r>
              <a:rPr lang="en-US" altLang="zh-TW" sz="2400" b="1" dirty="0" smtClean="0">
                <a:latin typeface="Times New Roman" pitchFamily="18" charset="0"/>
                <a:cs typeface="Times New Roman" pitchFamily="18" charset="0"/>
              </a:rPr>
              <a:t>|</a:t>
            </a:r>
            <a:r>
              <a:rPr lang="en-US" altLang="zh-TW" sz="2400" dirty="0" smtClean="0">
                <a:latin typeface="Monotype Corsiva" pitchFamily="66" charset="0"/>
                <a:cs typeface="Times New Roman" pitchFamily="18" charset="0"/>
              </a:rPr>
              <a:t>A</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π</a:t>
            </a:r>
            <a:r>
              <a:rPr lang="en-US" altLang="zh-TW" sz="2400" baseline="-25000" dirty="0" smtClean="0">
                <a:latin typeface="Times New Roman" pitchFamily="18" charset="0"/>
                <a:cs typeface="Times New Roman" pitchFamily="18" charset="0"/>
              </a:rPr>
              <a:t>0</a:t>
            </a:r>
            <a:r>
              <a:rPr lang="en-US" altLang="zh-TW" sz="2400" dirty="0" smtClean="0">
                <a:latin typeface="Monotype Corsiva" pitchFamily="66" charset="0"/>
                <a:cs typeface="Times New Roman" pitchFamily="18" charset="0"/>
              </a:rPr>
              <a:t>A</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0. See Figure 3.2</a:t>
            </a:r>
            <a:endParaRPr lang="zh-TW" altLang="zh-TW" sz="2400" dirty="0">
              <a:latin typeface="Times New Roman" pitchFamily="18" charset="0"/>
              <a:cs typeface="Times New Roman" pitchFamily="18" charset="0"/>
            </a:endParaRPr>
          </a:p>
        </p:txBody>
      </p:sp>
      <p:sp>
        <p:nvSpPr>
          <p:cNvPr id="6" name="矩形 34"/>
          <p:cNvSpPr>
            <a:spLocks noChangeArrowheads="1"/>
          </p:cNvSpPr>
          <p:nvPr/>
        </p:nvSpPr>
        <p:spPr bwMode="auto">
          <a:xfrm>
            <a:off x="611560" y="4460919"/>
            <a:ext cx="7848227" cy="1400383"/>
          </a:xfrm>
          <a:prstGeom prst="rect">
            <a:avLst/>
          </a:prstGeom>
          <a:noFill/>
          <a:ln w="9525">
            <a:noFill/>
            <a:miter lim="800000"/>
            <a:headEnd/>
            <a:tailEnd/>
          </a:ln>
        </p:spPr>
        <p:txBody>
          <a:bodyPr wrap="square">
            <a:spAutoFit/>
          </a:bodyPr>
          <a:lstStyle/>
          <a:p>
            <a:pPr marL="533400" lvl="0" indent="-533400" algn="just">
              <a:lnSpc>
                <a:spcPts val="3400"/>
              </a:lnSpc>
            </a:pPr>
            <a:r>
              <a:rPr lang="en-US" altLang="zh-TW" sz="2400" dirty="0" smtClean="0">
                <a:latin typeface="Times New Roman" pitchFamily="18" charset="0"/>
                <a:cs typeface="Times New Roman" pitchFamily="18" charset="0"/>
              </a:rPr>
              <a:t>(2). If π</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 (2 3) (4 5), then π</a:t>
            </a:r>
            <a:r>
              <a:rPr lang="en-US" altLang="zh-TW" sz="2400" baseline="-25000" dirty="0" smtClean="0">
                <a:latin typeface="Times New Roman" pitchFamily="18" charset="0"/>
                <a:cs typeface="Times New Roman" pitchFamily="18" charset="0"/>
              </a:rPr>
              <a:t>1</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{(1, 3, 2; 5, 4), (3, 4, 6; 5, 2), (6, 1, 5; 4, 2)}. Thus, </a:t>
            </a:r>
            <a:r>
              <a:rPr lang="en-US" altLang="zh-TW" sz="2400" dirty="0" smtClean="0">
                <a:latin typeface="Monotype Corsiva" pitchFamily="66" charset="0"/>
                <a:cs typeface="Times New Roman" pitchFamily="18" charset="0"/>
              </a:rPr>
              <a:t>A</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π</a:t>
            </a:r>
            <a:r>
              <a:rPr lang="en-US" altLang="zh-TW" sz="2400" baseline="-25000" dirty="0" smtClean="0">
                <a:latin typeface="Times New Roman" pitchFamily="18" charset="0"/>
                <a:cs typeface="Times New Roman" pitchFamily="18" charset="0"/>
              </a:rPr>
              <a:t>1</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{(1, 2, 3; 4, 5)}, i.e., </a:t>
            </a:r>
            <a:r>
              <a:rPr lang="en-US" altLang="zh-TW" sz="2400" b="1" dirty="0" smtClean="0">
                <a:latin typeface="Times New Roman" pitchFamily="18" charset="0"/>
                <a:cs typeface="Times New Roman" pitchFamily="18" charset="0"/>
              </a:rPr>
              <a:t>|</a:t>
            </a:r>
            <a:r>
              <a:rPr lang="en-US" altLang="zh-TW" sz="2400" dirty="0" smtClean="0">
                <a:latin typeface="Monotype Corsiva" pitchFamily="66" charset="0"/>
                <a:cs typeface="Times New Roman" pitchFamily="18" charset="0"/>
              </a:rPr>
              <a:t>A</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π</a:t>
            </a:r>
            <a:r>
              <a:rPr lang="en-US" altLang="zh-TW" sz="2400" baseline="-25000" dirty="0" smtClean="0">
                <a:latin typeface="Times New Roman" pitchFamily="18" charset="0"/>
                <a:cs typeface="Times New Roman" pitchFamily="18" charset="0"/>
              </a:rPr>
              <a:t>0</a:t>
            </a:r>
            <a:r>
              <a:rPr lang="en-US" altLang="zh-TW" sz="2400" dirty="0" smtClean="0">
                <a:latin typeface="Monotype Corsiva" pitchFamily="66" charset="0"/>
                <a:cs typeface="Times New Roman" pitchFamily="18" charset="0"/>
              </a:rPr>
              <a:t>A</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1. See Figure 3.2.</a:t>
            </a:r>
            <a:endParaRPr lang="zh-TW" altLang="zh-TW" sz="2400" dirty="0" smtClean="0">
              <a:latin typeface="Times New Roman" pitchFamily="18" charset="0"/>
              <a:cs typeface="Times New Roman" pitchFamily="18" charset="0"/>
            </a:endParaRPr>
          </a:p>
        </p:txBody>
      </p:sp>
      <p:sp>
        <p:nvSpPr>
          <p:cNvPr id="7" name="矩形 34"/>
          <p:cNvSpPr>
            <a:spLocks noChangeArrowheads="1"/>
          </p:cNvSpPr>
          <p:nvPr/>
        </p:nvSpPr>
        <p:spPr bwMode="auto">
          <a:xfrm>
            <a:off x="763960" y="6135687"/>
            <a:ext cx="7848227" cy="461665"/>
          </a:xfrm>
          <a:prstGeom prst="rect">
            <a:avLst/>
          </a:prstGeom>
          <a:noFill/>
          <a:ln w="9525">
            <a:noFill/>
            <a:miter lim="800000"/>
            <a:headEnd/>
            <a:tailEnd/>
          </a:ln>
        </p:spPr>
        <p:txBody>
          <a:bodyPr wrap="square">
            <a:spAutoFit/>
          </a:bodyPr>
          <a:lstStyle/>
          <a:p>
            <a:r>
              <a:rPr lang="en-US" altLang="zh-TW" sz="2400" dirty="0" smtClean="0">
                <a:latin typeface="Times New Roman" pitchFamily="18" charset="0"/>
                <a:cs typeface="Times New Roman" pitchFamily="18" charset="0"/>
              </a:rPr>
              <a:t>Therefore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(6) =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(6).</a:t>
            </a:r>
            <a:endParaRPr lang="zh-TW" altLang="zh-TW" sz="2400" dirty="0">
              <a:latin typeface="Times New Roman" pitchFamily="18" charset="0"/>
              <a:cs typeface="Times New Roman" pitchFamily="18" charset="0"/>
            </a:endParaRPr>
          </a:p>
        </p:txBody>
      </p:sp>
      <p:sp>
        <p:nvSpPr>
          <p:cNvPr id="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4"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15" name="直線接點 14"/>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58</a:t>
            </a:fld>
            <a:r>
              <a:rPr lang="en-US" altLang="zh-TW" smtClean="0"/>
              <a:t>-</a:t>
            </a:r>
            <a:endParaRPr lang="en-US" altLang="zh-TW"/>
          </a:p>
        </p:txBody>
      </p:sp>
      <p:sp>
        <p:nvSpPr>
          <p:cNvPr id="50" name="文字方塊 163"/>
          <p:cNvSpPr txBox="1"/>
          <p:nvPr/>
        </p:nvSpPr>
        <p:spPr>
          <a:xfrm>
            <a:off x="8244408" y="4013474"/>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3</a:t>
            </a:r>
            <a:endParaRPr lang="zh-TW" altLang="en-US" sz="1400" dirty="0">
              <a:latin typeface="標楷體" pitchFamily="65" charset="-120"/>
              <a:ea typeface="標楷體" pitchFamily="65" charset="-120"/>
            </a:endParaRPr>
          </a:p>
        </p:txBody>
      </p:sp>
      <p:cxnSp>
        <p:nvCxnSpPr>
          <p:cNvPr id="106" name="直線接點 105"/>
          <p:cNvCxnSpPr/>
          <p:nvPr/>
        </p:nvCxnSpPr>
        <p:spPr>
          <a:xfrm>
            <a:off x="1397260" y="3390320"/>
            <a:ext cx="126594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3" name="直線接點 112"/>
          <p:cNvCxnSpPr/>
          <p:nvPr/>
        </p:nvCxnSpPr>
        <p:spPr>
          <a:xfrm>
            <a:off x="2663208" y="3390320"/>
            <a:ext cx="326696" cy="79465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4" name="直線接點 113"/>
          <p:cNvCxnSpPr/>
          <p:nvPr/>
        </p:nvCxnSpPr>
        <p:spPr>
          <a:xfrm>
            <a:off x="1413244" y="3385638"/>
            <a:ext cx="1576660" cy="7902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15" name="文字方塊 106"/>
          <p:cNvSpPr txBox="1"/>
          <p:nvPr/>
        </p:nvSpPr>
        <p:spPr>
          <a:xfrm>
            <a:off x="1313162" y="3039345"/>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1</a:t>
            </a:r>
            <a:endParaRPr lang="zh-TW" altLang="en-US" sz="1400" dirty="0">
              <a:latin typeface="標楷體" pitchFamily="65" charset="-120"/>
              <a:ea typeface="標楷體" pitchFamily="65" charset="-120"/>
            </a:endParaRPr>
          </a:p>
        </p:txBody>
      </p:sp>
      <p:sp>
        <p:nvSpPr>
          <p:cNvPr id="116" name="文字方塊 107"/>
          <p:cNvSpPr txBox="1"/>
          <p:nvPr/>
        </p:nvSpPr>
        <p:spPr>
          <a:xfrm>
            <a:off x="2536613" y="3039344"/>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2</a:t>
            </a:r>
            <a:endParaRPr lang="zh-TW" altLang="en-US" sz="1400" dirty="0">
              <a:latin typeface="標楷體" pitchFamily="65" charset="-120"/>
              <a:ea typeface="標楷體" pitchFamily="65" charset="-120"/>
            </a:endParaRPr>
          </a:p>
        </p:txBody>
      </p:sp>
      <p:sp>
        <p:nvSpPr>
          <p:cNvPr id="117" name="文字方塊 108"/>
          <p:cNvSpPr txBox="1"/>
          <p:nvPr/>
        </p:nvSpPr>
        <p:spPr>
          <a:xfrm>
            <a:off x="735832" y="4004050"/>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6</a:t>
            </a:r>
            <a:endParaRPr lang="zh-TW" altLang="en-US" sz="1400" dirty="0">
              <a:latin typeface="標楷體" pitchFamily="65" charset="-120"/>
              <a:ea typeface="標楷體" pitchFamily="65" charset="-120"/>
            </a:endParaRPr>
          </a:p>
        </p:txBody>
      </p:sp>
      <p:sp>
        <p:nvSpPr>
          <p:cNvPr id="118" name="文字方塊 109"/>
          <p:cNvSpPr txBox="1"/>
          <p:nvPr/>
        </p:nvSpPr>
        <p:spPr>
          <a:xfrm>
            <a:off x="3059832" y="4004050"/>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3</a:t>
            </a:r>
            <a:endParaRPr lang="zh-TW" altLang="en-US" sz="1400" dirty="0">
              <a:latin typeface="標楷體" pitchFamily="65" charset="-120"/>
              <a:ea typeface="標楷體" pitchFamily="65" charset="-120"/>
            </a:endParaRPr>
          </a:p>
        </p:txBody>
      </p:sp>
      <p:sp>
        <p:nvSpPr>
          <p:cNvPr id="119" name="文字方塊 110"/>
          <p:cNvSpPr txBox="1"/>
          <p:nvPr/>
        </p:nvSpPr>
        <p:spPr>
          <a:xfrm>
            <a:off x="2726505" y="4952541"/>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4</a:t>
            </a:r>
            <a:endParaRPr lang="zh-TW" altLang="en-US" sz="1400" dirty="0">
              <a:latin typeface="標楷體" pitchFamily="65" charset="-120"/>
              <a:ea typeface="標楷體" pitchFamily="65" charset="-120"/>
            </a:endParaRPr>
          </a:p>
        </p:txBody>
      </p:sp>
      <p:sp>
        <p:nvSpPr>
          <p:cNvPr id="120" name="文字方塊 111"/>
          <p:cNvSpPr txBox="1"/>
          <p:nvPr/>
        </p:nvSpPr>
        <p:spPr>
          <a:xfrm>
            <a:off x="1080773" y="4952541"/>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5</a:t>
            </a:r>
            <a:endParaRPr lang="zh-TW" altLang="en-US" sz="1400" dirty="0">
              <a:latin typeface="標楷體" pitchFamily="65" charset="-120"/>
              <a:ea typeface="標楷體" pitchFamily="65" charset="-120"/>
            </a:endParaRPr>
          </a:p>
        </p:txBody>
      </p:sp>
      <p:cxnSp>
        <p:nvCxnSpPr>
          <p:cNvPr id="121" name="直線接點 120"/>
          <p:cNvCxnSpPr/>
          <p:nvPr/>
        </p:nvCxnSpPr>
        <p:spPr>
          <a:xfrm>
            <a:off x="2663208" y="3405619"/>
            <a:ext cx="13034" cy="168771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2" name="直線接點 121"/>
          <p:cNvCxnSpPr/>
          <p:nvPr/>
        </p:nvCxnSpPr>
        <p:spPr>
          <a:xfrm flipH="1">
            <a:off x="1396881" y="4180553"/>
            <a:ext cx="1612780" cy="90096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3" name="直線接點 122"/>
          <p:cNvCxnSpPr/>
          <p:nvPr/>
        </p:nvCxnSpPr>
        <p:spPr>
          <a:xfrm flipH="1">
            <a:off x="1403888" y="3381122"/>
            <a:ext cx="1272354" cy="1705439"/>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124" name="直線接點 123"/>
          <p:cNvCxnSpPr/>
          <p:nvPr/>
        </p:nvCxnSpPr>
        <p:spPr>
          <a:xfrm flipH="1" flipV="1">
            <a:off x="1080773" y="4162567"/>
            <a:ext cx="336202" cy="918955"/>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125" name="直線接點 124"/>
          <p:cNvCxnSpPr/>
          <p:nvPr/>
        </p:nvCxnSpPr>
        <p:spPr>
          <a:xfrm flipH="1">
            <a:off x="1080773" y="3392931"/>
            <a:ext cx="1602167" cy="769637"/>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126" name="直線接點 125"/>
          <p:cNvCxnSpPr/>
          <p:nvPr/>
        </p:nvCxnSpPr>
        <p:spPr>
          <a:xfrm flipV="1">
            <a:off x="1082064" y="4166711"/>
            <a:ext cx="1886161" cy="5569"/>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127" name="直線接點 126"/>
          <p:cNvCxnSpPr/>
          <p:nvPr/>
        </p:nvCxnSpPr>
        <p:spPr>
          <a:xfrm flipV="1">
            <a:off x="1427703" y="5069714"/>
            <a:ext cx="1241841" cy="5569"/>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128" name="直線接點 127"/>
          <p:cNvCxnSpPr/>
          <p:nvPr/>
        </p:nvCxnSpPr>
        <p:spPr>
          <a:xfrm flipH="1" flipV="1">
            <a:off x="1403579" y="3387027"/>
            <a:ext cx="1259629" cy="1697970"/>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129" name="直線接點 128"/>
          <p:cNvCxnSpPr/>
          <p:nvPr/>
        </p:nvCxnSpPr>
        <p:spPr>
          <a:xfrm flipH="1" flipV="1">
            <a:off x="1080773" y="4186729"/>
            <a:ext cx="1602167" cy="894793"/>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130" name="直線接點 129"/>
          <p:cNvCxnSpPr/>
          <p:nvPr/>
        </p:nvCxnSpPr>
        <p:spPr>
          <a:xfrm flipV="1">
            <a:off x="1074455" y="3398835"/>
            <a:ext cx="335822" cy="756263"/>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131" name="直線接點 130"/>
          <p:cNvCxnSpPr/>
          <p:nvPr/>
        </p:nvCxnSpPr>
        <p:spPr>
          <a:xfrm>
            <a:off x="1403579" y="3381122"/>
            <a:ext cx="13017" cy="1698304"/>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132" name="直線接點 131"/>
          <p:cNvCxnSpPr/>
          <p:nvPr/>
        </p:nvCxnSpPr>
        <p:spPr>
          <a:xfrm flipH="1">
            <a:off x="2669221" y="4195321"/>
            <a:ext cx="315431" cy="866284"/>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80" name="直線接點 79"/>
          <p:cNvCxnSpPr/>
          <p:nvPr/>
        </p:nvCxnSpPr>
        <p:spPr>
          <a:xfrm>
            <a:off x="4055749" y="3384445"/>
            <a:ext cx="1265947" cy="0"/>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cxnSp>
        <p:nvCxnSpPr>
          <p:cNvPr id="87" name="直線接點 86"/>
          <p:cNvCxnSpPr/>
          <p:nvPr/>
        </p:nvCxnSpPr>
        <p:spPr>
          <a:xfrm>
            <a:off x="5321696" y="3384445"/>
            <a:ext cx="326696" cy="794651"/>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cxnSp>
        <p:nvCxnSpPr>
          <p:cNvPr id="88" name="直線接點 87"/>
          <p:cNvCxnSpPr/>
          <p:nvPr/>
        </p:nvCxnSpPr>
        <p:spPr>
          <a:xfrm>
            <a:off x="4071733" y="3379763"/>
            <a:ext cx="1576660" cy="790250"/>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cxnSp>
        <p:nvCxnSpPr>
          <p:cNvPr id="94" name="直線接點 93"/>
          <p:cNvCxnSpPr/>
          <p:nvPr/>
        </p:nvCxnSpPr>
        <p:spPr>
          <a:xfrm flipH="1">
            <a:off x="5337623" y="4160470"/>
            <a:ext cx="310290" cy="915802"/>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cxnSp>
        <p:nvCxnSpPr>
          <p:cNvPr id="95" name="直線接點 94"/>
          <p:cNvCxnSpPr/>
          <p:nvPr/>
        </p:nvCxnSpPr>
        <p:spPr>
          <a:xfrm flipH="1">
            <a:off x="4057245" y="3369312"/>
            <a:ext cx="1275850" cy="1694240"/>
          </a:xfrm>
          <a:prstGeom prst="line">
            <a:avLst/>
          </a:prstGeom>
          <a:ln w="28575">
            <a:solidFill>
              <a:srgbClr val="FF3300"/>
            </a:solidFill>
            <a:prstDash val="solid"/>
          </a:ln>
        </p:spPr>
        <p:style>
          <a:lnRef idx="1">
            <a:schemeClr val="accent1"/>
          </a:lnRef>
          <a:fillRef idx="0">
            <a:schemeClr val="accent1"/>
          </a:fillRef>
          <a:effectRef idx="0">
            <a:schemeClr val="accent1"/>
          </a:effectRef>
          <a:fontRef idx="minor">
            <a:schemeClr val="tx1"/>
          </a:fontRef>
        </p:style>
      </p:cxnSp>
      <p:cxnSp>
        <p:nvCxnSpPr>
          <p:cNvPr id="96" name="直線接點 95"/>
          <p:cNvCxnSpPr/>
          <p:nvPr/>
        </p:nvCxnSpPr>
        <p:spPr>
          <a:xfrm flipH="1">
            <a:off x="4047036" y="4161365"/>
            <a:ext cx="1604596" cy="920154"/>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97" name="直線接點 96"/>
          <p:cNvCxnSpPr/>
          <p:nvPr/>
        </p:nvCxnSpPr>
        <p:spPr>
          <a:xfrm flipH="1" flipV="1">
            <a:off x="3745616" y="4166374"/>
            <a:ext cx="268998" cy="913050"/>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98" name="直線接點 97"/>
          <p:cNvCxnSpPr/>
          <p:nvPr/>
        </p:nvCxnSpPr>
        <p:spPr>
          <a:xfrm flipH="1">
            <a:off x="3748302" y="4166374"/>
            <a:ext cx="1919705" cy="6223"/>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99" name="直線接點 98"/>
          <p:cNvCxnSpPr/>
          <p:nvPr/>
        </p:nvCxnSpPr>
        <p:spPr>
          <a:xfrm flipV="1">
            <a:off x="4089240" y="5055807"/>
            <a:ext cx="1241841" cy="5569"/>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100" name="直線接點 99"/>
          <p:cNvCxnSpPr/>
          <p:nvPr/>
        </p:nvCxnSpPr>
        <p:spPr>
          <a:xfrm flipV="1">
            <a:off x="3738918" y="3381120"/>
            <a:ext cx="1594178" cy="791158"/>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101" name="直線接點 100"/>
          <p:cNvCxnSpPr/>
          <p:nvPr/>
        </p:nvCxnSpPr>
        <p:spPr>
          <a:xfrm flipH="1" flipV="1">
            <a:off x="4044695" y="3373744"/>
            <a:ext cx="1259629" cy="1697969"/>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102" name="直線接點 101"/>
          <p:cNvCxnSpPr/>
          <p:nvPr/>
        </p:nvCxnSpPr>
        <p:spPr>
          <a:xfrm flipV="1">
            <a:off x="3732944" y="3387024"/>
            <a:ext cx="320791" cy="768071"/>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103" name="直線接點 102"/>
          <p:cNvCxnSpPr/>
          <p:nvPr/>
        </p:nvCxnSpPr>
        <p:spPr>
          <a:xfrm flipH="1" flipV="1">
            <a:off x="3735198" y="4173477"/>
            <a:ext cx="1604596" cy="908042"/>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104" name="直線接點 103"/>
          <p:cNvCxnSpPr/>
          <p:nvPr/>
        </p:nvCxnSpPr>
        <p:spPr>
          <a:xfrm>
            <a:off x="4047036" y="3387024"/>
            <a:ext cx="28048" cy="1692400"/>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105" name="直線接點 104"/>
          <p:cNvCxnSpPr/>
          <p:nvPr/>
        </p:nvCxnSpPr>
        <p:spPr>
          <a:xfrm>
            <a:off x="5321696" y="3405617"/>
            <a:ext cx="11399" cy="1669998"/>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54" name="直線接點 53"/>
          <p:cNvCxnSpPr/>
          <p:nvPr/>
        </p:nvCxnSpPr>
        <p:spPr>
          <a:xfrm>
            <a:off x="6650940" y="3399744"/>
            <a:ext cx="1265947" cy="0"/>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sp>
        <p:nvSpPr>
          <p:cNvPr id="57" name="橢圓 56"/>
          <p:cNvSpPr/>
          <p:nvPr/>
        </p:nvSpPr>
        <p:spPr>
          <a:xfrm>
            <a:off x="6271156" y="4125060"/>
            <a:ext cx="126595" cy="111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59" name="橢圓 58"/>
          <p:cNvSpPr/>
          <p:nvPr/>
        </p:nvSpPr>
        <p:spPr>
          <a:xfrm>
            <a:off x="6587643" y="5017757"/>
            <a:ext cx="126595" cy="111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cxnSp>
        <p:nvCxnSpPr>
          <p:cNvPr id="61" name="直線接點 60"/>
          <p:cNvCxnSpPr/>
          <p:nvPr/>
        </p:nvCxnSpPr>
        <p:spPr>
          <a:xfrm>
            <a:off x="7916887" y="3399744"/>
            <a:ext cx="326696" cy="794651"/>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62" name="直線接點 61"/>
          <p:cNvCxnSpPr/>
          <p:nvPr/>
        </p:nvCxnSpPr>
        <p:spPr>
          <a:xfrm>
            <a:off x="6666924" y="3395062"/>
            <a:ext cx="1576660" cy="790250"/>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sp>
        <p:nvSpPr>
          <p:cNvPr id="63" name="文字方塊 160"/>
          <p:cNvSpPr txBox="1"/>
          <p:nvPr/>
        </p:nvSpPr>
        <p:spPr>
          <a:xfrm>
            <a:off x="6566841" y="3039342"/>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1</a:t>
            </a:r>
            <a:endParaRPr lang="zh-TW" altLang="en-US" sz="1400" dirty="0">
              <a:latin typeface="標楷體" pitchFamily="65" charset="-120"/>
              <a:ea typeface="標楷體" pitchFamily="65" charset="-120"/>
            </a:endParaRPr>
          </a:p>
        </p:txBody>
      </p:sp>
      <p:sp>
        <p:nvSpPr>
          <p:cNvPr id="64" name="文字方塊 161"/>
          <p:cNvSpPr txBox="1"/>
          <p:nvPr/>
        </p:nvSpPr>
        <p:spPr>
          <a:xfrm>
            <a:off x="7790293" y="3039343"/>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2</a:t>
            </a:r>
            <a:endParaRPr lang="zh-TW" altLang="en-US" sz="1400" dirty="0">
              <a:latin typeface="標楷體" pitchFamily="65" charset="-120"/>
              <a:ea typeface="標楷體" pitchFamily="65" charset="-120"/>
            </a:endParaRPr>
          </a:p>
        </p:txBody>
      </p:sp>
      <p:sp>
        <p:nvSpPr>
          <p:cNvPr id="65" name="文字方塊 162"/>
          <p:cNvSpPr txBox="1"/>
          <p:nvPr/>
        </p:nvSpPr>
        <p:spPr>
          <a:xfrm>
            <a:off x="6012160" y="4013473"/>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6</a:t>
            </a:r>
            <a:endParaRPr lang="zh-TW" altLang="en-US" sz="1400" dirty="0">
              <a:latin typeface="標楷體" pitchFamily="65" charset="-120"/>
              <a:ea typeface="標楷體" pitchFamily="65" charset="-120"/>
            </a:endParaRPr>
          </a:p>
        </p:txBody>
      </p:sp>
      <p:sp>
        <p:nvSpPr>
          <p:cNvPr id="66" name="文字方塊 164"/>
          <p:cNvSpPr txBox="1"/>
          <p:nvPr/>
        </p:nvSpPr>
        <p:spPr>
          <a:xfrm>
            <a:off x="7980185" y="4961964"/>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4</a:t>
            </a:r>
            <a:endParaRPr lang="zh-TW" altLang="en-US" sz="1400" dirty="0">
              <a:latin typeface="標楷體" pitchFamily="65" charset="-120"/>
              <a:ea typeface="標楷體" pitchFamily="65" charset="-120"/>
            </a:endParaRPr>
          </a:p>
        </p:txBody>
      </p:sp>
      <p:sp>
        <p:nvSpPr>
          <p:cNvPr id="67" name="文字方塊 165"/>
          <p:cNvSpPr txBox="1"/>
          <p:nvPr/>
        </p:nvSpPr>
        <p:spPr>
          <a:xfrm>
            <a:off x="6334453" y="4961964"/>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5</a:t>
            </a:r>
            <a:endParaRPr lang="zh-TW" altLang="en-US" sz="1400" dirty="0">
              <a:latin typeface="標楷體" pitchFamily="65" charset="-120"/>
              <a:ea typeface="標楷體" pitchFamily="65" charset="-120"/>
            </a:endParaRPr>
          </a:p>
        </p:txBody>
      </p:sp>
      <p:cxnSp>
        <p:nvCxnSpPr>
          <p:cNvPr id="68" name="直線接點 67"/>
          <p:cNvCxnSpPr/>
          <p:nvPr/>
        </p:nvCxnSpPr>
        <p:spPr>
          <a:xfrm>
            <a:off x="7921624" y="3416257"/>
            <a:ext cx="13034" cy="1687710"/>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69" name="直線接點 68"/>
          <p:cNvCxnSpPr/>
          <p:nvPr/>
        </p:nvCxnSpPr>
        <p:spPr>
          <a:xfrm flipH="1">
            <a:off x="6648289" y="4186485"/>
            <a:ext cx="1579111" cy="889130"/>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70" name="直線接點 69"/>
          <p:cNvCxnSpPr/>
          <p:nvPr/>
        </p:nvCxnSpPr>
        <p:spPr>
          <a:xfrm flipV="1">
            <a:off x="6330804" y="4178182"/>
            <a:ext cx="1918362" cy="10928"/>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71" name="直線接點 70"/>
          <p:cNvCxnSpPr/>
          <p:nvPr/>
        </p:nvCxnSpPr>
        <p:spPr>
          <a:xfrm>
            <a:off x="6340171" y="4172278"/>
            <a:ext cx="1591200" cy="913097"/>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72" name="直線接點 71"/>
          <p:cNvCxnSpPr/>
          <p:nvPr/>
        </p:nvCxnSpPr>
        <p:spPr>
          <a:xfrm flipH="1">
            <a:off x="7924301" y="4186727"/>
            <a:ext cx="309074" cy="894792"/>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73" name="直線接點 72"/>
          <p:cNvCxnSpPr/>
          <p:nvPr/>
        </p:nvCxnSpPr>
        <p:spPr>
          <a:xfrm flipV="1">
            <a:off x="6658018" y="5080397"/>
            <a:ext cx="1241841" cy="5569"/>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74" name="直線接點 73"/>
          <p:cNvCxnSpPr/>
          <p:nvPr/>
        </p:nvCxnSpPr>
        <p:spPr>
          <a:xfrm flipV="1">
            <a:off x="6333472" y="3404737"/>
            <a:ext cx="1594178" cy="785254"/>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75" name="直線接點 74"/>
          <p:cNvCxnSpPr/>
          <p:nvPr/>
        </p:nvCxnSpPr>
        <p:spPr>
          <a:xfrm flipH="1" flipV="1">
            <a:off x="6653954" y="3417425"/>
            <a:ext cx="1034" cy="1664094"/>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76" name="直線接點 75"/>
          <p:cNvCxnSpPr/>
          <p:nvPr/>
        </p:nvCxnSpPr>
        <p:spPr>
          <a:xfrm flipH="1" flipV="1">
            <a:off x="6327738" y="4176422"/>
            <a:ext cx="327250" cy="922810"/>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77" name="直線接點 76"/>
          <p:cNvCxnSpPr/>
          <p:nvPr/>
        </p:nvCxnSpPr>
        <p:spPr>
          <a:xfrm flipV="1">
            <a:off x="6346869" y="3387024"/>
            <a:ext cx="294722" cy="797062"/>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78" name="直線接點 77"/>
          <p:cNvCxnSpPr/>
          <p:nvPr/>
        </p:nvCxnSpPr>
        <p:spPr>
          <a:xfrm>
            <a:off x="6653043" y="3408304"/>
            <a:ext cx="1267909" cy="1690928"/>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79" name="直線接點 78"/>
          <p:cNvCxnSpPr/>
          <p:nvPr/>
        </p:nvCxnSpPr>
        <p:spPr>
          <a:xfrm flipV="1">
            <a:off x="6654987" y="3420097"/>
            <a:ext cx="1260300" cy="1667326"/>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sp>
        <p:nvSpPr>
          <p:cNvPr id="133" name="矩形 132"/>
          <p:cNvSpPr/>
          <p:nvPr/>
        </p:nvSpPr>
        <p:spPr>
          <a:xfrm>
            <a:off x="2195736" y="5847655"/>
            <a:ext cx="4908716" cy="461665"/>
          </a:xfrm>
          <a:prstGeom prst="rect">
            <a:avLst/>
          </a:prstGeom>
        </p:spPr>
        <p:txBody>
          <a:bodyPr wrap="none">
            <a:spAutoFit/>
          </a:bodyPr>
          <a:lstStyle/>
          <a:p>
            <a:r>
              <a:rPr lang="en-US" altLang="zh-TW" sz="2400" dirty="0" smtClean="0"/>
              <a:t>Figure 3.2.  Bull-designs of order 6</a:t>
            </a:r>
            <a:endParaRPr lang="zh-TW" altLang="en-US" sz="2400" dirty="0"/>
          </a:p>
        </p:txBody>
      </p:sp>
      <p:sp>
        <p:nvSpPr>
          <p:cNvPr id="166916" name="Text Box 4"/>
          <p:cNvSpPr txBox="1">
            <a:spLocks noChangeArrowheads="1"/>
          </p:cNvSpPr>
          <p:nvPr/>
        </p:nvSpPr>
        <p:spPr bwMode="auto">
          <a:xfrm>
            <a:off x="1748061" y="5229200"/>
            <a:ext cx="447675" cy="46166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ltLang="zh-TW" sz="2400" dirty="0" smtClean="0">
                <a:latin typeface="Monotype Corsiva" pitchFamily="66" charset="0"/>
                <a:cs typeface="Times New Roman" pitchFamily="18" charset="0"/>
              </a:rPr>
              <a:t>A</a:t>
            </a:r>
            <a:endParaRPr lang="zh-TW" altLang="zh-TW" sz="2400" dirty="0" smtClean="0">
              <a:latin typeface="Monotype Corsiva" pitchFamily="66" charset="0"/>
              <a:cs typeface="Times New Roman" pitchFamily="18" charset="0"/>
            </a:endParaRPr>
          </a:p>
        </p:txBody>
      </p:sp>
      <p:sp>
        <p:nvSpPr>
          <p:cNvPr id="135" name="Text Box 3"/>
          <p:cNvSpPr txBox="1">
            <a:spLocks noChangeArrowheads="1"/>
          </p:cNvSpPr>
          <p:nvPr/>
        </p:nvSpPr>
        <p:spPr bwMode="auto">
          <a:xfrm>
            <a:off x="4283968" y="5229200"/>
            <a:ext cx="792088" cy="43204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z="2400" dirty="0" smtClean="0">
                <a:latin typeface="Times New Roman" pitchFamily="18" charset="0"/>
                <a:cs typeface="Times New Roman" pitchFamily="18" charset="0"/>
              </a:rPr>
              <a:t>π</a:t>
            </a:r>
            <a:r>
              <a:rPr lang="en-US" altLang="zh-TW" sz="2400" baseline="-25000" dirty="0" smtClean="0">
                <a:latin typeface="Times New Roman" pitchFamily="18" charset="0"/>
                <a:cs typeface="Times New Roman" pitchFamily="18" charset="0"/>
              </a:rPr>
              <a:t>0</a:t>
            </a:r>
            <a:r>
              <a:rPr lang="en-US" altLang="zh-TW" sz="2400" dirty="0" smtClean="0">
                <a:latin typeface="Monotype Corsiva" pitchFamily="66" charset="0"/>
                <a:cs typeface="Times New Roman" pitchFamily="18" charset="0"/>
              </a:rPr>
              <a:t>A</a:t>
            </a:r>
            <a:endParaRPr lang="zh-TW" altLang="zh-TW" sz="2400" dirty="0" smtClean="0">
              <a:latin typeface="Monotype Corsiva" pitchFamily="66" charset="0"/>
              <a:cs typeface="Times New Roman" pitchFamily="18" charset="0"/>
            </a:endParaRPr>
          </a:p>
        </p:txBody>
      </p:sp>
      <p:sp>
        <p:nvSpPr>
          <p:cNvPr id="136" name="Text Box 3"/>
          <p:cNvSpPr txBox="1">
            <a:spLocks noChangeArrowheads="1"/>
          </p:cNvSpPr>
          <p:nvPr/>
        </p:nvSpPr>
        <p:spPr bwMode="auto">
          <a:xfrm>
            <a:off x="6948264" y="5229200"/>
            <a:ext cx="792088" cy="43204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z="2400" dirty="0" smtClean="0">
                <a:latin typeface="Times New Roman" pitchFamily="18" charset="0"/>
                <a:cs typeface="Times New Roman" pitchFamily="18" charset="0"/>
              </a:rPr>
              <a:t>π</a:t>
            </a:r>
            <a:r>
              <a:rPr lang="en-US" altLang="zh-TW" sz="2400" baseline="-25000" dirty="0" smtClean="0">
                <a:latin typeface="Times New Roman" pitchFamily="18" charset="0"/>
                <a:cs typeface="Times New Roman" pitchFamily="18" charset="0"/>
              </a:rPr>
              <a:t>1</a:t>
            </a:r>
            <a:r>
              <a:rPr lang="en-US" altLang="zh-TW" sz="2400" dirty="0" smtClean="0">
                <a:latin typeface="Monotype Corsiva" pitchFamily="66" charset="0"/>
                <a:cs typeface="Times New Roman" pitchFamily="18" charset="0"/>
              </a:rPr>
              <a:t>A</a:t>
            </a:r>
            <a:endParaRPr lang="zh-TW" altLang="zh-TW" sz="2400" dirty="0" smtClean="0">
              <a:latin typeface="Monotype Corsiva" pitchFamily="66" charset="0"/>
              <a:cs typeface="Times New Roman" pitchFamily="18" charset="0"/>
            </a:endParaRPr>
          </a:p>
        </p:txBody>
      </p:sp>
      <p:sp>
        <p:nvSpPr>
          <p:cNvPr id="134" name="矩形 133"/>
          <p:cNvSpPr/>
          <p:nvPr/>
        </p:nvSpPr>
        <p:spPr>
          <a:xfrm>
            <a:off x="1043608" y="1239143"/>
            <a:ext cx="6131807" cy="461665"/>
          </a:xfrm>
          <a:prstGeom prst="rect">
            <a:avLst/>
          </a:prstGeom>
        </p:spPr>
        <p:txBody>
          <a:bodyPr wrap="none">
            <a:spAutoFit/>
          </a:bodyPr>
          <a:lstStyle/>
          <a:p>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{(1, 2, 3; 4, 5), (2, 5, 6; 4, 3), (6, 1, 4; 5, 3)}</a:t>
            </a:r>
            <a:endParaRPr lang="zh-TW" altLang="en-US" sz="2400" dirty="0"/>
          </a:p>
        </p:txBody>
      </p:sp>
      <p:sp>
        <p:nvSpPr>
          <p:cNvPr id="137" name="矩形 136"/>
          <p:cNvSpPr/>
          <p:nvPr/>
        </p:nvSpPr>
        <p:spPr>
          <a:xfrm>
            <a:off x="1043608" y="1700808"/>
            <a:ext cx="3528392" cy="461665"/>
          </a:xfrm>
          <a:prstGeom prst="rect">
            <a:avLst/>
          </a:prstGeom>
        </p:spPr>
        <p:txBody>
          <a:bodyPr wrap="square">
            <a:spAutoFit/>
          </a:bodyPr>
          <a:lstStyle/>
          <a:p>
            <a:r>
              <a:rPr lang="en-US" altLang="zh-TW" sz="2400" dirty="0" smtClean="0">
                <a:latin typeface="Times New Roman" pitchFamily="18" charset="0"/>
                <a:cs typeface="Times New Roman" pitchFamily="18" charset="0"/>
              </a:rPr>
              <a:t>π</a:t>
            </a:r>
            <a:r>
              <a:rPr lang="en-US" altLang="zh-TW" sz="2400" baseline="-25000" dirty="0" smtClean="0">
                <a:latin typeface="Times New Roman" pitchFamily="18" charset="0"/>
                <a:cs typeface="Times New Roman" pitchFamily="18" charset="0"/>
              </a:rPr>
              <a:t>0</a:t>
            </a:r>
            <a:r>
              <a:rPr lang="en-US" altLang="zh-TW" sz="2400" dirty="0" smtClean="0">
                <a:latin typeface="Times New Roman" pitchFamily="18" charset="0"/>
                <a:cs typeface="Times New Roman" pitchFamily="18" charset="0"/>
              </a:rPr>
              <a:t> = (2 3),  π</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 (2 3) (4 5) </a:t>
            </a:r>
            <a:endParaRPr lang="zh-TW" altLang="en-US" sz="2400" dirty="0"/>
          </a:p>
        </p:txBody>
      </p:sp>
      <p:sp>
        <p:nvSpPr>
          <p:cNvPr id="13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9"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44"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145" name="直線接點 144"/>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7" name="橢圓 106"/>
          <p:cNvSpPr/>
          <p:nvPr/>
        </p:nvSpPr>
        <p:spPr>
          <a:xfrm>
            <a:off x="1362508" y="3348696"/>
            <a:ext cx="126595" cy="111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08" name="橢圓 107"/>
          <p:cNvSpPr/>
          <p:nvPr/>
        </p:nvSpPr>
        <p:spPr>
          <a:xfrm>
            <a:off x="2599910" y="3334527"/>
            <a:ext cx="126595" cy="111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10" name="橢圓 109"/>
          <p:cNvSpPr/>
          <p:nvPr/>
        </p:nvSpPr>
        <p:spPr>
          <a:xfrm>
            <a:off x="2916397" y="4115637"/>
            <a:ext cx="126595" cy="111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12" name="橢圓 111"/>
          <p:cNvSpPr/>
          <p:nvPr/>
        </p:nvSpPr>
        <p:spPr>
          <a:xfrm>
            <a:off x="2599910" y="5008334"/>
            <a:ext cx="126595" cy="111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11" name="橢圓 110"/>
          <p:cNvSpPr/>
          <p:nvPr/>
        </p:nvSpPr>
        <p:spPr>
          <a:xfrm>
            <a:off x="1333963" y="5008334"/>
            <a:ext cx="126595" cy="111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09" name="橢圓 108"/>
          <p:cNvSpPr/>
          <p:nvPr/>
        </p:nvSpPr>
        <p:spPr>
          <a:xfrm>
            <a:off x="1017476" y="4115637"/>
            <a:ext cx="126595" cy="111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50" name="文字方塊 110"/>
          <p:cNvSpPr txBox="1"/>
          <p:nvPr/>
        </p:nvSpPr>
        <p:spPr>
          <a:xfrm>
            <a:off x="5416352" y="4911551"/>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4</a:t>
            </a:r>
            <a:endParaRPr lang="zh-TW" altLang="en-US" sz="1400" dirty="0">
              <a:latin typeface="標楷體" pitchFamily="65" charset="-120"/>
              <a:ea typeface="標楷體" pitchFamily="65" charset="-120"/>
            </a:endParaRPr>
          </a:p>
        </p:txBody>
      </p:sp>
      <p:sp>
        <p:nvSpPr>
          <p:cNvPr id="151" name="文字方塊 111"/>
          <p:cNvSpPr txBox="1"/>
          <p:nvPr/>
        </p:nvSpPr>
        <p:spPr>
          <a:xfrm>
            <a:off x="3725325" y="4909135"/>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5</a:t>
            </a:r>
            <a:endParaRPr lang="zh-TW" altLang="en-US" sz="1400" dirty="0">
              <a:latin typeface="標楷體" pitchFamily="65" charset="-120"/>
              <a:ea typeface="標楷體" pitchFamily="65" charset="-120"/>
            </a:endParaRPr>
          </a:p>
        </p:txBody>
      </p:sp>
      <p:sp>
        <p:nvSpPr>
          <p:cNvPr id="152" name="文字方塊 106"/>
          <p:cNvSpPr txBox="1"/>
          <p:nvPr/>
        </p:nvSpPr>
        <p:spPr>
          <a:xfrm>
            <a:off x="3957714" y="3039344"/>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1</a:t>
            </a:r>
            <a:endParaRPr lang="zh-TW" altLang="en-US" sz="1400" dirty="0">
              <a:latin typeface="標楷體" pitchFamily="65" charset="-120"/>
              <a:ea typeface="標楷體" pitchFamily="65" charset="-120"/>
            </a:endParaRPr>
          </a:p>
        </p:txBody>
      </p:sp>
      <p:sp>
        <p:nvSpPr>
          <p:cNvPr id="153" name="文字方塊 107"/>
          <p:cNvSpPr txBox="1"/>
          <p:nvPr/>
        </p:nvSpPr>
        <p:spPr>
          <a:xfrm>
            <a:off x="5181165" y="3039343"/>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2</a:t>
            </a:r>
            <a:endParaRPr lang="zh-TW" altLang="en-US" sz="1400" dirty="0">
              <a:latin typeface="標楷體" pitchFamily="65" charset="-120"/>
              <a:ea typeface="標楷體" pitchFamily="65" charset="-120"/>
            </a:endParaRPr>
          </a:p>
        </p:txBody>
      </p:sp>
      <p:sp>
        <p:nvSpPr>
          <p:cNvPr id="154" name="文字方塊 108"/>
          <p:cNvSpPr txBox="1"/>
          <p:nvPr/>
        </p:nvSpPr>
        <p:spPr>
          <a:xfrm>
            <a:off x="3400128" y="4004049"/>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6</a:t>
            </a:r>
            <a:endParaRPr lang="zh-TW" altLang="en-US" sz="1400" dirty="0">
              <a:latin typeface="標楷體" pitchFamily="65" charset="-120"/>
              <a:ea typeface="標楷體" pitchFamily="65" charset="-120"/>
            </a:endParaRPr>
          </a:p>
        </p:txBody>
      </p:sp>
      <p:sp>
        <p:nvSpPr>
          <p:cNvPr id="155" name="文字方塊 109"/>
          <p:cNvSpPr txBox="1"/>
          <p:nvPr/>
        </p:nvSpPr>
        <p:spPr>
          <a:xfrm>
            <a:off x="5652120" y="4025006"/>
            <a:ext cx="379784" cy="238473"/>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3</a:t>
            </a:r>
            <a:endParaRPr lang="zh-TW" altLang="en-US" sz="1400" dirty="0">
              <a:latin typeface="標楷體" pitchFamily="65" charset="-120"/>
              <a:ea typeface="標楷體" pitchFamily="65" charset="-120"/>
            </a:endParaRPr>
          </a:p>
        </p:txBody>
      </p:sp>
      <p:sp>
        <p:nvSpPr>
          <p:cNvPr id="82" name="橢圓 81"/>
          <p:cNvSpPr/>
          <p:nvPr/>
        </p:nvSpPr>
        <p:spPr>
          <a:xfrm>
            <a:off x="5258399" y="3328651"/>
            <a:ext cx="126595" cy="111587"/>
          </a:xfrm>
          <a:prstGeom prst="ellipse">
            <a:avLst/>
          </a:prstGeom>
          <a:solidFill>
            <a:schemeClr val="tx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81" name="橢圓 80"/>
          <p:cNvSpPr/>
          <p:nvPr/>
        </p:nvSpPr>
        <p:spPr>
          <a:xfrm>
            <a:off x="3992452" y="3328651"/>
            <a:ext cx="126595" cy="111587"/>
          </a:xfrm>
          <a:prstGeom prst="ellipse">
            <a:avLst/>
          </a:prstGeom>
          <a:solidFill>
            <a:schemeClr val="tx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83" name="橢圓 82"/>
          <p:cNvSpPr/>
          <p:nvPr/>
        </p:nvSpPr>
        <p:spPr>
          <a:xfrm>
            <a:off x="3675965" y="4109761"/>
            <a:ext cx="126595" cy="111587"/>
          </a:xfrm>
          <a:prstGeom prst="ellipse">
            <a:avLst/>
          </a:prstGeom>
          <a:solidFill>
            <a:schemeClr val="tx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85" name="橢圓 84"/>
          <p:cNvSpPr/>
          <p:nvPr/>
        </p:nvSpPr>
        <p:spPr>
          <a:xfrm>
            <a:off x="3992452" y="5002458"/>
            <a:ext cx="126595" cy="111587"/>
          </a:xfrm>
          <a:prstGeom prst="ellipse">
            <a:avLst/>
          </a:prstGeom>
          <a:solidFill>
            <a:schemeClr val="tx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86" name="橢圓 85"/>
          <p:cNvSpPr/>
          <p:nvPr/>
        </p:nvSpPr>
        <p:spPr>
          <a:xfrm>
            <a:off x="5258399" y="5002458"/>
            <a:ext cx="126595" cy="111587"/>
          </a:xfrm>
          <a:prstGeom prst="ellipse">
            <a:avLst/>
          </a:prstGeom>
          <a:solidFill>
            <a:schemeClr val="tx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84" name="橢圓 83"/>
          <p:cNvSpPr/>
          <p:nvPr/>
        </p:nvSpPr>
        <p:spPr>
          <a:xfrm>
            <a:off x="5574886" y="4109761"/>
            <a:ext cx="126595" cy="111587"/>
          </a:xfrm>
          <a:prstGeom prst="ellipse">
            <a:avLst/>
          </a:prstGeom>
          <a:solidFill>
            <a:schemeClr val="tx1"/>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55" name="橢圓 54"/>
          <p:cNvSpPr/>
          <p:nvPr/>
        </p:nvSpPr>
        <p:spPr>
          <a:xfrm>
            <a:off x="6587643" y="3343950"/>
            <a:ext cx="126595" cy="111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56" name="橢圓 55"/>
          <p:cNvSpPr/>
          <p:nvPr/>
        </p:nvSpPr>
        <p:spPr>
          <a:xfrm>
            <a:off x="7853590" y="3343950"/>
            <a:ext cx="126595" cy="111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58" name="橢圓 57"/>
          <p:cNvSpPr/>
          <p:nvPr/>
        </p:nvSpPr>
        <p:spPr>
          <a:xfrm>
            <a:off x="8170077" y="4125060"/>
            <a:ext cx="126595" cy="111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60" name="橢圓 59"/>
          <p:cNvSpPr/>
          <p:nvPr/>
        </p:nvSpPr>
        <p:spPr>
          <a:xfrm>
            <a:off x="7853590" y="5017757"/>
            <a:ext cx="126595" cy="11158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56" name="矩形 155"/>
          <p:cNvSpPr/>
          <p:nvPr/>
        </p:nvSpPr>
        <p:spPr>
          <a:xfrm>
            <a:off x="1043608" y="2276872"/>
            <a:ext cx="5346335" cy="461665"/>
          </a:xfrm>
          <a:prstGeom prst="rect">
            <a:avLst/>
          </a:prstGeom>
        </p:spPr>
        <p:txBody>
          <a:bodyPr wrap="none">
            <a:spAutoFit/>
          </a:bodyPr>
          <a:lstStyle/>
          <a:p>
            <a:r>
              <a:rPr lang="en-US" altLang="zh-TW" sz="2400" dirty="0" smtClean="0">
                <a:latin typeface="Monotype Corsiva" pitchFamily="66" charset="0"/>
                <a:cs typeface="Times New Roman" pitchFamily="18" charset="0"/>
              </a:rPr>
              <a:t>A</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π</a:t>
            </a:r>
            <a:r>
              <a:rPr lang="en-US" altLang="zh-TW" sz="2400" baseline="-25000" dirty="0" smtClean="0">
                <a:latin typeface="Times New Roman" pitchFamily="18" charset="0"/>
                <a:cs typeface="Times New Roman" pitchFamily="18" charset="0"/>
              </a:rPr>
              <a:t>0</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Ø,     </a:t>
            </a:r>
            <a:r>
              <a:rPr lang="en-US" altLang="zh-TW" sz="2400" dirty="0" smtClean="0">
                <a:latin typeface="Monotype Corsiva" pitchFamily="66" charset="0"/>
                <a:cs typeface="Times New Roman" pitchFamily="18" charset="0"/>
              </a:rPr>
              <a:t>A</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π</a:t>
            </a:r>
            <a:r>
              <a:rPr lang="en-US" altLang="zh-TW" sz="2400" baseline="-25000" dirty="0" smtClean="0">
                <a:latin typeface="Times New Roman" pitchFamily="18" charset="0"/>
                <a:cs typeface="Times New Roman" pitchFamily="18" charset="0"/>
              </a:rPr>
              <a:t>1</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{(1, 2, 3; 4, 5)} </a:t>
            </a:r>
            <a:endParaRPr lang="zh-TW" altLang="en-US" sz="2400" dirty="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59</a:t>
            </a:fld>
            <a:r>
              <a:rPr lang="en-US" altLang="zh-TW" smtClean="0"/>
              <a:t>-</a:t>
            </a:r>
            <a:endParaRPr lang="en-US" altLang="zh-TW"/>
          </a:p>
        </p:txBody>
      </p:sp>
      <p:sp>
        <p:nvSpPr>
          <p:cNvPr id="13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9"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44"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145" name="直線接點 144"/>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Rectangle 1"/>
          <p:cNvSpPr>
            <a:spLocks noChangeArrowheads="1"/>
          </p:cNvSpPr>
          <p:nvPr/>
        </p:nvSpPr>
        <p:spPr bwMode="auto">
          <a:xfrm>
            <a:off x="611560" y="1295066"/>
            <a:ext cx="792088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4000"/>
              </a:lnSpc>
            </a:pPr>
            <a:r>
              <a:rPr lang="en-US" altLang="zh-TW" sz="2400" dirty="0" smtClean="0">
                <a:latin typeface="Times New Roman" pitchFamily="18" charset="0"/>
                <a:cs typeface="Times New Roman" pitchFamily="18" charset="0"/>
              </a:rPr>
              <a:t>The</a:t>
            </a:r>
            <a:r>
              <a:rPr lang="en-US" altLang="zh-TW" sz="2400" b="1" dirty="0" smtClean="0">
                <a:latin typeface="Times New Roman" pitchFamily="18" charset="0"/>
                <a:cs typeface="Times New Roman" pitchFamily="18" charset="0"/>
              </a:rPr>
              <a:t> </a:t>
            </a:r>
            <a:r>
              <a:rPr lang="en-US" altLang="zh-TW" sz="2400" b="1" u="sng" dirty="0" smtClean="0">
                <a:solidFill>
                  <a:srgbClr val="0000FF"/>
                </a:solidFill>
                <a:latin typeface="Times New Roman" pitchFamily="18" charset="0"/>
                <a:cs typeface="Times New Roman" pitchFamily="18" charset="0"/>
              </a:rPr>
              <a:t>10k + t</a:t>
            </a:r>
            <a:r>
              <a:rPr lang="en-US" altLang="zh-TW" sz="2400" u="sng" dirty="0" smtClean="0">
                <a:solidFill>
                  <a:srgbClr val="0000FF"/>
                </a:solidFill>
                <a:latin typeface="Times New Roman" pitchFamily="18" charset="0"/>
                <a:cs typeface="Times New Roman" pitchFamily="18" charset="0"/>
              </a:rPr>
              <a:t>-</a:t>
            </a:r>
            <a:r>
              <a:rPr lang="en-US" altLang="zh-TW" sz="2400" b="1" u="sng" dirty="0" smtClean="0">
                <a:solidFill>
                  <a:srgbClr val="0000FF"/>
                </a:solidFill>
                <a:latin typeface="Times New Roman" pitchFamily="18" charset="0"/>
                <a:cs typeface="Times New Roman" pitchFamily="18" charset="0"/>
              </a:rPr>
              <a:t>construction</a:t>
            </a:r>
            <a:r>
              <a:rPr lang="en-US" altLang="zh-TW" sz="2400" b="1" dirty="0" smtClean="0">
                <a:solidFill>
                  <a:srgbClr val="0000FF"/>
                </a:solidFill>
                <a:latin typeface="Times New Roman" pitchFamily="18" charset="0"/>
                <a:cs typeface="Times New Roman" pitchFamily="18" charset="0"/>
              </a:rPr>
              <a:t> </a:t>
            </a:r>
            <a:r>
              <a:rPr lang="en-US" altLang="zh-TW" sz="2400" b="1"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t = 0, 1, 5, 6 ) in section 1.2 needs to use bull- decompositions of K</a:t>
            </a:r>
            <a:r>
              <a:rPr lang="en-US" altLang="zh-TW" sz="2400" baseline="-25000" dirty="0" smtClean="0">
                <a:latin typeface="Times New Roman" pitchFamily="18" charset="0"/>
                <a:cs typeface="Times New Roman" pitchFamily="18" charset="0"/>
              </a:rPr>
              <a:t>15</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 K</a:t>
            </a:r>
            <a:r>
              <a:rPr lang="en-US" altLang="zh-TW" sz="2400" baseline="-25000" dirty="0" smtClean="0">
                <a:latin typeface="Times New Roman" pitchFamily="18" charset="0"/>
                <a:cs typeface="Times New Roman" pitchFamily="18" charset="0"/>
              </a:rPr>
              <a:t>16</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6 </a:t>
            </a:r>
            <a:r>
              <a:rPr lang="en-US" altLang="zh-TW" sz="2400" dirty="0" smtClean="0">
                <a:latin typeface="Times New Roman" pitchFamily="18" charset="0"/>
                <a:cs typeface="Times New Roman" pitchFamily="18" charset="0"/>
              </a:rPr>
              <a:t>and K</a:t>
            </a:r>
            <a:r>
              <a:rPr lang="en-US" altLang="zh-TW" sz="2400" baseline="-25000" dirty="0" smtClean="0">
                <a:latin typeface="Times New Roman" pitchFamily="18" charset="0"/>
                <a:cs typeface="Times New Roman" pitchFamily="18" charset="0"/>
              </a:rPr>
              <a:t>5,5,5,</a:t>
            </a:r>
            <a:r>
              <a:rPr lang="en-US" altLang="zh-TW" sz="2400" dirty="0" smtClean="0">
                <a:latin typeface="Times New Roman" pitchFamily="18" charset="0"/>
                <a:cs typeface="Times New Roman" pitchFamily="18" charset="0"/>
              </a:rPr>
              <a:t> thus we need find the intersection number of </a:t>
            </a:r>
            <a:r>
              <a:rPr lang="en-US" altLang="zh-TW" sz="2400" dirty="0" err="1" smtClean="0">
                <a:latin typeface="Times New Roman" pitchFamily="18" charset="0"/>
                <a:cs typeface="Times New Roman" pitchFamily="18" charset="0"/>
              </a:rPr>
              <a:t>pairwise</a:t>
            </a:r>
            <a:r>
              <a:rPr lang="en-US" altLang="zh-TW" sz="2400" dirty="0" smtClean="0">
                <a:latin typeface="Times New Roman" pitchFamily="18" charset="0"/>
                <a:cs typeface="Times New Roman" pitchFamily="18" charset="0"/>
              </a:rPr>
              <a:t> disjoint bulls in the decomposition of those graphs. For m ≤ n, let the graph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 K</a:t>
            </a:r>
            <a:r>
              <a:rPr lang="en-US" altLang="zh-TW" sz="2400" baseline="-25000" dirty="0" smtClean="0">
                <a:latin typeface="Times New Roman" pitchFamily="18" charset="0"/>
                <a:cs typeface="Times New Roman" pitchFamily="18" charset="0"/>
              </a:rPr>
              <a:t>m</a:t>
            </a:r>
            <a:r>
              <a:rPr lang="en-US" altLang="zh-TW" sz="2400" dirty="0" smtClean="0">
                <a:latin typeface="Times New Roman" pitchFamily="18" charset="0"/>
                <a:cs typeface="Times New Roman" pitchFamily="18" charset="0"/>
              </a:rPr>
              <a:t> be the </a:t>
            </a:r>
            <a:r>
              <a:rPr lang="en-US" altLang="zh-TW" sz="2400" b="1" u="sng" dirty="0" smtClean="0">
                <a:solidFill>
                  <a:srgbClr val="FF0000"/>
                </a:solidFill>
                <a:latin typeface="Times New Roman" pitchFamily="18" charset="0"/>
                <a:cs typeface="Times New Roman" pitchFamily="18" charset="0"/>
              </a:rPr>
              <a:t>complete graph with a hole of size m</a:t>
            </a:r>
            <a:r>
              <a:rPr lang="en-US" altLang="zh-TW" sz="2400" dirty="0" smtClean="0">
                <a:latin typeface="Times New Roman" pitchFamily="18" charset="0"/>
                <a:cs typeface="Times New Roman" pitchFamily="18" charset="0"/>
              </a:rPr>
              <a:t>, where V(</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n} and V (K</a:t>
            </a:r>
            <a:r>
              <a:rPr lang="en-US" altLang="zh-TW" sz="2400" baseline="-25000" dirty="0" smtClean="0">
                <a:latin typeface="Times New Roman" pitchFamily="18" charset="0"/>
                <a:cs typeface="Times New Roman" pitchFamily="18" charset="0"/>
              </a:rPr>
              <a:t>m</a:t>
            </a:r>
            <a:r>
              <a:rPr lang="en-US" altLang="zh-TW" sz="2400" dirty="0" smtClean="0">
                <a:latin typeface="Times New Roman" pitchFamily="18" charset="0"/>
                <a:cs typeface="Times New Roman" pitchFamily="18" charset="0"/>
              </a:rPr>
              <a:t>) =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m}.</a:t>
            </a:r>
            <a:endParaRPr lang="zh-TW" altLang="zh-TW"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矩形 34"/>
          <p:cNvSpPr>
            <a:spLocks noChangeArrowheads="1"/>
          </p:cNvSpPr>
          <p:nvPr/>
        </p:nvSpPr>
        <p:spPr bwMode="auto">
          <a:xfrm>
            <a:off x="611560" y="1340768"/>
            <a:ext cx="7848227" cy="2088072"/>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A </a:t>
            </a:r>
            <a:r>
              <a:rPr lang="en-US" altLang="zh-TW" sz="2400" b="1" u="sng" dirty="0" smtClean="0">
                <a:solidFill>
                  <a:srgbClr val="FF0000"/>
                </a:solidFill>
                <a:latin typeface="Times New Roman" pitchFamily="18" charset="0"/>
                <a:cs typeface="Times New Roman" pitchFamily="18" charset="0"/>
              </a:rPr>
              <a:t>bull</a:t>
            </a:r>
            <a:r>
              <a:rPr lang="en-US" altLang="zh-TW" sz="2400" dirty="0" smtClean="0">
                <a:latin typeface="Times New Roman" pitchFamily="18" charset="0"/>
                <a:cs typeface="Times New Roman" pitchFamily="18" charset="0"/>
              </a:rPr>
              <a:t> is a graph which is obtained by attaching two edges to two vertices of a triangle. In what follows we will denote the following bull by (a, b, c; d, e) or (a, c, b; e, d) (See Figure 1).</a:t>
            </a:r>
            <a:r>
              <a:rPr lang="zh-TW" altLang="zh-TW" sz="2400" dirty="0" smtClean="0">
                <a:latin typeface="Times New Roman" pitchFamily="18" charset="0"/>
                <a:cs typeface="Times New Roman" pitchFamily="18" charset="0"/>
              </a:rPr>
              <a:t> </a:t>
            </a:r>
            <a:endParaRPr lang="zh-TW" altLang="zh-TW" sz="2400" dirty="0">
              <a:latin typeface="Times New Roman" pitchFamily="18" charset="0"/>
              <a:cs typeface="Times New Roman" pitchFamily="18" charset="0"/>
            </a:endParaRPr>
          </a:p>
        </p:txBody>
      </p:sp>
      <p:sp>
        <p:nvSpPr>
          <p:cNvPr id="7" name="投影片編號版面配置區 6"/>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6</a:t>
            </a:fld>
            <a:r>
              <a:rPr lang="en-US" altLang="zh-TW" smtClean="0"/>
              <a:t>-</a:t>
            </a:r>
            <a:endParaRPr lang="en-US" altLang="zh-TW"/>
          </a:p>
        </p:txBody>
      </p:sp>
      <p:sp>
        <p:nvSpPr>
          <p:cNvPr id="21507" name="Rectangle 3"/>
          <p:cNvSpPr>
            <a:spLocks noChangeArrowheads="1"/>
          </p:cNvSpPr>
          <p:nvPr/>
        </p:nvSpPr>
        <p:spPr bwMode="auto">
          <a:xfrm>
            <a:off x="1259632" y="6135687"/>
            <a:ext cx="6372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Figure 1.  Bull (</a:t>
            </a:r>
            <a:r>
              <a:rPr kumimoji="1" lang="en-US" altLang="zh-TW" sz="2400" b="0" i="0" u="none" strike="noStrike" cap="none" normalizeH="0" baseline="0" dirty="0" err="1" smtClean="0">
                <a:ln>
                  <a:noFill/>
                </a:ln>
                <a:solidFill>
                  <a:schemeClr val="tx1"/>
                </a:solidFill>
                <a:effectLst/>
                <a:latin typeface="Times New Roman" pitchFamily="18" charset="0"/>
                <a:ea typeface="新細明體" pitchFamily="18" charset="-120"/>
                <a:cs typeface="Times New Roman" pitchFamily="18" charset="0"/>
              </a:rPr>
              <a:t>a,b,c;d,e</a:t>
            </a:r>
            <a:r>
              <a:rPr kumimoji="1" lang="en-US" altLang="zh-TW" sz="2400" b="0"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a:t>
            </a:r>
            <a:endParaRPr kumimoji="1" lang="en-US"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grpSp>
        <p:nvGrpSpPr>
          <p:cNvPr id="13" name="群組 12"/>
          <p:cNvGrpSpPr/>
          <p:nvPr/>
        </p:nvGrpSpPr>
        <p:grpSpPr>
          <a:xfrm>
            <a:off x="2627784" y="3501008"/>
            <a:ext cx="3744416" cy="2232248"/>
            <a:chOff x="2843807" y="2895327"/>
            <a:chExt cx="3888433" cy="2203078"/>
          </a:xfrm>
        </p:grpSpPr>
        <p:sp>
          <p:nvSpPr>
            <p:cNvPr id="14" name="Oval 12"/>
            <p:cNvSpPr>
              <a:spLocks noChangeArrowheads="1"/>
            </p:cNvSpPr>
            <p:nvPr/>
          </p:nvSpPr>
          <p:spPr bwMode="auto">
            <a:xfrm rot="10800000">
              <a:off x="4608915" y="4817057"/>
              <a:ext cx="145119" cy="147270"/>
            </a:xfrm>
            <a:prstGeom prst="ellipse">
              <a:avLst/>
            </a:prstGeom>
            <a:solidFill>
              <a:srgbClr val="C00000"/>
            </a:solidFill>
            <a:ln w="9525">
              <a:solidFill>
                <a:schemeClr val="tx1"/>
              </a:solidFill>
              <a:round/>
              <a:headEnd/>
              <a:tailEnd/>
            </a:ln>
          </p:spPr>
          <p:txBody>
            <a:bodyPr wrap="none" anchor="ctr"/>
            <a:lstStyle/>
            <a:p>
              <a:pPr algn="ctr"/>
              <a:endParaRPr lang="zh-TW" altLang="en-US"/>
            </a:p>
          </p:txBody>
        </p:sp>
        <p:sp>
          <p:nvSpPr>
            <p:cNvPr id="15" name="Oval 13"/>
            <p:cNvSpPr>
              <a:spLocks noChangeArrowheads="1"/>
            </p:cNvSpPr>
            <p:nvPr/>
          </p:nvSpPr>
          <p:spPr bwMode="auto">
            <a:xfrm rot="10800000">
              <a:off x="3673705" y="4001296"/>
              <a:ext cx="145119" cy="147270"/>
            </a:xfrm>
            <a:prstGeom prst="ellipse">
              <a:avLst/>
            </a:prstGeom>
            <a:solidFill>
              <a:srgbClr val="C00000"/>
            </a:solidFill>
            <a:ln w="9525">
              <a:solidFill>
                <a:schemeClr val="tx1"/>
              </a:solidFill>
              <a:round/>
              <a:headEnd/>
              <a:tailEnd/>
            </a:ln>
          </p:spPr>
          <p:txBody>
            <a:bodyPr wrap="none" anchor="ctr"/>
            <a:lstStyle/>
            <a:p>
              <a:pPr algn="ctr"/>
              <a:endParaRPr lang="zh-TW" altLang="en-US"/>
            </a:p>
          </p:txBody>
        </p:sp>
        <p:sp>
          <p:nvSpPr>
            <p:cNvPr id="16" name="Oval 14"/>
            <p:cNvSpPr>
              <a:spLocks noChangeArrowheads="1"/>
            </p:cNvSpPr>
            <p:nvPr/>
          </p:nvSpPr>
          <p:spPr bwMode="auto">
            <a:xfrm rot="10800000">
              <a:off x="5472300" y="4001296"/>
              <a:ext cx="143653" cy="147270"/>
            </a:xfrm>
            <a:prstGeom prst="ellipse">
              <a:avLst/>
            </a:prstGeom>
            <a:solidFill>
              <a:srgbClr val="C00000"/>
            </a:solidFill>
            <a:ln w="9525">
              <a:solidFill>
                <a:schemeClr val="tx1"/>
              </a:solidFill>
              <a:round/>
              <a:headEnd/>
              <a:tailEnd/>
            </a:ln>
          </p:spPr>
          <p:txBody>
            <a:bodyPr wrap="none" anchor="ctr"/>
            <a:lstStyle/>
            <a:p>
              <a:pPr algn="ctr"/>
              <a:endParaRPr lang="zh-TW" altLang="en-US"/>
            </a:p>
          </p:txBody>
        </p:sp>
        <p:sp>
          <p:nvSpPr>
            <p:cNvPr id="17" name="Oval 15"/>
            <p:cNvSpPr>
              <a:spLocks noChangeArrowheads="1"/>
            </p:cNvSpPr>
            <p:nvPr/>
          </p:nvSpPr>
          <p:spPr bwMode="auto">
            <a:xfrm rot="10800000">
              <a:off x="6157628" y="3091800"/>
              <a:ext cx="143653" cy="147270"/>
            </a:xfrm>
            <a:prstGeom prst="ellipse">
              <a:avLst/>
            </a:prstGeom>
            <a:solidFill>
              <a:srgbClr val="C00000"/>
            </a:solidFill>
            <a:ln w="9525">
              <a:solidFill>
                <a:schemeClr val="tx1"/>
              </a:solidFill>
              <a:round/>
              <a:headEnd/>
              <a:tailEnd/>
            </a:ln>
          </p:spPr>
          <p:txBody>
            <a:bodyPr wrap="none" anchor="ctr"/>
            <a:lstStyle/>
            <a:p>
              <a:pPr algn="ctr"/>
              <a:endParaRPr lang="zh-TW" altLang="en-US"/>
            </a:p>
          </p:txBody>
        </p:sp>
        <p:sp>
          <p:nvSpPr>
            <p:cNvPr id="18" name="Oval 16"/>
            <p:cNvSpPr>
              <a:spLocks noChangeArrowheads="1"/>
            </p:cNvSpPr>
            <p:nvPr/>
          </p:nvSpPr>
          <p:spPr bwMode="auto">
            <a:xfrm rot="10800000">
              <a:off x="3109767" y="3091800"/>
              <a:ext cx="145119" cy="147270"/>
            </a:xfrm>
            <a:prstGeom prst="ellipse">
              <a:avLst/>
            </a:prstGeom>
            <a:solidFill>
              <a:srgbClr val="C00000"/>
            </a:solidFill>
            <a:ln w="9525">
              <a:solidFill>
                <a:schemeClr val="tx1"/>
              </a:solidFill>
              <a:round/>
              <a:headEnd/>
              <a:tailEnd/>
            </a:ln>
          </p:spPr>
          <p:txBody>
            <a:bodyPr wrap="none" anchor="ctr"/>
            <a:lstStyle/>
            <a:p>
              <a:pPr algn="ctr"/>
              <a:endParaRPr lang="zh-TW" altLang="en-US"/>
            </a:p>
          </p:txBody>
        </p:sp>
        <p:sp>
          <p:nvSpPr>
            <p:cNvPr id="19" name="Line 17"/>
            <p:cNvSpPr>
              <a:spLocks noChangeShapeType="1"/>
            </p:cNvSpPr>
            <p:nvPr/>
          </p:nvSpPr>
          <p:spPr bwMode="auto">
            <a:xfrm rot="10800000" flipH="1">
              <a:off x="4680742" y="4073487"/>
              <a:ext cx="864850" cy="817204"/>
            </a:xfrm>
            <a:prstGeom prst="line">
              <a:avLst/>
            </a:prstGeom>
            <a:noFill/>
            <a:ln w="25400">
              <a:solidFill>
                <a:srgbClr val="C00000"/>
              </a:solidFill>
              <a:round/>
              <a:headEnd/>
              <a:tailEnd/>
            </a:ln>
          </p:spPr>
          <p:txBody>
            <a:bodyPr/>
            <a:lstStyle/>
            <a:p>
              <a:endParaRPr lang="zh-TW" altLang="en-US"/>
            </a:p>
          </p:txBody>
        </p:sp>
        <p:sp>
          <p:nvSpPr>
            <p:cNvPr id="20" name="Line 18"/>
            <p:cNvSpPr>
              <a:spLocks noChangeShapeType="1"/>
            </p:cNvSpPr>
            <p:nvPr/>
          </p:nvSpPr>
          <p:spPr bwMode="auto">
            <a:xfrm rot="10800000" flipH="1">
              <a:off x="5543851" y="3161841"/>
              <a:ext cx="691696" cy="929965"/>
            </a:xfrm>
            <a:prstGeom prst="line">
              <a:avLst/>
            </a:prstGeom>
            <a:noFill/>
            <a:ln w="25400">
              <a:solidFill>
                <a:srgbClr val="C00000"/>
              </a:solidFill>
              <a:round/>
              <a:headEnd/>
              <a:tailEnd/>
            </a:ln>
          </p:spPr>
          <p:txBody>
            <a:bodyPr/>
            <a:lstStyle/>
            <a:p>
              <a:endParaRPr lang="zh-TW" altLang="en-US"/>
            </a:p>
          </p:txBody>
        </p:sp>
        <p:sp>
          <p:nvSpPr>
            <p:cNvPr id="21" name="Line 19"/>
            <p:cNvSpPr>
              <a:spLocks noChangeShapeType="1"/>
            </p:cNvSpPr>
            <p:nvPr/>
          </p:nvSpPr>
          <p:spPr bwMode="auto">
            <a:xfrm rot="10800000" flipH="1" flipV="1">
              <a:off x="3746998" y="4073487"/>
              <a:ext cx="933745" cy="804210"/>
            </a:xfrm>
            <a:prstGeom prst="line">
              <a:avLst/>
            </a:prstGeom>
            <a:noFill/>
            <a:ln w="25400">
              <a:solidFill>
                <a:srgbClr val="C00000"/>
              </a:solidFill>
              <a:round/>
              <a:headEnd/>
              <a:tailEnd/>
            </a:ln>
          </p:spPr>
          <p:txBody>
            <a:bodyPr/>
            <a:lstStyle/>
            <a:p>
              <a:endParaRPr lang="zh-TW" altLang="en-US"/>
            </a:p>
          </p:txBody>
        </p:sp>
        <p:sp>
          <p:nvSpPr>
            <p:cNvPr id="22" name="Line 20"/>
            <p:cNvSpPr>
              <a:spLocks noChangeShapeType="1"/>
            </p:cNvSpPr>
            <p:nvPr/>
          </p:nvSpPr>
          <p:spPr bwMode="auto">
            <a:xfrm rot="10800000">
              <a:off x="3176256" y="3157290"/>
              <a:ext cx="545822" cy="894539"/>
            </a:xfrm>
            <a:prstGeom prst="line">
              <a:avLst/>
            </a:prstGeom>
            <a:noFill/>
            <a:ln w="25400">
              <a:solidFill>
                <a:srgbClr val="C00000"/>
              </a:solidFill>
              <a:round/>
              <a:headEnd/>
              <a:tailEnd/>
            </a:ln>
          </p:spPr>
          <p:txBody>
            <a:bodyPr/>
            <a:lstStyle/>
            <a:p>
              <a:endParaRPr lang="zh-TW" altLang="en-US"/>
            </a:p>
          </p:txBody>
        </p:sp>
        <p:sp>
          <p:nvSpPr>
            <p:cNvPr id="23" name="Text Box 21"/>
            <p:cNvSpPr txBox="1">
              <a:spLocks noChangeArrowheads="1"/>
            </p:cNvSpPr>
            <p:nvPr/>
          </p:nvSpPr>
          <p:spPr bwMode="auto">
            <a:xfrm>
              <a:off x="4306584" y="4729073"/>
              <a:ext cx="430959" cy="369332"/>
            </a:xfrm>
            <a:prstGeom prst="rect">
              <a:avLst/>
            </a:prstGeom>
            <a:noFill/>
            <a:ln w="9525">
              <a:noFill/>
              <a:miter lim="800000"/>
              <a:headEnd/>
              <a:tailEnd/>
            </a:ln>
          </p:spPr>
          <p:txBody>
            <a:bodyPr>
              <a:spAutoFit/>
            </a:bodyPr>
            <a:lstStyle/>
            <a:p>
              <a:pPr>
                <a:spcBef>
                  <a:spcPct val="50000"/>
                </a:spcBef>
              </a:pPr>
              <a:r>
                <a:rPr lang="en-US" altLang="zh-TW" dirty="0">
                  <a:solidFill>
                    <a:srgbClr val="FF0000"/>
                  </a:solidFill>
                </a:rPr>
                <a:t>a</a:t>
              </a:r>
            </a:p>
          </p:txBody>
        </p:sp>
        <p:sp>
          <p:nvSpPr>
            <p:cNvPr id="24" name="Line 26"/>
            <p:cNvSpPr>
              <a:spLocks noChangeShapeType="1"/>
            </p:cNvSpPr>
            <p:nvPr/>
          </p:nvSpPr>
          <p:spPr bwMode="auto">
            <a:xfrm rot="10800000" flipH="1">
              <a:off x="3745532" y="4073487"/>
              <a:ext cx="1800060" cy="0"/>
            </a:xfrm>
            <a:prstGeom prst="line">
              <a:avLst/>
            </a:prstGeom>
            <a:noFill/>
            <a:ln w="25400">
              <a:solidFill>
                <a:srgbClr val="C00000"/>
              </a:solidFill>
              <a:round/>
              <a:headEnd/>
              <a:tailEnd/>
            </a:ln>
          </p:spPr>
          <p:txBody>
            <a:bodyPr/>
            <a:lstStyle/>
            <a:p>
              <a:endParaRPr lang="zh-TW" altLang="en-US"/>
            </a:p>
          </p:txBody>
        </p:sp>
        <p:sp>
          <p:nvSpPr>
            <p:cNvPr id="25" name="Text Box 21"/>
            <p:cNvSpPr txBox="1">
              <a:spLocks noChangeArrowheads="1"/>
            </p:cNvSpPr>
            <p:nvPr/>
          </p:nvSpPr>
          <p:spPr bwMode="auto">
            <a:xfrm>
              <a:off x="3343706" y="3877691"/>
              <a:ext cx="430959" cy="369332"/>
            </a:xfrm>
            <a:prstGeom prst="rect">
              <a:avLst/>
            </a:prstGeom>
            <a:noFill/>
            <a:ln w="9525">
              <a:noFill/>
              <a:miter lim="800000"/>
              <a:headEnd/>
              <a:tailEnd/>
            </a:ln>
          </p:spPr>
          <p:txBody>
            <a:bodyPr>
              <a:spAutoFit/>
            </a:bodyPr>
            <a:lstStyle/>
            <a:p>
              <a:pPr>
                <a:spcBef>
                  <a:spcPct val="50000"/>
                </a:spcBef>
              </a:pPr>
              <a:r>
                <a:rPr lang="en-US" altLang="zh-TW" dirty="0" smtClean="0">
                  <a:solidFill>
                    <a:srgbClr val="FF0000"/>
                  </a:solidFill>
                </a:rPr>
                <a:t>b</a:t>
              </a:r>
              <a:endParaRPr lang="en-US" altLang="zh-TW" dirty="0">
                <a:solidFill>
                  <a:srgbClr val="FF0000"/>
                </a:solidFill>
              </a:endParaRPr>
            </a:p>
          </p:txBody>
        </p:sp>
        <p:sp>
          <p:nvSpPr>
            <p:cNvPr id="26" name="Text Box 21"/>
            <p:cNvSpPr txBox="1">
              <a:spLocks noChangeArrowheads="1"/>
            </p:cNvSpPr>
            <p:nvPr/>
          </p:nvSpPr>
          <p:spPr bwMode="auto">
            <a:xfrm>
              <a:off x="5636382" y="3877691"/>
              <a:ext cx="430959" cy="369332"/>
            </a:xfrm>
            <a:prstGeom prst="rect">
              <a:avLst/>
            </a:prstGeom>
            <a:noFill/>
            <a:ln w="9525">
              <a:noFill/>
              <a:miter lim="800000"/>
              <a:headEnd/>
              <a:tailEnd/>
            </a:ln>
          </p:spPr>
          <p:txBody>
            <a:bodyPr>
              <a:spAutoFit/>
            </a:bodyPr>
            <a:lstStyle/>
            <a:p>
              <a:pPr>
                <a:spcBef>
                  <a:spcPct val="50000"/>
                </a:spcBef>
              </a:pPr>
              <a:r>
                <a:rPr lang="en-US" altLang="zh-TW" dirty="0" smtClean="0">
                  <a:solidFill>
                    <a:srgbClr val="FF0000"/>
                  </a:solidFill>
                </a:rPr>
                <a:t>c</a:t>
              </a:r>
              <a:endParaRPr lang="en-US" altLang="zh-TW" dirty="0">
                <a:solidFill>
                  <a:srgbClr val="FF0000"/>
                </a:solidFill>
              </a:endParaRPr>
            </a:p>
          </p:txBody>
        </p:sp>
        <p:sp>
          <p:nvSpPr>
            <p:cNvPr id="27" name="Text Box 21"/>
            <p:cNvSpPr txBox="1">
              <a:spLocks noChangeArrowheads="1"/>
            </p:cNvSpPr>
            <p:nvPr/>
          </p:nvSpPr>
          <p:spPr bwMode="auto">
            <a:xfrm>
              <a:off x="2843807" y="2960818"/>
              <a:ext cx="430959" cy="369332"/>
            </a:xfrm>
            <a:prstGeom prst="rect">
              <a:avLst/>
            </a:prstGeom>
            <a:noFill/>
            <a:ln w="9525">
              <a:noFill/>
              <a:miter lim="800000"/>
              <a:headEnd/>
              <a:tailEnd/>
            </a:ln>
          </p:spPr>
          <p:txBody>
            <a:bodyPr>
              <a:spAutoFit/>
            </a:bodyPr>
            <a:lstStyle/>
            <a:p>
              <a:pPr>
                <a:spcBef>
                  <a:spcPct val="50000"/>
                </a:spcBef>
              </a:pPr>
              <a:r>
                <a:rPr lang="en-US" altLang="zh-TW" dirty="0" smtClean="0">
                  <a:solidFill>
                    <a:srgbClr val="FF0000"/>
                  </a:solidFill>
                </a:rPr>
                <a:t>d</a:t>
              </a:r>
              <a:endParaRPr lang="en-US" altLang="zh-TW" dirty="0">
                <a:solidFill>
                  <a:srgbClr val="FF0000"/>
                </a:solidFill>
              </a:endParaRPr>
            </a:p>
          </p:txBody>
        </p:sp>
        <p:sp>
          <p:nvSpPr>
            <p:cNvPr id="28" name="Text Box 21"/>
            <p:cNvSpPr txBox="1">
              <a:spLocks noChangeArrowheads="1"/>
            </p:cNvSpPr>
            <p:nvPr/>
          </p:nvSpPr>
          <p:spPr bwMode="auto">
            <a:xfrm>
              <a:off x="6301281" y="2895327"/>
              <a:ext cx="430959" cy="369332"/>
            </a:xfrm>
            <a:prstGeom prst="rect">
              <a:avLst/>
            </a:prstGeom>
            <a:noFill/>
            <a:ln w="9525">
              <a:noFill/>
              <a:miter lim="800000"/>
              <a:headEnd/>
              <a:tailEnd/>
            </a:ln>
          </p:spPr>
          <p:txBody>
            <a:bodyPr>
              <a:spAutoFit/>
            </a:bodyPr>
            <a:lstStyle/>
            <a:p>
              <a:pPr>
                <a:spcBef>
                  <a:spcPct val="50000"/>
                </a:spcBef>
              </a:pPr>
              <a:r>
                <a:rPr lang="en-US" altLang="zh-TW" dirty="0" smtClean="0">
                  <a:solidFill>
                    <a:srgbClr val="FF0000"/>
                  </a:solidFill>
                </a:rPr>
                <a:t>e</a:t>
              </a:r>
              <a:endParaRPr lang="en-US" altLang="zh-TW" dirty="0">
                <a:solidFill>
                  <a:srgbClr val="FF0000"/>
                </a:solidFill>
              </a:endParaRPr>
            </a:p>
          </p:txBody>
        </p:sp>
      </p:grpSp>
      <p:sp>
        <p:nvSpPr>
          <p:cNvPr id="29"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30" name="直線接點 29"/>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60</a:t>
            </a:fld>
            <a:r>
              <a:rPr lang="en-US" altLang="zh-TW" smtClean="0"/>
              <a:t>-</a:t>
            </a:r>
            <a:endParaRPr lang="en-US" altLang="zh-TW"/>
          </a:p>
        </p:txBody>
      </p:sp>
      <p:sp>
        <p:nvSpPr>
          <p:cNvPr id="13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9"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44"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145" name="直線接點 144"/>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Rectangle 1"/>
          <p:cNvSpPr>
            <a:spLocks noChangeArrowheads="1"/>
          </p:cNvSpPr>
          <p:nvPr/>
        </p:nvSpPr>
        <p:spPr bwMode="auto">
          <a:xfrm>
            <a:off x="611560" y="3044666"/>
            <a:ext cx="79208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b="1" u="sng" dirty="0" smtClean="0">
                <a:solidFill>
                  <a:srgbClr val="FF3300"/>
                </a:solidFill>
                <a:latin typeface="Times New Roman" pitchFamily="18" charset="0"/>
                <a:cs typeface="Times New Roman" pitchFamily="18" charset="0"/>
              </a:rPr>
              <a:t>Example 3.1.3</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(10) = {0, 1, 2}=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(10).</a:t>
            </a:r>
            <a:endParaRPr lang="zh-TW" altLang="zh-TW" sz="2400" dirty="0">
              <a:latin typeface="Times New Roman" pitchFamily="18" charset="0"/>
              <a:cs typeface="Times New Roman" pitchFamily="18" charset="0"/>
            </a:endParaRPr>
          </a:p>
        </p:txBody>
      </p:sp>
      <p:sp>
        <p:nvSpPr>
          <p:cNvPr id="13" name="Rectangle 1"/>
          <p:cNvSpPr>
            <a:spLocks noChangeArrowheads="1"/>
          </p:cNvSpPr>
          <p:nvPr/>
        </p:nvSpPr>
        <p:spPr bwMode="auto">
          <a:xfrm>
            <a:off x="611560" y="3795606"/>
            <a:ext cx="79208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b="1" u="sng" dirty="0" smtClean="0">
                <a:solidFill>
                  <a:srgbClr val="FF3300"/>
                </a:solidFill>
                <a:latin typeface="Times New Roman" pitchFamily="18" charset="0"/>
                <a:cs typeface="Times New Roman" pitchFamily="18" charset="0"/>
              </a:rPr>
              <a:t>Example 3.1.4</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(11) = {0, 1, 2}=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(11).</a:t>
            </a:r>
            <a:endParaRPr lang="zh-TW" altLang="zh-TW" sz="2400" dirty="0">
              <a:latin typeface="Times New Roman" pitchFamily="18" charset="0"/>
              <a:cs typeface="Times New Roman" pitchFamily="18" charset="0"/>
            </a:endParaRPr>
          </a:p>
        </p:txBody>
      </p:sp>
      <p:sp>
        <p:nvSpPr>
          <p:cNvPr id="14" name="Rectangle 1"/>
          <p:cNvSpPr>
            <a:spLocks noChangeArrowheads="1"/>
          </p:cNvSpPr>
          <p:nvPr/>
        </p:nvSpPr>
        <p:spPr bwMode="auto">
          <a:xfrm>
            <a:off x="611560" y="4556834"/>
            <a:ext cx="79208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b="1" u="sng" dirty="0" smtClean="0">
                <a:solidFill>
                  <a:srgbClr val="FF3300"/>
                </a:solidFill>
                <a:latin typeface="Times New Roman" pitchFamily="18" charset="0"/>
                <a:cs typeface="Times New Roman" pitchFamily="18" charset="0"/>
              </a:rPr>
              <a:t>Example 3.1.5</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(15) = {0, 1, 2, 3}=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(15).</a:t>
            </a:r>
            <a:endParaRPr lang="zh-TW" altLang="zh-TW" sz="2400" dirty="0">
              <a:latin typeface="Times New Roman" pitchFamily="18" charset="0"/>
              <a:cs typeface="Times New Roman" pitchFamily="18" charset="0"/>
            </a:endParaRPr>
          </a:p>
        </p:txBody>
      </p:sp>
      <p:sp>
        <p:nvSpPr>
          <p:cNvPr id="15" name="Rectangle 1"/>
          <p:cNvSpPr>
            <a:spLocks noChangeArrowheads="1"/>
          </p:cNvSpPr>
          <p:nvPr/>
        </p:nvSpPr>
        <p:spPr bwMode="auto">
          <a:xfrm>
            <a:off x="611560" y="5348922"/>
            <a:ext cx="79208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b="1" u="sng" dirty="0" smtClean="0">
                <a:solidFill>
                  <a:srgbClr val="FF3300"/>
                </a:solidFill>
                <a:latin typeface="Times New Roman" pitchFamily="18" charset="0"/>
                <a:cs typeface="Times New Roman" pitchFamily="18" charset="0"/>
              </a:rPr>
              <a:t>Example 3.1.6</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(16) = {0, 1, 2, 3}=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(16).</a:t>
            </a:r>
            <a:endParaRPr lang="zh-TW" altLang="zh-TW" sz="2400" dirty="0">
              <a:latin typeface="Times New Roman" pitchFamily="18" charset="0"/>
              <a:cs typeface="Times New Roman" pitchFamily="18" charset="0"/>
            </a:endParaRPr>
          </a:p>
        </p:txBody>
      </p:sp>
      <p:sp>
        <p:nvSpPr>
          <p:cNvPr id="20" name="Rectangle 1"/>
          <p:cNvSpPr>
            <a:spLocks noChangeArrowheads="1"/>
          </p:cNvSpPr>
          <p:nvPr/>
        </p:nvSpPr>
        <p:spPr bwMode="auto">
          <a:xfrm>
            <a:off x="611560" y="1221173"/>
            <a:ext cx="7920880" cy="15751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ts val="4000"/>
              </a:lnSpc>
            </a:pPr>
            <a:r>
              <a:rPr lang="en-US" altLang="zh-TW" sz="2400" dirty="0" smtClean="0">
                <a:latin typeface="Times New Roman" pitchFamily="18" charset="0"/>
                <a:cs typeface="Times New Roman" pitchFamily="18" charset="0"/>
              </a:rPr>
              <a:t>In Chapter1, there is a general construction for the bull-design of order n, where n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30.  When n </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 26 we need to do it by ad hoc as follows.</a:t>
            </a:r>
            <a:endParaRPr lang="zh-TW" altLang="zh-TW"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61</a:t>
            </a:fld>
            <a:r>
              <a:rPr lang="en-US" altLang="zh-TW" smtClean="0"/>
              <a:t>-</a:t>
            </a:r>
            <a:endParaRPr lang="en-US" altLang="zh-TW"/>
          </a:p>
        </p:txBody>
      </p:sp>
      <p:sp>
        <p:nvSpPr>
          <p:cNvPr id="13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9"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44"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145" name="直線接點 144"/>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
          <p:cNvSpPr>
            <a:spLocks noChangeArrowheads="1"/>
          </p:cNvSpPr>
          <p:nvPr/>
        </p:nvSpPr>
        <p:spPr bwMode="auto">
          <a:xfrm>
            <a:off x="611560" y="1196752"/>
            <a:ext cx="79208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b="1" u="sng" dirty="0" smtClean="0">
                <a:solidFill>
                  <a:srgbClr val="FF3300"/>
                </a:solidFill>
                <a:latin typeface="Times New Roman" pitchFamily="18" charset="0"/>
                <a:cs typeface="Times New Roman" pitchFamily="18" charset="0"/>
              </a:rPr>
              <a:t>Example 3.1.7</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(20) = {0, 1, 2, 3, 4}=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(20).</a:t>
            </a:r>
            <a:endParaRPr lang="zh-TW" altLang="zh-TW" sz="2400" dirty="0">
              <a:latin typeface="Times New Roman" pitchFamily="18" charset="0"/>
              <a:cs typeface="Times New Roman" pitchFamily="18" charset="0"/>
            </a:endParaRPr>
          </a:p>
        </p:txBody>
      </p:sp>
      <p:sp>
        <p:nvSpPr>
          <p:cNvPr id="17" name="Rectangle 1"/>
          <p:cNvSpPr>
            <a:spLocks noChangeArrowheads="1"/>
          </p:cNvSpPr>
          <p:nvPr/>
        </p:nvSpPr>
        <p:spPr bwMode="auto">
          <a:xfrm>
            <a:off x="611560" y="1772816"/>
            <a:ext cx="79208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b="1" u="sng" dirty="0" smtClean="0">
                <a:solidFill>
                  <a:srgbClr val="FF3300"/>
                </a:solidFill>
                <a:latin typeface="Times New Roman" pitchFamily="18" charset="0"/>
                <a:cs typeface="Times New Roman" pitchFamily="18" charset="0"/>
              </a:rPr>
              <a:t>Example 3.1.8</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(21) = {0, 1, 2, 3, 4}=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(21).</a:t>
            </a:r>
            <a:endParaRPr lang="zh-TW" altLang="zh-TW" sz="2400" dirty="0">
              <a:latin typeface="Times New Roman" pitchFamily="18" charset="0"/>
              <a:cs typeface="Times New Roman" pitchFamily="18" charset="0"/>
            </a:endParaRPr>
          </a:p>
        </p:txBody>
      </p:sp>
      <p:sp>
        <p:nvSpPr>
          <p:cNvPr id="18" name="Rectangle 1"/>
          <p:cNvSpPr>
            <a:spLocks noChangeArrowheads="1"/>
          </p:cNvSpPr>
          <p:nvPr/>
        </p:nvSpPr>
        <p:spPr bwMode="auto">
          <a:xfrm>
            <a:off x="611560" y="2514237"/>
            <a:ext cx="79208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b="1" u="sng" dirty="0" smtClean="0">
                <a:solidFill>
                  <a:srgbClr val="FF3300"/>
                </a:solidFill>
                <a:latin typeface="Times New Roman" pitchFamily="18" charset="0"/>
                <a:cs typeface="Times New Roman" pitchFamily="18" charset="0"/>
              </a:rPr>
              <a:t>Example 3.1.9</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(25) = {0, 1, 2, </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5}=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(25).</a:t>
            </a:r>
            <a:endParaRPr lang="zh-TW" altLang="zh-TW" sz="2400" dirty="0">
              <a:latin typeface="Times New Roman" pitchFamily="18" charset="0"/>
              <a:cs typeface="Times New Roman" pitchFamily="18" charset="0"/>
            </a:endParaRPr>
          </a:p>
        </p:txBody>
      </p:sp>
      <p:sp>
        <p:nvSpPr>
          <p:cNvPr id="19" name="Rectangle 1"/>
          <p:cNvSpPr>
            <a:spLocks noChangeArrowheads="1"/>
          </p:cNvSpPr>
          <p:nvPr/>
        </p:nvSpPr>
        <p:spPr bwMode="auto">
          <a:xfrm>
            <a:off x="611560" y="3255658"/>
            <a:ext cx="79208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b="1" u="sng" dirty="0" smtClean="0">
                <a:solidFill>
                  <a:srgbClr val="FF3300"/>
                </a:solidFill>
                <a:latin typeface="Times New Roman" pitchFamily="18" charset="0"/>
                <a:cs typeface="Times New Roman" pitchFamily="18" charset="0"/>
              </a:rPr>
              <a:t>Example 3.1.10</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(26) = {0, 1, 2, </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5}=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(26).</a:t>
            </a:r>
            <a:endParaRPr lang="zh-TW" altLang="zh-TW" sz="2400" dirty="0">
              <a:latin typeface="Times New Roman" pitchFamily="18" charset="0"/>
              <a:cs typeface="Times New Roman" pitchFamily="18" charset="0"/>
            </a:endParaRPr>
          </a:p>
        </p:txBody>
      </p:sp>
      <p:sp>
        <p:nvSpPr>
          <p:cNvPr id="21" name="Rectangle 1"/>
          <p:cNvSpPr>
            <a:spLocks noChangeArrowheads="1"/>
          </p:cNvSpPr>
          <p:nvPr/>
        </p:nvSpPr>
        <p:spPr bwMode="auto">
          <a:xfrm>
            <a:off x="611560" y="3997079"/>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altLang="zh-TW" sz="2400" b="1" u="sng" dirty="0" smtClean="0">
                <a:solidFill>
                  <a:srgbClr val="0000FF"/>
                </a:solidFill>
                <a:latin typeface="Times New Roman" pitchFamily="18" charset="0"/>
                <a:cs typeface="Times New Roman" pitchFamily="18" charset="0"/>
              </a:rPr>
              <a:t>Lemma 3.1.11</a:t>
            </a:r>
            <a:r>
              <a:rPr lang="en-US" altLang="zh-TW" sz="2400" dirty="0" smtClean="0">
                <a:latin typeface="Times New Roman" pitchFamily="18" charset="0"/>
                <a:cs typeface="Times New Roman" pitchFamily="18" charset="0"/>
              </a:rPr>
              <a:t>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15 </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 {0, 1, 2} =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15 </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22" name="Rectangle 1"/>
          <p:cNvSpPr>
            <a:spLocks noChangeArrowheads="1"/>
          </p:cNvSpPr>
          <p:nvPr/>
        </p:nvSpPr>
        <p:spPr bwMode="auto">
          <a:xfrm>
            <a:off x="611560" y="4671815"/>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altLang="zh-TW" sz="2400" b="1" u="sng" dirty="0" smtClean="0">
                <a:solidFill>
                  <a:srgbClr val="0000FF"/>
                </a:solidFill>
                <a:latin typeface="Times New Roman" pitchFamily="18" charset="0"/>
                <a:cs typeface="Times New Roman" pitchFamily="18" charset="0"/>
              </a:rPr>
              <a:t>Lemma 3.1.12</a:t>
            </a:r>
            <a:r>
              <a:rPr lang="en-US" altLang="zh-TW" sz="2400" dirty="0" smtClean="0">
                <a:latin typeface="Times New Roman" pitchFamily="18" charset="0"/>
                <a:cs typeface="Times New Roman" pitchFamily="18" charset="0"/>
              </a:rPr>
              <a:t>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16 </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 = {0, 1, 2} =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16 </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23" name="Rectangle 1"/>
          <p:cNvSpPr>
            <a:spLocks noChangeArrowheads="1"/>
          </p:cNvSpPr>
          <p:nvPr/>
        </p:nvSpPr>
        <p:spPr bwMode="auto">
          <a:xfrm>
            <a:off x="611560" y="5346551"/>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altLang="zh-TW" sz="2400" b="1" u="sng" dirty="0" smtClean="0">
                <a:solidFill>
                  <a:srgbClr val="0000FF"/>
                </a:solidFill>
                <a:latin typeface="Times New Roman" pitchFamily="18" charset="0"/>
                <a:cs typeface="Times New Roman" pitchFamily="18" charset="0"/>
              </a:rPr>
              <a:t>Lemma 3.1.13</a:t>
            </a:r>
            <a:r>
              <a:rPr lang="en-US" altLang="zh-TW" sz="2400" b="1"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0 ∈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(2n+1)·5</a:t>
            </a:r>
            <a:r>
              <a:rPr lang="en-US" altLang="zh-TW" sz="2400" dirty="0" smtClean="0">
                <a:latin typeface="Times New Roman" pitchFamily="18" charset="0"/>
                <a:cs typeface="Times New Roman" pitchFamily="18" charset="0"/>
              </a:rPr>
              <a:t>), for all integers n.</a:t>
            </a:r>
            <a:endParaRPr lang="zh-TW" altLang="zh-TW" sz="2400" dirty="0">
              <a:latin typeface="Times New Roman" pitchFamily="18" charset="0"/>
              <a:cs typeface="Times New Roman" pitchFamily="18" charset="0"/>
            </a:endParaRPr>
          </a:p>
        </p:txBody>
      </p:sp>
      <p:sp>
        <p:nvSpPr>
          <p:cNvPr id="24" name="Rectangle 1"/>
          <p:cNvSpPr>
            <a:spLocks noChangeArrowheads="1"/>
          </p:cNvSpPr>
          <p:nvPr/>
        </p:nvSpPr>
        <p:spPr bwMode="auto">
          <a:xfrm>
            <a:off x="611560" y="6021288"/>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TW" sz="2400" b="1" u="sng" dirty="0" smtClean="0">
                <a:solidFill>
                  <a:srgbClr val="0000FF"/>
                </a:solidFill>
                <a:latin typeface="Times New Roman" pitchFamily="18" charset="0"/>
                <a:cs typeface="Times New Roman" pitchFamily="18" charset="0"/>
              </a:rPr>
              <a:t>Corollary 3.1.14</a:t>
            </a:r>
            <a:r>
              <a:rPr lang="en-US" altLang="zh-TW" sz="2400" dirty="0" smtClean="0">
                <a:latin typeface="Times New Roman" pitchFamily="18" charset="0"/>
                <a:cs typeface="Times New Roman" pitchFamily="18" charset="0"/>
              </a:rPr>
              <a:t>    0 ∈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5,5,5</a:t>
            </a:r>
            <a:r>
              <a:rPr lang="en-US" altLang="zh-TW" sz="2400" dirty="0" smtClean="0">
                <a:latin typeface="Times New Roman" pitchFamily="18" charset="0"/>
                <a:cs typeface="Times New Roman" pitchFamily="18" charset="0"/>
              </a:rPr>
              <a:t> ).</a:t>
            </a:r>
            <a:endParaRPr lang="zh-TW" altLang="zh-TW"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62</a:t>
            </a:fld>
            <a:r>
              <a:rPr lang="en-US" altLang="zh-TW" smtClean="0"/>
              <a:t>-</a:t>
            </a:r>
            <a:endParaRPr lang="en-US" altLang="zh-TW"/>
          </a:p>
        </p:txBody>
      </p:sp>
      <p:sp>
        <p:nvSpPr>
          <p:cNvPr id="5" name="Rectangle 1"/>
          <p:cNvSpPr>
            <a:spLocks noChangeArrowheads="1"/>
          </p:cNvSpPr>
          <p:nvPr/>
        </p:nvSpPr>
        <p:spPr bwMode="auto">
          <a:xfrm>
            <a:off x="539552" y="1313293"/>
            <a:ext cx="7920880" cy="11182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ts val="4000"/>
              </a:lnSpc>
            </a:pPr>
            <a:r>
              <a:rPr lang="en-US" altLang="zh-TW" sz="2400" dirty="0" smtClean="0">
                <a:latin typeface="Times New Roman" pitchFamily="18" charset="0"/>
                <a:cs typeface="Times New Roman" pitchFamily="18" charset="0"/>
              </a:rPr>
              <a:t>Let A and B be two sets. We </a:t>
            </a:r>
            <a:r>
              <a:rPr lang="en-US" altLang="zh-TW" sz="2400" dirty="0" err="1" smtClean="0">
                <a:latin typeface="Times New Roman" pitchFamily="18" charset="0"/>
                <a:cs typeface="Times New Roman" pitchFamily="18" charset="0"/>
              </a:rPr>
              <a:t>deﬁne</a:t>
            </a:r>
            <a:r>
              <a:rPr lang="en-US" altLang="zh-TW" sz="2400" dirty="0" smtClean="0">
                <a:latin typeface="Times New Roman" pitchFamily="18" charset="0"/>
                <a:cs typeface="Times New Roman" pitchFamily="18" charset="0"/>
              </a:rPr>
              <a:t> A + B = {a + b | a ∈A, b∈ B } and   k</a:t>
            </a:r>
            <a:r>
              <a:rPr lang="zh-TW" altLang="en-US"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A=A+A+ </a:t>
            </a:r>
            <a:r>
              <a:rPr lang="en-US"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+A                .</a:t>
            </a:r>
            <a:endParaRPr lang="zh-TW" altLang="zh-TW" sz="2400" dirty="0">
              <a:latin typeface="Times New Roman" pitchFamily="18" charset="0"/>
              <a:cs typeface="Times New Roman" pitchFamily="18" charset="0"/>
            </a:endParaRPr>
          </a:p>
        </p:txBody>
      </p:sp>
      <p:sp>
        <p:nvSpPr>
          <p:cNvPr id="173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4"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15" name="直線接點 14"/>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左大括弧 17"/>
          <p:cNvSpPr/>
          <p:nvPr/>
        </p:nvSpPr>
        <p:spPr>
          <a:xfrm rot="16200000">
            <a:off x="3689223" y="1719490"/>
            <a:ext cx="216023" cy="1474806"/>
          </a:xfrm>
          <a:prstGeom prst="leftBrace">
            <a:avLst>
              <a:gd name="adj1" fmla="val 8333"/>
              <a:gd name="adj2" fmla="val 5000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19" name="文字方塊 18"/>
          <p:cNvSpPr txBox="1"/>
          <p:nvPr/>
        </p:nvSpPr>
        <p:spPr>
          <a:xfrm>
            <a:off x="3851920" y="2463279"/>
            <a:ext cx="432048" cy="461665"/>
          </a:xfrm>
          <a:prstGeom prst="rect">
            <a:avLst/>
          </a:prstGeom>
          <a:noFill/>
        </p:spPr>
        <p:txBody>
          <a:bodyPr wrap="square" rtlCol="0">
            <a:spAutoFit/>
          </a:bodyPr>
          <a:lstStyle/>
          <a:p>
            <a:r>
              <a:rPr lang="en-US" altLang="zh-TW" sz="2400" dirty="0" smtClean="0"/>
              <a:t>k</a:t>
            </a:r>
            <a:endParaRPr lang="zh-TW" altLang="en-US" sz="2400" dirty="0"/>
          </a:p>
        </p:txBody>
      </p:sp>
      <p:sp>
        <p:nvSpPr>
          <p:cNvPr id="16" name="Rectangle 1"/>
          <p:cNvSpPr>
            <a:spLocks noChangeArrowheads="1"/>
          </p:cNvSpPr>
          <p:nvPr/>
        </p:nvSpPr>
        <p:spPr bwMode="auto">
          <a:xfrm>
            <a:off x="539552" y="3212976"/>
            <a:ext cx="7920880" cy="1062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4000"/>
              </a:lnSpc>
            </a:pPr>
            <a:r>
              <a:rPr lang="en-US" altLang="zh-TW" sz="2400" dirty="0" smtClean="0">
                <a:latin typeface="Times New Roman" pitchFamily="18" charset="0"/>
                <a:cs typeface="Times New Roman" pitchFamily="18" charset="0"/>
              </a:rPr>
              <a:t>Using the </a:t>
            </a:r>
            <a:r>
              <a:rPr lang="en-US" altLang="zh-TW" sz="2400" b="1" u="sng" dirty="0" smtClean="0">
                <a:solidFill>
                  <a:srgbClr val="0000FF"/>
                </a:solidFill>
                <a:latin typeface="Times New Roman" pitchFamily="18" charset="0"/>
                <a:cs typeface="Times New Roman" pitchFamily="18" charset="0"/>
              </a:rPr>
              <a:t>10k + t</a:t>
            </a:r>
            <a:r>
              <a:rPr lang="en-US" altLang="zh-TW" sz="2400" u="sng" dirty="0" smtClean="0">
                <a:solidFill>
                  <a:srgbClr val="0000FF"/>
                </a:solidFill>
                <a:latin typeface="Times New Roman" pitchFamily="18" charset="0"/>
                <a:cs typeface="Times New Roman" pitchFamily="18" charset="0"/>
              </a:rPr>
              <a:t>-</a:t>
            </a:r>
            <a:r>
              <a:rPr lang="en-US" altLang="zh-TW" sz="2400" b="1" u="sng" dirty="0" smtClean="0">
                <a:solidFill>
                  <a:srgbClr val="0000FF"/>
                </a:solidFill>
                <a:latin typeface="Times New Roman" pitchFamily="18" charset="0"/>
                <a:cs typeface="Times New Roman" pitchFamily="18" charset="0"/>
              </a:rPr>
              <a:t>construction</a:t>
            </a:r>
            <a:r>
              <a:rPr lang="en-US" altLang="zh-TW" sz="2400" dirty="0" smtClean="0">
                <a:latin typeface="Times New Roman" pitchFamily="18" charset="0"/>
                <a:cs typeface="Times New Roman" pitchFamily="18" charset="0"/>
              </a:rPr>
              <a:t> in section 1.2 and the above results, we can obtain the following result.  </a:t>
            </a:r>
            <a:endParaRPr lang="zh-TW" altLang="zh-TW"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63</a:t>
            </a:fld>
            <a:r>
              <a:rPr lang="en-US" altLang="zh-TW" smtClean="0"/>
              <a:t>-</a:t>
            </a:r>
            <a:endParaRPr lang="en-US" altLang="zh-TW"/>
          </a:p>
        </p:txBody>
      </p:sp>
      <p:sp>
        <p:nvSpPr>
          <p:cNvPr id="3" name="Rectangle 1"/>
          <p:cNvSpPr>
            <a:spLocks noChangeArrowheads="1"/>
          </p:cNvSpPr>
          <p:nvPr/>
        </p:nvSpPr>
        <p:spPr bwMode="auto">
          <a:xfrm>
            <a:off x="611560" y="1218493"/>
            <a:ext cx="7920880" cy="11519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4400"/>
              </a:lnSpc>
            </a:pPr>
            <a:r>
              <a:rPr lang="en-US" altLang="zh-TW" sz="2400" b="1" u="sng" dirty="0" smtClean="0">
                <a:solidFill>
                  <a:srgbClr val="0000FF"/>
                </a:solidFill>
                <a:latin typeface="Times New Roman" pitchFamily="18" charset="0"/>
                <a:cs typeface="Times New Roman" pitchFamily="18" charset="0"/>
              </a:rPr>
              <a:t>Theorem 3.1.15</a:t>
            </a:r>
            <a:r>
              <a:rPr lang="en-US" altLang="zh-TW" sz="2400" dirty="0" smtClean="0">
                <a:latin typeface="Times New Roman" pitchFamily="18" charset="0"/>
                <a:cs typeface="Times New Roman" pitchFamily="18" charset="0"/>
              </a:rPr>
              <a:t>  If n &gt; 5 and n</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0,1(mod 5), then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(n) = </a:t>
            </a:r>
            <a:r>
              <a:rPr lang="en-US" altLang="zh-TW" sz="2400" dirty="0" err="1" smtClean="0">
                <a:latin typeface="Times New Roman" pitchFamily="18" charset="0"/>
                <a:cs typeface="Times New Roman" pitchFamily="18" charset="0"/>
              </a:rPr>
              <a:t>J</a:t>
            </a:r>
            <a:r>
              <a:rPr lang="en-US" altLang="zh-TW" sz="2400" baseline="-25000" dirty="0" err="1"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(n)= {0,1,2,</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 and I</a:t>
            </a:r>
            <a:r>
              <a:rPr lang="en-US" altLang="zh-TW" sz="2400" baseline="-25000" dirty="0" smtClean="0">
                <a:latin typeface="Times New Roman" pitchFamily="18" charset="0"/>
                <a:cs typeface="Times New Roman" pitchFamily="18" charset="0"/>
              </a:rPr>
              <a:t>d</a:t>
            </a:r>
            <a:r>
              <a:rPr lang="en-US" altLang="zh-TW" sz="2400" dirty="0" smtClean="0">
                <a:latin typeface="Times New Roman" pitchFamily="18" charset="0"/>
                <a:cs typeface="Times New Roman" pitchFamily="18" charset="0"/>
              </a:rPr>
              <a:t>(5) = {0}</a:t>
            </a:r>
            <a:endParaRPr lang="zh-TW" altLang="zh-TW" sz="2400" dirty="0">
              <a:latin typeface="Times New Roman" pitchFamily="18" charset="0"/>
              <a:cs typeface="Times New Roman" pitchFamily="18" charset="0"/>
            </a:endParaRPr>
          </a:p>
        </p:txBody>
      </p:sp>
      <p:sp>
        <p:nvSpPr>
          <p:cNvPr id="173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716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77159" name="Object 7"/>
          <p:cNvGraphicFramePr>
            <a:graphicFrameLocks noChangeAspect="1"/>
          </p:cNvGraphicFramePr>
          <p:nvPr/>
        </p:nvGraphicFramePr>
        <p:xfrm>
          <a:off x="1907704" y="1844824"/>
          <a:ext cx="360040" cy="558683"/>
        </p:xfrm>
        <a:graphic>
          <a:graphicData uri="http://schemas.openxmlformats.org/presentationml/2006/ole">
            <p:oleObj spid="_x0000_s407554" name="方程式" r:id="rId3" imgW="279279" imgH="431613" progId="Equation.3">
              <p:embed/>
            </p:oleObj>
          </a:graphicData>
        </a:graphic>
      </p:graphicFrame>
      <p:sp>
        <p:nvSpPr>
          <p:cNvPr id="16" name="Rectangle 1"/>
          <p:cNvSpPr>
            <a:spLocks noChangeArrowheads="1"/>
          </p:cNvSpPr>
          <p:nvPr/>
        </p:nvSpPr>
        <p:spPr bwMode="auto">
          <a:xfrm>
            <a:off x="611560" y="2796991"/>
            <a:ext cx="7920880" cy="21441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892175" indent="-892175" algn="just">
              <a:lnSpc>
                <a:spcPts val="4000"/>
              </a:lnSpc>
            </a:pPr>
            <a:r>
              <a:rPr lang="en-US" altLang="zh-TW" sz="2400" b="1" dirty="0" smtClean="0">
                <a:latin typeface="Times New Roman" pitchFamily="18" charset="0"/>
                <a:cs typeface="Times New Roman" pitchFamily="18" charset="0"/>
              </a:rPr>
              <a:t>Proof:</a:t>
            </a:r>
            <a:r>
              <a:rPr lang="en-US" altLang="zh-TW" sz="2400" dirty="0" smtClean="0">
                <a:latin typeface="Times New Roman" pitchFamily="18" charset="0"/>
                <a:cs typeface="Times New Roman" pitchFamily="18" charset="0"/>
              </a:rPr>
              <a:t> For n &lt; 30, the result can be seen from Examples 3.1.1 to 3.1.10. When n</a:t>
            </a:r>
            <a:r>
              <a:rPr lang="en-US" altLang="zh-TW" sz="2400" dirty="0" smtClean="0">
                <a:latin typeface="Times New Roman" pitchFamily="18" charset="0"/>
                <a:cs typeface="Times New Roman" pitchFamily="18" charset="0"/>
                <a:sym typeface="Symbol"/>
              </a:rPr>
              <a:t></a:t>
            </a:r>
            <a:r>
              <a:rPr lang="en-US" altLang="zh-TW" sz="2400" dirty="0" smtClean="0">
                <a:latin typeface="Times New Roman" pitchFamily="18" charset="0"/>
                <a:cs typeface="Times New Roman" pitchFamily="18" charset="0"/>
              </a:rPr>
              <a:t>30, we use the method of </a:t>
            </a:r>
            <a:r>
              <a:rPr lang="en-US" altLang="zh-TW" sz="2400" b="1" dirty="0" smtClean="0">
                <a:latin typeface="Times New Roman" pitchFamily="18" charset="0"/>
                <a:cs typeface="Times New Roman" pitchFamily="18" charset="0"/>
              </a:rPr>
              <a:t>10k + t</a:t>
            </a:r>
            <a:r>
              <a:rPr lang="en-US" altLang="zh-TW" sz="2400" dirty="0" smtClean="0">
                <a:latin typeface="Times New Roman" pitchFamily="18" charset="0"/>
                <a:cs typeface="Times New Roman" pitchFamily="18" charset="0"/>
              </a:rPr>
              <a:t>-</a:t>
            </a:r>
            <a:r>
              <a:rPr lang="en-US" altLang="zh-TW" sz="2400" b="1" dirty="0" smtClean="0">
                <a:latin typeface="Times New Roman" pitchFamily="18" charset="0"/>
                <a:cs typeface="Times New Roman" pitchFamily="18" charset="0"/>
              </a:rPr>
              <a:t>construction, </a:t>
            </a:r>
            <a:r>
              <a:rPr lang="en-US" altLang="zh-TW" sz="2400" dirty="0" smtClean="0">
                <a:latin typeface="Times New Roman" pitchFamily="18" charset="0"/>
                <a:cs typeface="Times New Roman" pitchFamily="18" charset="0"/>
              </a:rPr>
              <a:t>t = 0, 1, 5, 6, in section 1.2 and Corollary 3.1.14. Let n=10k+t, we discuss them as follows.</a:t>
            </a:r>
            <a:endParaRPr lang="zh-TW" altLang="zh-TW" sz="2400" dirty="0">
              <a:latin typeface="Times New Roman" pitchFamily="18" charset="0"/>
              <a:cs typeface="Times New Roman" pitchFamily="18" charset="0"/>
            </a:endParaRPr>
          </a:p>
        </p:txBody>
      </p:sp>
      <p:sp>
        <p:nvSpPr>
          <p:cNvPr id="17716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4"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25" name="直線接點 24"/>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64</a:t>
            </a:fld>
            <a:r>
              <a:rPr lang="en-US" altLang="zh-TW" smtClean="0"/>
              <a:t>-</a:t>
            </a:r>
            <a:endParaRPr lang="en-US" altLang="zh-TW"/>
          </a:p>
        </p:txBody>
      </p:sp>
      <p:sp>
        <p:nvSpPr>
          <p:cNvPr id="173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716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矩形 34"/>
          <p:cNvSpPr>
            <a:spLocks noChangeArrowheads="1"/>
          </p:cNvSpPr>
          <p:nvPr/>
        </p:nvSpPr>
        <p:spPr bwMode="auto">
          <a:xfrm>
            <a:off x="611560" y="1268760"/>
            <a:ext cx="7848227" cy="491481"/>
          </a:xfrm>
          <a:prstGeom prst="rect">
            <a:avLst/>
          </a:prstGeom>
          <a:noFill/>
          <a:ln w="9525">
            <a:noFill/>
            <a:miter lim="800000"/>
            <a:headEnd/>
            <a:tailEnd/>
          </a:ln>
        </p:spPr>
        <p:txBody>
          <a:bodyPr wrap="square">
            <a:spAutoFit/>
          </a:bodyPr>
          <a:lstStyle/>
          <a:p>
            <a:pPr marL="533400" lvl="0" indent="-533400" algn="just">
              <a:lnSpc>
                <a:spcPts val="3400"/>
              </a:lnSpc>
            </a:pPr>
            <a:r>
              <a:rPr lang="en-US" altLang="zh-TW" sz="2400" dirty="0" smtClean="0">
                <a:latin typeface="Times New Roman" pitchFamily="18" charset="0"/>
                <a:cs typeface="Times New Roman" pitchFamily="18" charset="0"/>
              </a:rPr>
              <a:t>Case 1. 2k</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0, 2 (mod 6).</a:t>
            </a:r>
            <a:endParaRPr lang="zh-TW" altLang="zh-TW" sz="2400" dirty="0">
              <a:latin typeface="Times New Roman" pitchFamily="18" charset="0"/>
              <a:cs typeface="Times New Roman" pitchFamily="18" charset="0"/>
            </a:endParaRPr>
          </a:p>
        </p:txBody>
      </p:sp>
      <p:sp>
        <p:nvSpPr>
          <p:cNvPr id="17716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7"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28" name="直線接點 27"/>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10"/>
          <p:cNvSpPr>
            <a:spLocks noChangeArrowheads="1"/>
          </p:cNvSpPr>
          <p:nvPr/>
        </p:nvSpPr>
        <p:spPr bwMode="auto">
          <a:xfrm>
            <a:off x="0" y="219149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287463"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0" name="Rectangle 13"/>
          <p:cNvSpPr>
            <a:spLocks noChangeArrowheads="1"/>
          </p:cNvSpPr>
          <p:nvPr/>
        </p:nvSpPr>
        <p:spPr bwMode="auto">
          <a:xfrm>
            <a:off x="0" y="365834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32" name="物件 31"/>
          <p:cNvGraphicFramePr>
            <a:graphicFrameLocks noChangeAspect="1"/>
          </p:cNvGraphicFramePr>
          <p:nvPr/>
        </p:nvGraphicFramePr>
        <p:xfrm>
          <a:off x="1187624" y="2061096"/>
          <a:ext cx="6264696" cy="359792"/>
        </p:xfrm>
        <a:graphic>
          <a:graphicData uri="http://schemas.openxmlformats.org/presentationml/2006/ole">
            <p:oleObj spid="_x0000_s571393" name="方程式" r:id="rId3" imgW="3746160" imgH="228600" progId="Equation.3">
              <p:embed/>
            </p:oleObj>
          </a:graphicData>
        </a:graphic>
      </p:graphicFrame>
      <p:graphicFrame>
        <p:nvGraphicFramePr>
          <p:cNvPr id="571394" name="Object 2"/>
          <p:cNvGraphicFramePr>
            <a:graphicFrameLocks noChangeAspect="1"/>
          </p:cNvGraphicFramePr>
          <p:nvPr/>
        </p:nvGraphicFramePr>
        <p:xfrm>
          <a:off x="2108200" y="2781300"/>
          <a:ext cx="5416128" cy="371475"/>
        </p:xfrm>
        <a:graphic>
          <a:graphicData uri="http://schemas.openxmlformats.org/presentationml/2006/ole">
            <p:oleObj spid="_x0000_s571394" name="方程式" r:id="rId4" imgW="2984400" imgH="228600" progId="Equation.3">
              <p:embed/>
            </p:oleObj>
          </a:graphicData>
        </a:graphic>
      </p:graphicFrame>
      <p:graphicFrame>
        <p:nvGraphicFramePr>
          <p:cNvPr id="571395" name="Object 3"/>
          <p:cNvGraphicFramePr>
            <a:graphicFrameLocks noChangeAspect="1"/>
          </p:cNvGraphicFramePr>
          <p:nvPr/>
        </p:nvGraphicFramePr>
        <p:xfrm>
          <a:off x="2771800" y="4724400"/>
          <a:ext cx="3395663" cy="360363"/>
        </p:xfrm>
        <a:graphic>
          <a:graphicData uri="http://schemas.openxmlformats.org/presentationml/2006/ole">
            <p:oleObj spid="_x0000_s571395" name="方程式" r:id="rId5" imgW="2044440" imgH="203040" progId="Equation.3">
              <p:embed/>
            </p:oleObj>
          </a:graphicData>
        </a:graphic>
      </p:graphicFrame>
      <p:graphicFrame>
        <p:nvGraphicFramePr>
          <p:cNvPr id="571396" name="Object 4"/>
          <p:cNvGraphicFramePr>
            <a:graphicFrameLocks noChangeAspect="1"/>
          </p:cNvGraphicFramePr>
          <p:nvPr/>
        </p:nvGraphicFramePr>
        <p:xfrm>
          <a:off x="2870646" y="4165591"/>
          <a:ext cx="5589786" cy="343529"/>
        </p:xfrm>
        <a:graphic>
          <a:graphicData uri="http://schemas.openxmlformats.org/presentationml/2006/ole">
            <p:oleObj spid="_x0000_s571396" name="方程式" r:id="rId6" imgW="3517560" imgH="203040" progId="Equation.3">
              <p:embed/>
            </p:oleObj>
          </a:graphicData>
        </a:graphic>
      </p:graphicFrame>
      <p:graphicFrame>
        <p:nvGraphicFramePr>
          <p:cNvPr id="571397" name="Object 5"/>
          <p:cNvGraphicFramePr>
            <a:graphicFrameLocks noChangeAspect="1"/>
          </p:cNvGraphicFramePr>
          <p:nvPr/>
        </p:nvGraphicFramePr>
        <p:xfrm>
          <a:off x="2871985" y="3593331"/>
          <a:ext cx="5732463" cy="339725"/>
        </p:xfrm>
        <a:graphic>
          <a:graphicData uri="http://schemas.openxmlformats.org/presentationml/2006/ole">
            <p:oleObj spid="_x0000_s571397" name="方程式" r:id="rId7" imgW="3035160" imgH="203040" progId="Equation.3">
              <p:embed/>
            </p:oleObj>
          </a:graphicData>
        </a:graphic>
      </p:graphicFrame>
      <p:graphicFrame>
        <p:nvGraphicFramePr>
          <p:cNvPr id="571398" name="Object 6"/>
          <p:cNvGraphicFramePr>
            <a:graphicFrameLocks noChangeAspect="1"/>
          </p:cNvGraphicFramePr>
          <p:nvPr/>
        </p:nvGraphicFramePr>
        <p:xfrm>
          <a:off x="2771800" y="5157192"/>
          <a:ext cx="3600400" cy="360362"/>
        </p:xfrm>
        <a:graphic>
          <a:graphicData uri="http://schemas.openxmlformats.org/presentationml/2006/ole">
            <p:oleObj spid="_x0000_s571398" name="方程式" r:id="rId8" imgW="1841400" imgH="203040" progId="Equation.3">
              <p:embed/>
            </p:oleObj>
          </a:graphicData>
        </a:graphic>
      </p:graphicFrame>
      <p:graphicFrame>
        <p:nvGraphicFramePr>
          <p:cNvPr id="571399" name="Object 7"/>
          <p:cNvGraphicFramePr>
            <a:graphicFrameLocks noChangeAspect="1"/>
          </p:cNvGraphicFramePr>
          <p:nvPr/>
        </p:nvGraphicFramePr>
        <p:xfrm>
          <a:off x="2098179" y="5794375"/>
          <a:ext cx="1609725" cy="371475"/>
        </p:xfrm>
        <a:graphic>
          <a:graphicData uri="http://schemas.openxmlformats.org/presentationml/2006/ole">
            <p:oleObj spid="_x0000_s571399" name="方程式" r:id="rId9" imgW="965160" imgH="228600" progId="Equation.3">
              <p:embed/>
            </p:oleObj>
          </a:graphicData>
        </a:graphic>
      </p:graphicFrame>
      <p:sp>
        <p:nvSpPr>
          <p:cNvPr id="33" name="右大括弧 32"/>
          <p:cNvSpPr/>
          <p:nvPr/>
        </p:nvSpPr>
        <p:spPr>
          <a:xfrm rot="16200000">
            <a:off x="5652120" y="332656"/>
            <a:ext cx="144016" cy="3312368"/>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34" name="文字方塊 33"/>
          <p:cNvSpPr txBox="1"/>
          <p:nvPr/>
        </p:nvSpPr>
        <p:spPr>
          <a:xfrm>
            <a:off x="5580112" y="1628800"/>
            <a:ext cx="864096" cy="369332"/>
          </a:xfrm>
          <a:prstGeom prst="rect">
            <a:avLst/>
          </a:prstGeom>
          <a:noFill/>
        </p:spPr>
        <p:txBody>
          <a:bodyPr wrap="square" rtlCol="0">
            <a:spAutoFit/>
          </a:bodyPr>
          <a:lstStyle/>
          <a:p>
            <a:r>
              <a:rPr lang="en-US" altLang="zh-TW" dirty="0" smtClean="0"/>
              <a:t>k-1</a:t>
            </a:r>
            <a:endParaRPr lang="zh-TW" altLang="en-US" dirty="0"/>
          </a:p>
        </p:txBody>
      </p:sp>
      <p:sp>
        <p:nvSpPr>
          <p:cNvPr id="35" name="右大括弧 34"/>
          <p:cNvSpPr/>
          <p:nvPr/>
        </p:nvSpPr>
        <p:spPr>
          <a:xfrm rot="16200000">
            <a:off x="5652120" y="1052736"/>
            <a:ext cx="144016" cy="3312368"/>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36" name="文字方塊 35"/>
          <p:cNvSpPr txBox="1"/>
          <p:nvPr/>
        </p:nvSpPr>
        <p:spPr>
          <a:xfrm>
            <a:off x="5580112" y="2348880"/>
            <a:ext cx="864096" cy="369332"/>
          </a:xfrm>
          <a:prstGeom prst="rect">
            <a:avLst/>
          </a:prstGeom>
          <a:noFill/>
        </p:spPr>
        <p:txBody>
          <a:bodyPr wrap="square" rtlCol="0">
            <a:spAutoFit/>
          </a:bodyPr>
          <a:lstStyle/>
          <a:p>
            <a:r>
              <a:rPr lang="en-US" altLang="zh-TW" dirty="0" smtClean="0"/>
              <a:t>k-1</a:t>
            </a:r>
            <a:endParaRPr lang="zh-TW" altLang="en-US" dirty="0"/>
          </a:p>
        </p:txBody>
      </p:sp>
      <p:sp>
        <p:nvSpPr>
          <p:cNvPr id="37" name="右大括弧 36"/>
          <p:cNvSpPr/>
          <p:nvPr/>
        </p:nvSpPr>
        <p:spPr>
          <a:xfrm rot="16200000">
            <a:off x="3707903" y="2780927"/>
            <a:ext cx="72009" cy="1512168"/>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38" name="文字方塊 37"/>
          <p:cNvSpPr txBox="1"/>
          <p:nvPr/>
        </p:nvSpPr>
        <p:spPr>
          <a:xfrm>
            <a:off x="3707904" y="3203932"/>
            <a:ext cx="432048" cy="369332"/>
          </a:xfrm>
          <a:prstGeom prst="rect">
            <a:avLst/>
          </a:prstGeom>
          <a:noFill/>
        </p:spPr>
        <p:txBody>
          <a:bodyPr wrap="square" rtlCol="0">
            <a:spAutoFit/>
          </a:bodyPr>
          <a:lstStyle/>
          <a:p>
            <a:r>
              <a:rPr lang="en-US" altLang="zh-TW" dirty="0" smtClean="0"/>
              <a:t>k</a:t>
            </a:r>
            <a:endParaRPr lang="zh-TW" altLang="en-US" dirty="0"/>
          </a:p>
        </p:txBody>
      </p:sp>
      <p:sp>
        <p:nvSpPr>
          <p:cNvPr id="39" name="文字方塊 38"/>
          <p:cNvSpPr txBox="1"/>
          <p:nvPr/>
        </p:nvSpPr>
        <p:spPr>
          <a:xfrm>
            <a:off x="5724128" y="3779748"/>
            <a:ext cx="648072" cy="369332"/>
          </a:xfrm>
          <a:prstGeom prst="rect">
            <a:avLst/>
          </a:prstGeom>
          <a:noFill/>
        </p:spPr>
        <p:txBody>
          <a:bodyPr wrap="square" rtlCol="0">
            <a:spAutoFit/>
          </a:bodyPr>
          <a:lstStyle/>
          <a:p>
            <a:r>
              <a:rPr lang="en-US" altLang="zh-TW" dirty="0" smtClean="0"/>
              <a:t>k-1</a:t>
            </a:r>
            <a:endParaRPr lang="zh-TW" altLang="en-US" dirty="0"/>
          </a:p>
        </p:txBody>
      </p:sp>
      <p:sp>
        <p:nvSpPr>
          <p:cNvPr id="41" name="右大括弧 40"/>
          <p:cNvSpPr/>
          <p:nvPr/>
        </p:nvSpPr>
        <p:spPr>
          <a:xfrm rot="16200000">
            <a:off x="5544109" y="2600908"/>
            <a:ext cx="216023" cy="3024336"/>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42" name="右大括弧 41"/>
          <p:cNvSpPr/>
          <p:nvPr/>
        </p:nvSpPr>
        <p:spPr>
          <a:xfrm rot="10800000">
            <a:off x="2555776" y="3645024"/>
            <a:ext cx="319844" cy="760275"/>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43" name="文字方塊 42"/>
          <p:cNvSpPr txBox="1"/>
          <p:nvPr/>
        </p:nvSpPr>
        <p:spPr>
          <a:xfrm>
            <a:off x="2051720" y="3851756"/>
            <a:ext cx="360040" cy="369332"/>
          </a:xfrm>
          <a:prstGeom prst="rect">
            <a:avLst/>
          </a:prstGeom>
          <a:noFill/>
        </p:spPr>
        <p:txBody>
          <a:bodyPr wrap="square" rtlCol="0">
            <a:spAutoFit/>
          </a:bodyPr>
          <a:lstStyle/>
          <a:p>
            <a:r>
              <a:rPr lang="en-US" altLang="zh-TW" dirty="0" smtClean="0"/>
              <a:t>=</a:t>
            </a:r>
            <a:endParaRPr lang="zh-TW" altLang="en-US" dirty="0"/>
          </a:p>
        </p:txBody>
      </p:sp>
      <p:sp>
        <p:nvSpPr>
          <p:cNvPr id="44" name="右大括弧 43"/>
          <p:cNvSpPr/>
          <p:nvPr/>
        </p:nvSpPr>
        <p:spPr>
          <a:xfrm rot="10800000">
            <a:off x="2531145" y="4756957"/>
            <a:ext cx="319844" cy="760275"/>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45" name="文字方塊 44"/>
          <p:cNvSpPr txBox="1"/>
          <p:nvPr/>
        </p:nvSpPr>
        <p:spPr>
          <a:xfrm>
            <a:off x="2027088" y="5003884"/>
            <a:ext cx="360040" cy="369332"/>
          </a:xfrm>
          <a:prstGeom prst="rect">
            <a:avLst/>
          </a:prstGeom>
          <a:noFill/>
        </p:spPr>
        <p:txBody>
          <a:bodyPr wrap="square" rtlCol="0">
            <a:spAutoFit/>
          </a:bodyPr>
          <a:lstStyle/>
          <a:p>
            <a:r>
              <a:rPr lang="en-US" altLang="zh-TW" dirty="0" smtClean="0"/>
              <a:t>=</a:t>
            </a:r>
            <a:endParaRPr lang="zh-TW" altLang="en-US" dirty="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65</a:t>
            </a:fld>
            <a:r>
              <a:rPr lang="en-US" altLang="zh-TW" smtClean="0"/>
              <a:t>-</a:t>
            </a:r>
            <a:endParaRPr lang="en-US" altLang="zh-TW"/>
          </a:p>
        </p:txBody>
      </p:sp>
      <p:sp>
        <p:nvSpPr>
          <p:cNvPr id="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3"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24" name="直線接點 23"/>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矩形 34"/>
          <p:cNvSpPr>
            <a:spLocks noChangeArrowheads="1"/>
          </p:cNvSpPr>
          <p:nvPr/>
        </p:nvSpPr>
        <p:spPr bwMode="auto">
          <a:xfrm>
            <a:off x="611560" y="1268760"/>
            <a:ext cx="7848227" cy="528350"/>
          </a:xfrm>
          <a:prstGeom prst="rect">
            <a:avLst/>
          </a:prstGeom>
          <a:noFill/>
          <a:ln w="9525">
            <a:noFill/>
            <a:miter lim="800000"/>
            <a:headEnd/>
            <a:tailEnd/>
          </a:ln>
        </p:spPr>
        <p:txBody>
          <a:bodyPr wrap="square">
            <a:spAutoFit/>
          </a:bodyPr>
          <a:lstStyle/>
          <a:p>
            <a:pPr marL="533400" lvl="0" indent="-533400" algn="just">
              <a:lnSpc>
                <a:spcPts val="3400"/>
              </a:lnSpc>
            </a:pPr>
            <a:r>
              <a:rPr lang="en-US" altLang="zh-TW" sz="2400" dirty="0" smtClean="0">
                <a:latin typeface="Times New Roman" pitchFamily="18" charset="0"/>
                <a:cs typeface="Times New Roman" pitchFamily="18" charset="0"/>
              </a:rPr>
              <a:t>Case 2. 2k</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4(mod 6).</a:t>
            </a:r>
            <a:endParaRPr lang="zh-TW" altLang="zh-TW" sz="2400" dirty="0">
              <a:latin typeface="Times New Roman" pitchFamily="18" charset="0"/>
              <a:cs typeface="Times New Roman" pitchFamily="18" charset="0"/>
            </a:endParaRPr>
          </a:p>
        </p:txBody>
      </p:sp>
      <p:sp>
        <p:nvSpPr>
          <p:cNvPr id="28" name="Rectangle 10"/>
          <p:cNvSpPr>
            <a:spLocks noChangeArrowheads="1"/>
          </p:cNvSpPr>
          <p:nvPr/>
        </p:nvSpPr>
        <p:spPr bwMode="auto">
          <a:xfrm>
            <a:off x="0" y="219149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1287463"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9" name="Rectangle 13"/>
          <p:cNvSpPr>
            <a:spLocks noChangeArrowheads="1"/>
          </p:cNvSpPr>
          <p:nvPr/>
        </p:nvSpPr>
        <p:spPr bwMode="auto">
          <a:xfrm>
            <a:off x="0" y="365834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30" name="物件 29"/>
          <p:cNvGraphicFramePr>
            <a:graphicFrameLocks noChangeAspect="1"/>
          </p:cNvGraphicFramePr>
          <p:nvPr/>
        </p:nvGraphicFramePr>
        <p:xfrm>
          <a:off x="1187624" y="2061096"/>
          <a:ext cx="6264696" cy="359792"/>
        </p:xfrm>
        <a:graphic>
          <a:graphicData uri="http://schemas.openxmlformats.org/presentationml/2006/ole">
            <p:oleObj spid="_x0000_s603138" name="方程式" r:id="rId3" imgW="3746160" imgH="228600" progId="Equation.3">
              <p:embed/>
            </p:oleObj>
          </a:graphicData>
        </a:graphic>
      </p:graphicFrame>
      <p:graphicFrame>
        <p:nvGraphicFramePr>
          <p:cNvPr id="31" name="Object 2"/>
          <p:cNvGraphicFramePr>
            <a:graphicFrameLocks noChangeAspect="1"/>
          </p:cNvGraphicFramePr>
          <p:nvPr/>
        </p:nvGraphicFramePr>
        <p:xfrm>
          <a:off x="2387029" y="2781300"/>
          <a:ext cx="5416128" cy="371475"/>
        </p:xfrm>
        <a:graphic>
          <a:graphicData uri="http://schemas.openxmlformats.org/presentationml/2006/ole">
            <p:oleObj spid="_x0000_s603139" name="方程式" r:id="rId4" imgW="2984400" imgH="228600" progId="Equation.3">
              <p:embed/>
            </p:oleObj>
          </a:graphicData>
        </a:graphic>
      </p:graphicFrame>
      <p:graphicFrame>
        <p:nvGraphicFramePr>
          <p:cNvPr id="32" name="Object 3"/>
          <p:cNvGraphicFramePr>
            <a:graphicFrameLocks noChangeAspect="1"/>
          </p:cNvGraphicFramePr>
          <p:nvPr/>
        </p:nvGraphicFramePr>
        <p:xfrm>
          <a:off x="2915816" y="4940102"/>
          <a:ext cx="3395663" cy="360363"/>
        </p:xfrm>
        <a:graphic>
          <a:graphicData uri="http://schemas.openxmlformats.org/presentationml/2006/ole">
            <p:oleObj spid="_x0000_s603140" name="方程式" r:id="rId5" imgW="2044440" imgH="203040" progId="Equation.3">
              <p:embed/>
            </p:oleObj>
          </a:graphicData>
        </a:graphic>
      </p:graphicFrame>
      <p:graphicFrame>
        <p:nvGraphicFramePr>
          <p:cNvPr id="33" name="Object 4"/>
          <p:cNvGraphicFramePr>
            <a:graphicFrameLocks noChangeAspect="1"/>
          </p:cNvGraphicFramePr>
          <p:nvPr/>
        </p:nvGraphicFramePr>
        <p:xfrm>
          <a:off x="2987824" y="3589338"/>
          <a:ext cx="5792787" cy="344487"/>
        </p:xfrm>
        <a:graphic>
          <a:graphicData uri="http://schemas.openxmlformats.org/presentationml/2006/ole">
            <p:oleObj spid="_x0000_s603141" name="方程式" r:id="rId6" imgW="3644640" imgH="203040" progId="Equation.3">
              <p:embed/>
            </p:oleObj>
          </a:graphicData>
        </a:graphic>
      </p:graphicFrame>
      <p:graphicFrame>
        <p:nvGraphicFramePr>
          <p:cNvPr id="35" name="Object 6"/>
          <p:cNvGraphicFramePr>
            <a:graphicFrameLocks noChangeAspect="1"/>
          </p:cNvGraphicFramePr>
          <p:nvPr/>
        </p:nvGraphicFramePr>
        <p:xfrm>
          <a:off x="2915816" y="5372894"/>
          <a:ext cx="3600400" cy="360362"/>
        </p:xfrm>
        <a:graphic>
          <a:graphicData uri="http://schemas.openxmlformats.org/presentationml/2006/ole">
            <p:oleObj spid="_x0000_s603143" name="方程式" r:id="rId7" imgW="1841400" imgH="203040" progId="Equation.3">
              <p:embed/>
            </p:oleObj>
          </a:graphicData>
        </a:graphic>
      </p:graphicFrame>
      <p:graphicFrame>
        <p:nvGraphicFramePr>
          <p:cNvPr id="36" name="Object 7"/>
          <p:cNvGraphicFramePr>
            <a:graphicFrameLocks noChangeAspect="1"/>
          </p:cNvGraphicFramePr>
          <p:nvPr/>
        </p:nvGraphicFramePr>
        <p:xfrm>
          <a:off x="2377008" y="6009853"/>
          <a:ext cx="1609725" cy="371475"/>
        </p:xfrm>
        <a:graphic>
          <a:graphicData uri="http://schemas.openxmlformats.org/presentationml/2006/ole">
            <p:oleObj spid="_x0000_s603144" name="方程式" r:id="rId8" imgW="965160" imgH="228600" progId="Equation.3">
              <p:embed/>
            </p:oleObj>
          </a:graphicData>
        </a:graphic>
      </p:graphicFrame>
      <p:sp>
        <p:nvSpPr>
          <p:cNvPr id="37" name="右大括弧 36"/>
          <p:cNvSpPr/>
          <p:nvPr/>
        </p:nvSpPr>
        <p:spPr>
          <a:xfrm rot="16200000">
            <a:off x="5652120" y="332656"/>
            <a:ext cx="144016" cy="3312368"/>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38" name="文字方塊 37"/>
          <p:cNvSpPr txBox="1"/>
          <p:nvPr/>
        </p:nvSpPr>
        <p:spPr>
          <a:xfrm>
            <a:off x="5652120" y="1556792"/>
            <a:ext cx="864096" cy="369332"/>
          </a:xfrm>
          <a:prstGeom prst="rect">
            <a:avLst/>
          </a:prstGeom>
          <a:noFill/>
        </p:spPr>
        <p:txBody>
          <a:bodyPr wrap="square" rtlCol="0">
            <a:spAutoFit/>
          </a:bodyPr>
          <a:lstStyle/>
          <a:p>
            <a:r>
              <a:rPr lang="en-US" altLang="zh-TW" dirty="0" smtClean="0"/>
              <a:t>k-2</a:t>
            </a:r>
            <a:endParaRPr lang="zh-TW" altLang="en-US" dirty="0"/>
          </a:p>
        </p:txBody>
      </p:sp>
      <p:sp>
        <p:nvSpPr>
          <p:cNvPr id="39" name="右大括弧 38"/>
          <p:cNvSpPr/>
          <p:nvPr/>
        </p:nvSpPr>
        <p:spPr>
          <a:xfrm rot="16200000">
            <a:off x="5930949" y="1052736"/>
            <a:ext cx="144016" cy="3312368"/>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40" name="文字方塊 39"/>
          <p:cNvSpPr txBox="1"/>
          <p:nvPr/>
        </p:nvSpPr>
        <p:spPr>
          <a:xfrm>
            <a:off x="5858941" y="2339588"/>
            <a:ext cx="864096" cy="369332"/>
          </a:xfrm>
          <a:prstGeom prst="rect">
            <a:avLst/>
          </a:prstGeom>
          <a:noFill/>
        </p:spPr>
        <p:txBody>
          <a:bodyPr wrap="square" rtlCol="0">
            <a:spAutoFit/>
          </a:bodyPr>
          <a:lstStyle/>
          <a:p>
            <a:r>
              <a:rPr lang="en-US" altLang="zh-TW" dirty="0" smtClean="0"/>
              <a:t>k-2</a:t>
            </a:r>
            <a:endParaRPr lang="zh-TW" altLang="en-US" dirty="0"/>
          </a:p>
        </p:txBody>
      </p:sp>
      <p:sp>
        <p:nvSpPr>
          <p:cNvPr id="43" name="文字方塊 42"/>
          <p:cNvSpPr txBox="1"/>
          <p:nvPr/>
        </p:nvSpPr>
        <p:spPr>
          <a:xfrm>
            <a:off x="6084168" y="3140968"/>
            <a:ext cx="648072" cy="369332"/>
          </a:xfrm>
          <a:prstGeom prst="rect">
            <a:avLst/>
          </a:prstGeom>
          <a:noFill/>
        </p:spPr>
        <p:txBody>
          <a:bodyPr wrap="square" rtlCol="0">
            <a:spAutoFit/>
          </a:bodyPr>
          <a:lstStyle/>
          <a:p>
            <a:r>
              <a:rPr lang="en-US" altLang="zh-TW" dirty="0" smtClean="0"/>
              <a:t>k-2</a:t>
            </a:r>
            <a:endParaRPr lang="zh-TW" altLang="en-US" dirty="0"/>
          </a:p>
        </p:txBody>
      </p:sp>
      <p:sp>
        <p:nvSpPr>
          <p:cNvPr id="44" name="右大括弧 43"/>
          <p:cNvSpPr/>
          <p:nvPr/>
        </p:nvSpPr>
        <p:spPr>
          <a:xfrm rot="16200000">
            <a:off x="5966953" y="2024844"/>
            <a:ext cx="216023" cy="3024336"/>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45" name="右大括弧 44"/>
          <p:cNvSpPr/>
          <p:nvPr/>
        </p:nvSpPr>
        <p:spPr>
          <a:xfrm rot="10800000">
            <a:off x="2699793" y="3563722"/>
            <a:ext cx="288032" cy="1089413"/>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46" name="文字方塊 45"/>
          <p:cNvSpPr txBox="1"/>
          <p:nvPr/>
        </p:nvSpPr>
        <p:spPr>
          <a:xfrm>
            <a:off x="2330549" y="3770456"/>
            <a:ext cx="360040" cy="369332"/>
          </a:xfrm>
          <a:prstGeom prst="rect">
            <a:avLst/>
          </a:prstGeom>
          <a:noFill/>
        </p:spPr>
        <p:txBody>
          <a:bodyPr wrap="square" rtlCol="0">
            <a:spAutoFit/>
          </a:bodyPr>
          <a:lstStyle/>
          <a:p>
            <a:r>
              <a:rPr lang="en-US" altLang="zh-TW" dirty="0" smtClean="0"/>
              <a:t>=</a:t>
            </a:r>
            <a:endParaRPr lang="zh-TW" altLang="en-US" dirty="0"/>
          </a:p>
        </p:txBody>
      </p:sp>
      <p:sp>
        <p:nvSpPr>
          <p:cNvPr id="47" name="右大括弧 46"/>
          <p:cNvSpPr/>
          <p:nvPr/>
        </p:nvSpPr>
        <p:spPr>
          <a:xfrm rot="10800000">
            <a:off x="2699793" y="4972659"/>
            <a:ext cx="319844" cy="760275"/>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
        <p:nvSpPr>
          <p:cNvPr id="48" name="文字方塊 47"/>
          <p:cNvSpPr txBox="1"/>
          <p:nvPr/>
        </p:nvSpPr>
        <p:spPr>
          <a:xfrm>
            <a:off x="2305917" y="5219586"/>
            <a:ext cx="360040" cy="369332"/>
          </a:xfrm>
          <a:prstGeom prst="rect">
            <a:avLst/>
          </a:prstGeom>
          <a:noFill/>
        </p:spPr>
        <p:txBody>
          <a:bodyPr wrap="square" rtlCol="0">
            <a:spAutoFit/>
          </a:bodyPr>
          <a:lstStyle/>
          <a:p>
            <a:r>
              <a:rPr lang="en-US" altLang="zh-TW" dirty="0" smtClean="0"/>
              <a:t>=</a:t>
            </a:r>
            <a:endParaRPr lang="zh-TW" altLang="en-US" dirty="0"/>
          </a:p>
        </p:txBody>
      </p:sp>
      <p:graphicFrame>
        <p:nvGraphicFramePr>
          <p:cNvPr id="49" name="Object 4"/>
          <p:cNvGraphicFramePr>
            <a:graphicFrameLocks noChangeAspect="1"/>
          </p:cNvGraphicFramePr>
          <p:nvPr/>
        </p:nvGraphicFramePr>
        <p:xfrm>
          <a:off x="2987824" y="4379913"/>
          <a:ext cx="5830888" cy="344487"/>
        </p:xfrm>
        <a:graphic>
          <a:graphicData uri="http://schemas.openxmlformats.org/presentationml/2006/ole">
            <p:oleObj spid="_x0000_s603145" name="方程式" r:id="rId9" imgW="3670200" imgH="203040" progId="Equation.3">
              <p:embed/>
            </p:oleObj>
          </a:graphicData>
        </a:graphic>
      </p:graphicFrame>
      <p:sp>
        <p:nvSpPr>
          <p:cNvPr id="50" name="文字方塊 49"/>
          <p:cNvSpPr txBox="1"/>
          <p:nvPr/>
        </p:nvSpPr>
        <p:spPr>
          <a:xfrm>
            <a:off x="6156176" y="3923332"/>
            <a:ext cx="648072" cy="369332"/>
          </a:xfrm>
          <a:prstGeom prst="rect">
            <a:avLst/>
          </a:prstGeom>
          <a:noFill/>
        </p:spPr>
        <p:txBody>
          <a:bodyPr wrap="square" rtlCol="0">
            <a:spAutoFit/>
          </a:bodyPr>
          <a:lstStyle/>
          <a:p>
            <a:r>
              <a:rPr lang="en-US" altLang="zh-TW" dirty="0" smtClean="0"/>
              <a:t>k-2</a:t>
            </a:r>
            <a:endParaRPr lang="zh-TW" altLang="en-US" dirty="0"/>
          </a:p>
        </p:txBody>
      </p:sp>
      <p:sp>
        <p:nvSpPr>
          <p:cNvPr id="51" name="右大括弧 50"/>
          <p:cNvSpPr/>
          <p:nvPr/>
        </p:nvSpPr>
        <p:spPr>
          <a:xfrm rot="16200000">
            <a:off x="6110969" y="2816500"/>
            <a:ext cx="216023" cy="3024336"/>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TW" altLang="en-US"/>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66</a:t>
            </a:fld>
            <a:r>
              <a:rPr lang="en-US" altLang="zh-TW" smtClean="0"/>
              <a:t>-</a:t>
            </a:r>
            <a:endParaRPr lang="en-US" altLang="zh-TW"/>
          </a:p>
        </p:txBody>
      </p:sp>
      <p:sp>
        <p:nvSpPr>
          <p:cNvPr id="3" name="矩形 34"/>
          <p:cNvSpPr>
            <a:spLocks noChangeArrowheads="1"/>
          </p:cNvSpPr>
          <p:nvPr/>
        </p:nvSpPr>
        <p:spPr bwMode="auto">
          <a:xfrm>
            <a:off x="611560" y="1239143"/>
            <a:ext cx="7848227" cy="461665"/>
          </a:xfrm>
          <a:prstGeom prst="rect">
            <a:avLst/>
          </a:prstGeom>
          <a:noFill/>
          <a:ln w="9525">
            <a:noFill/>
            <a:miter lim="800000"/>
            <a:headEnd/>
            <a:tailEnd/>
          </a:ln>
        </p:spPr>
        <p:txBody>
          <a:bodyPr wrap="square">
            <a:spAutoFit/>
          </a:bodyPr>
          <a:lstStyle/>
          <a:p>
            <a:r>
              <a:rPr lang="en-US" altLang="zh-TW" sz="2400" b="1" dirty="0" smtClean="0">
                <a:latin typeface="Times New Roman" pitchFamily="18" charset="0"/>
                <a:cs typeface="Times New Roman" pitchFamily="18" charset="0"/>
              </a:rPr>
              <a:t>3.2 Triangle intersection problem</a:t>
            </a:r>
            <a:endParaRPr lang="zh-TW" altLang="zh-TW" sz="2400" b="1" dirty="0">
              <a:latin typeface="Times New Roman" pitchFamily="18" charset="0"/>
              <a:cs typeface="Times New Roman" pitchFamily="18" charset="0"/>
            </a:endParaRPr>
          </a:p>
        </p:txBody>
      </p:sp>
      <p:sp>
        <p:nvSpPr>
          <p:cNvPr id="4" name="Rectangle 1"/>
          <p:cNvSpPr>
            <a:spLocks noChangeArrowheads="1"/>
          </p:cNvSpPr>
          <p:nvPr/>
        </p:nvSpPr>
        <p:spPr bwMode="auto">
          <a:xfrm>
            <a:off x="611560" y="1960788"/>
            <a:ext cx="7920880" cy="26571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ts val="4000"/>
              </a:lnSpc>
            </a:pPr>
            <a:r>
              <a:rPr lang="en-US" altLang="zh-TW" sz="2400" dirty="0" smtClean="0">
                <a:latin typeface="Times New Roman" pitchFamily="18" charset="0"/>
                <a:cs typeface="Times New Roman" pitchFamily="18" charset="0"/>
              </a:rPr>
              <a:t>Given a bull-design (X,</a:t>
            </a:r>
            <a:r>
              <a:rPr lang="en-US" altLang="zh-TW" sz="2400" b="1"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of order n, if we delete the ‟horns” for each bull in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the result is a collection of edge disjoint triples T(</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and of course (X, T(</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is a partial triple system. Two bull-designs (X,</a:t>
            </a:r>
            <a:r>
              <a:rPr lang="en-US" altLang="zh-TW" sz="2400" b="1"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and (X,</a:t>
            </a:r>
            <a:r>
              <a:rPr lang="en-US" altLang="zh-TW" sz="2400" b="1"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are said to </a:t>
            </a:r>
            <a:r>
              <a:rPr lang="en-US" altLang="zh-TW" sz="2400" b="1" u="sng" dirty="0" smtClean="0">
                <a:solidFill>
                  <a:srgbClr val="FF3300"/>
                </a:solidFill>
                <a:latin typeface="Times New Roman" pitchFamily="18" charset="0"/>
                <a:cs typeface="Times New Roman" pitchFamily="18" charset="0"/>
              </a:rPr>
              <a:t>intersect in m  triangles</a:t>
            </a:r>
            <a:r>
              <a:rPr lang="en-US" altLang="zh-TW" sz="2400" dirty="0" smtClean="0">
                <a:latin typeface="Times New Roman" pitchFamily="18" charset="0"/>
                <a:cs typeface="Times New Roman" pitchFamily="18" charset="0"/>
              </a:rPr>
              <a:t> if |T(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m.</a:t>
            </a:r>
            <a:endParaRPr lang="zh-TW" altLang="zh-TW" sz="2400" dirty="0">
              <a:latin typeface="Times New Roman" pitchFamily="18" charset="0"/>
              <a:cs typeface="Times New Roman" pitchFamily="18" charset="0"/>
            </a:endParaRPr>
          </a:p>
        </p:txBody>
      </p:sp>
      <p:sp>
        <p:nvSpPr>
          <p:cNvPr id="5"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1"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22" name="直線接點 21"/>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67</a:t>
            </a:fld>
            <a:r>
              <a:rPr lang="en-US" altLang="zh-TW" smtClean="0"/>
              <a:t>-</a:t>
            </a:r>
            <a:endParaRPr lang="en-US" altLang="zh-TW"/>
          </a:p>
        </p:txBody>
      </p:sp>
      <p:sp>
        <p:nvSpPr>
          <p:cNvPr id="3" name="Rectangle 1"/>
          <p:cNvSpPr>
            <a:spLocks noChangeArrowheads="1"/>
          </p:cNvSpPr>
          <p:nvPr/>
        </p:nvSpPr>
        <p:spPr bwMode="auto">
          <a:xfrm>
            <a:off x="611560" y="1228044"/>
            <a:ext cx="7920880" cy="21441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200"/>
              </a:lnSpc>
            </a:pPr>
            <a:r>
              <a:rPr lang="en-US" altLang="zh-TW" sz="2400" b="1" u="sng" dirty="0" smtClean="0">
                <a:solidFill>
                  <a:srgbClr val="FF3300"/>
                </a:solidFill>
                <a:latin typeface="Times New Roman" pitchFamily="18" charset="0"/>
                <a:cs typeface="Times New Roman" pitchFamily="18" charset="0"/>
              </a:rPr>
              <a:t>Example 3.2.1</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Let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 {(1, 2, 3; 5, 4), (2, 4, 6; 5, 3), (6, 1, 5; 4, 3)} and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 </a:t>
            </a:r>
            <a:r>
              <a:rPr lang="en-US" altLang="zh-TW" sz="2400" dirty="0" smtClean="0">
                <a:latin typeface="Times New Roman" pitchFamily="18" charset="0"/>
                <a:cs typeface="Times New Roman" pitchFamily="18" charset="0"/>
              </a:rPr>
              <a:t>= {(1, 2, 3; 4, 5), (2, 5, 6; 4, 3), (6, 1, 4; 5, 3)} be two bull-designs of order 6. From the definition of T(</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we have 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 {(1, 2, 3), (2, 4, 6), (6, 1, 5)} and 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{(1, 2, 3), (2, 5, 6), (6, 1, 4)}. Thus |T(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1.</a:t>
            </a:r>
            <a:endParaRPr lang="zh-TW" altLang="zh-TW" sz="2400" dirty="0">
              <a:latin typeface="Times New Roman" pitchFamily="18" charset="0"/>
              <a:cs typeface="Times New Roman" pitchFamily="18" charset="0"/>
            </a:endParaRPr>
          </a:p>
        </p:txBody>
      </p:sp>
      <p:cxnSp>
        <p:nvCxnSpPr>
          <p:cNvPr id="74" name="直線接點 73"/>
          <p:cNvCxnSpPr/>
          <p:nvPr/>
        </p:nvCxnSpPr>
        <p:spPr>
          <a:xfrm>
            <a:off x="2123728" y="3845579"/>
            <a:ext cx="1440160" cy="0"/>
          </a:xfrm>
          <a:prstGeom prst="line">
            <a:avLst/>
          </a:prstGeom>
          <a:ln w="762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1" name="直線接點 80"/>
          <p:cNvCxnSpPr/>
          <p:nvPr/>
        </p:nvCxnSpPr>
        <p:spPr>
          <a:xfrm>
            <a:off x="3563888" y="3845579"/>
            <a:ext cx="371654" cy="888872"/>
          </a:xfrm>
          <a:prstGeom prst="line">
            <a:avLst/>
          </a:prstGeom>
          <a:ln w="762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2" name="直線接點 81"/>
          <p:cNvCxnSpPr/>
          <p:nvPr/>
        </p:nvCxnSpPr>
        <p:spPr>
          <a:xfrm>
            <a:off x="2141911" y="3840341"/>
            <a:ext cx="1793631" cy="883949"/>
          </a:xfrm>
          <a:prstGeom prst="line">
            <a:avLst/>
          </a:prstGeom>
          <a:ln w="762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83" name="直線接點 82"/>
          <p:cNvCxnSpPr/>
          <p:nvPr/>
        </p:nvCxnSpPr>
        <p:spPr>
          <a:xfrm flipV="1">
            <a:off x="2118465" y="3850503"/>
            <a:ext cx="1418493" cy="1879660"/>
          </a:xfrm>
          <a:prstGeom prst="line">
            <a:avLst/>
          </a:prstGeom>
          <a:ln w="28575">
            <a:solidFill>
              <a:srgbClr val="0000FF"/>
            </a:solidFill>
            <a:prstDash val="solid"/>
          </a:ln>
        </p:spPr>
        <p:style>
          <a:lnRef idx="1">
            <a:schemeClr val="accent1"/>
          </a:lnRef>
          <a:fillRef idx="0">
            <a:schemeClr val="accent1"/>
          </a:fillRef>
          <a:effectRef idx="0">
            <a:schemeClr val="accent1"/>
          </a:effectRef>
          <a:fontRef idx="minor">
            <a:schemeClr val="tx1"/>
          </a:fontRef>
        </p:style>
      </p:cxnSp>
      <p:cxnSp>
        <p:nvCxnSpPr>
          <p:cNvPr id="84" name="直線接點 83"/>
          <p:cNvCxnSpPr/>
          <p:nvPr/>
        </p:nvCxnSpPr>
        <p:spPr>
          <a:xfrm flipV="1">
            <a:off x="3563888" y="4724291"/>
            <a:ext cx="371654" cy="99355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85" name="文字方塊 52"/>
          <p:cNvSpPr txBox="1"/>
          <p:nvPr/>
        </p:nvSpPr>
        <p:spPr>
          <a:xfrm>
            <a:off x="1835696" y="3595943"/>
            <a:ext cx="432048" cy="26674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1</a:t>
            </a:r>
            <a:endParaRPr lang="zh-TW" altLang="en-US" sz="1400" dirty="0">
              <a:latin typeface="標楷體" pitchFamily="65" charset="-120"/>
              <a:ea typeface="標楷體" pitchFamily="65" charset="-120"/>
            </a:endParaRPr>
          </a:p>
        </p:txBody>
      </p:sp>
      <p:sp>
        <p:nvSpPr>
          <p:cNvPr id="86" name="文字方塊 53"/>
          <p:cNvSpPr txBox="1"/>
          <p:nvPr/>
        </p:nvSpPr>
        <p:spPr>
          <a:xfrm>
            <a:off x="3563888" y="3595943"/>
            <a:ext cx="432048" cy="26674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2</a:t>
            </a:r>
            <a:endParaRPr lang="zh-TW" altLang="en-US" sz="1400" dirty="0">
              <a:latin typeface="標楷體" pitchFamily="65" charset="-120"/>
              <a:ea typeface="標楷體" pitchFamily="65" charset="-120"/>
            </a:endParaRPr>
          </a:p>
        </p:txBody>
      </p:sp>
      <p:sp>
        <p:nvSpPr>
          <p:cNvPr id="87" name="文字方塊 54"/>
          <p:cNvSpPr txBox="1"/>
          <p:nvPr/>
        </p:nvSpPr>
        <p:spPr>
          <a:xfrm>
            <a:off x="1475656" y="4532078"/>
            <a:ext cx="432048" cy="26674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6</a:t>
            </a:r>
            <a:endParaRPr lang="zh-TW" altLang="en-US" sz="1400" dirty="0">
              <a:latin typeface="標楷體" pitchFamily="65" charset="-120"/>
              <a:ea typeface="標楷體" pitchFamily="65" charset="-120"/>
            </a:endParaRPr>
          </a:p>
        </p:txBody>
      </p:sp>
      <p:sp>
        <p:nvSpPr>
          <p:cNvPr id="88" name="文字方塊 55"/>
          <p:cNvSpPr txBox="1"/>
          <p:nvPr/>
        </p:nvSpPr>
        <p:spPr>
          <a:xfrm>
            <a:off x="3995936" y="4532078"/>
            <a:ext cx="432048" cy="26674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3</a:t>
            </a:r>
            <a:endParaRPr lang="zh-TW" altLang="en-US" sz="1400" dirty="0">
              <a:latin typeface="標楷體" pitchFamily="65" charset="-120"/>
              <a:ea typeface="標楷體" pitchFamily="65" charset="-120"/>
            </a:endParaRPr>
          </a:p>
        </p:txBody>
      </p:sp>
      <p:sp>
        <p:nvSpPr>
          <p:cNvPr id="89" name="文字方塊 56"/>
          <p:cNvSpPr txBox="1"/>
          <p:nvPr/>
        </p:nvSpPr>
        <p:spPr>
          <a:xfrm>
            <a:off x="3635896" y="5593030"/>
            <a:ext cx="432048" cy="26674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4</a:t>
            </a:r>
            <a:endParaRPr lang="zh-TW" altLang="en-US" sz="1400" dirty="0">
              <a:latin typeface="標楷體" pitchFamily="65" charset="-120"/>
              <a:ea typeface="標楷體" pitchFamily="65" charset="-120"/>
            </a:endParaRPr>
          </a:p>
        </p:txBody>
      </p:sp>
      <p:sp>
        <p:nvSpPr>
          <p:cNvPr id="90" name="文字方塊 57"/>
          <p:cNvSpPr txBox="1"/>
          <p:nvPr/>
        </p:nvSpPr>
        <p:spPr>
          <a:xfrm>
            <a:off x="1763688" y="5593030"/>
            <a:ext cx="432048" cy="26674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5</a:t>
            </a:r>
            <a:endParaRPr lang="zh-TW" altLang="en-US" sz="1400" dirty="0">
              <a:latin typeface="標楷體" pitchFamily="65" charset="-120"/>
              <a:ea typeface="標楷體" pitchFamily="65" charset="-120"/>
            </a:endParaRPr>
          </a:p>
        </p:txBody>
      </p:sp>
      <p:cxnSp>
        <p:nvCxnSpPr>
          <p:cNvPr id="96" name="直線接點 95"/>
          <p:cNvCxnSpPr>
            <a:stCxn id="124" idx="4"/>
          </p:cNvCxnSpPr>
          <p:nvPr/>
        </p:nvCxnSpPr>
        <p:spPr>
          <a:xfrm flipV="1">
            <a:off x="1785823" y="3845580"/>
            <a:ext cx="349519" cy="863729"/>
          </a:xfrm>
          <a:prstGeom prst="line">
            <a:avLst/>
          </a:prstGeom>
          <a:ln w="76200">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97" name="直線接點 96"/>
          <p:cNvCxnSpPr>
            <a:endCxn id="75" idx="4"/>
          </p:cNvCxnSpPr>
          <p:nvPr/>
        </p:nvCxnSpPr>
        <p:spPr>
          <a:xfrm flipV="1">
            <a:off x="2123728" y="3907988"/>
            <a:ext cx="0" cy="1799864"/>
          </a:xfrm>
          <a:prstGeom prst="line">
            <a:avLst/>
          </a:prstGeom>
          <a:ln w="76200">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98" name="直線接點 97"/>
          <p:cNvCxnSpPr>
            <a:stCxn id="101" idx="2"/>
          </p:cNvCxnSpPr>
          <p:nvPr/>
        </p:nvCxnSpPr>
        <p:spPr>
          <a:xfrm flipH="1" flipV="1">
            <a:off x="1825175" y="4656896"/>
            <a:ext cx="296874" cy="1071495"/>
          </a:xfrm>
          <a:prstGeom prst="line">
            <a:avLst/>
          </a:prstGeom>
          <a:ln w="76200">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99" name="直線接點 98"/>
          <p:cNvCxnSpPr>
            <a:endCxn id="108" idx="3"/>
          </p:cNvCxnSpPr>
          <p:nvPr/>
        </p:nvCxnSpPr>
        <p:spPr>
          <a:xfrm>
            <a:off x="2106156" y="3832998"/>
            <a:ext cx="1440316" cy="1895393"/>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100" name="直線接點 99"/>
          <p:cNvCxnSpPr>
            <a:endCxn id="101" idx="2"/>
          </p:cNvCxnSpPr>
          <p:nvPr/>
        </p:nvCxnSpPr>
        <p:spPr>
          <a:xfrm flipH="1">
            <a:off x="2122049" y="4771441"/>
            <a:ext cx="1854023" cy="956949"/>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7" name="直線接點 6"/>
          <p:cNvCxnSpPr/>
          <p:nvPr/>
        </p:nvCxnSpPr>
        <p:spPr>
          <a:xfrm>
            <a:off x="5364088" y="3839009"/>
            <a:ext cx="1440160" cy="0"/>
          </a:xfrm>
          <a:prstGeom prst="line">
            <a:avLst/>
          </a:prstGeom>
          <a:ln w="762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6804248" y="3839009"/>
            <a:ext cx="371654" cy="888872"/>
          </a:xfrm>
          <a:prstGeom prst="line">
            <a:avLst/>
          </a:prstGeom>
          <a:ln w="762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5382271" y="3833772"/>
            <a:ext cx="1793631" cy="883949"/>
          </a:xfrm>
          <a:prstGeom prst="line">
            <a:avLst/>
          </a:prstGeom>
          <a:ln w="762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6" name="直線接點 15"/>
          <p:cNvCxnSpPr/>
          <p:nvPr/>
        </p:nvCxnSpPr>
        <p:spPr>
          <a:xfrm>
            <a:off x="6800764" y="3833772"/>
            <a:ext cx="0" cy="186457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flipH="1">
            <a:off x="5347102" y="4712735"/>
            <a:ext cx="1817186" cy="100069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18" name="文字方塊 79"/>
          <p:cNvSpPr txBox="1"/>
          <p:nvPr/>
        </p:nvSpPr>
        <p:spPr>
          <a:xfrm>
            <a:off x="5076056" y="3578830"/>
            <a:ext cx="432048" cy="26674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1</a:t>
            </a:r>
            <a:endParaRPr lang="zh-TW" altLang="en-US" sz="1400" dirty="0">
              <a:latin typeface="標楷體" pitchFamily="65" charset="-120"/>
              <a:ea typeface="標楷體" pitchFamily="65" charset="-120"/>
            </a:endParaRPr>
          </a:p>
        </p:txBody>
      </p:sp>
      <p:sp>
        <p:nvSpPr>
          <p:cNvPr id="19" name="文字方塊 80"/>
          <p:cNvSpPr txBox="1"/>
          <p:nvPr/>
        </p:nvSpPr>
        <p:spPr>
          <a:xfrm>
            <a:off x="6804248" y="3578830"/>
            <a:ext cx="432048" cy="26674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2</a:t>
            </a:r>
            <a:endParaRPr lang="zh-TW" altLang="en-US" sz="1400" dirty="0">
              <a:latin typeface="標楷體" pitchFamily="65" charset="-120"/>
              <a:ea typeface="標楷體" pitchFamily="65" charset="-120"/>
            </a:endParaRPr>
          </a:p>
        </p:txBody>
      </p:sp>
      <p:sp>
        <p:nvSpPr>
          <p:cNvPr id="20" name="文字方塊 81"/>
          <p:cNvSpPr txBox="1"/>
          <p:nvPr/>
        </p:nvSpPr>
        <p:spPr>
          <a:xfrm>
            <a:off x="4716016" y="4525508"/>
            <a:ext cx="432048" cy="26674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6</a:t>
            </a:r>
            <a:endParaRPr lang="zh-TW" altLang="en-US" sz="1400" dirty="0">
              <a:latin typeface="標楷體" pitchFamily="65" charset="-120"/>
              <a:ea typeface="標楷體" pitchFamily="65" charset="-120"/>
            </a:endParaRPr>
          </a:p>
        </p:txBody>
      </p:sp>
      <p:sp>
        <p:nvSpPr>
          <p:cNvPr id="21" name="文字方塊 82"/>
          <p:cNvSpPr txBox="1"/>
          <p:nvPr/>
        </p:nvSpPr>
        <p:spPr>
          <a:xfrm>
            <a:off x="7164288" y="4525508"/>
            <a:ext cx="432048" cy="26674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3</a:t>
            </a:r>
            <a:endParaRPr lang="zh-TW" altLang="en-US" sz="1400" dirty="0">
              <a:latin typeface="標楷體" pitchFamily="65" charset="-120"/>
              <a:ea typeface="標楷體" pitchFamily="65" charset="-120"/>
            </a:endParaRPr>
          </a:p>
        </p:txBody>
      </p:sp>
      <p:sp>
        <p:nvSpPr>
          <p:cNvPr id="22" name="文字方塊 83"/>
          <p:cNvSpPr txBox="1"/>
          <p:nvPr/>
        </p:nvSpPr>
        <p:spPr>
          <a:xfrm>
            <a:off x="6804248" y="5586460"/>
            <a:ext cx="432048" cy="26674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4</a:t>
            </a:r>
            <a:endParaRPr lang="zh-TW" altLang="en-US" sz="1400" dirty="0">
              <a:latin typeface="標楷體" pitchFamily="65" charset="-120"/>
              <a:ea typeface="標楷體" pitchFamily="65" charset="-120"/>
            </a:endParaRPr>
          </a:p>
        </p:txBody>
      </p:sp>
      <p:sp>
        <p:nvSpPr>
          <p:cNvPr id="23" name="文字方塊 84"/>
          <p:cNvSpPr txBox="1"/>
          <p:nvPr/>
        </p:nvSpPr>
        <p:spPr>
          <a:xfrm>
            <a:off x="5004048" y="5586460"/>
            <a:ext cx="432048" cy="266749"/>
          </a:xfrm>
          <a:prstGeom prst="rect">
            <a:avLst/>
          </a:prstGeom>
          <a:noFill/>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sz="1400" dirty="0" smtClean="0">
                <a:latin typeface="標楷體" pitchFamily="65" charset="-120"/>
                <a:ea typeface="標楷體" pitchFamily="65" charset="-120"/>
              </a:rPr>
              <a:t>5</a:t>
            </a:r>
            <a:endParaRPr lang="zh-TW" altLang="en-US" sz="1400" dirty="0">
              <a:latin typeface="標楷體" pitchFamily="65" charset="-120"/>
              <a:ea typeface="標楷體" pitchFamily="65" charset="-120"/>
            </a:endParaRPr>
          </a:p>
        </p:txBody>
      </p:sp>
      <p:cxnSp>
        <p:nvCxnSpPr>
          <p:cNvPr id="29" name="直線接點 28"/>
          <p:cNvCxnSpPr/>
          <p:nvPr/>
        </p:nvCxnSpPr>
        <p:spPr>
          <a:xfrm flipV="1">
            <a:off x="5004048" y="3845579"/>
            <a:ext cx="349519" cy="863729"/>
          </a:xfrm>
          <a:prstGeom prst="line">
            <a:avLst/>
          </a:prstGeom>
          <a:ln w="76200">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30" name="直線接點 29"/>
          <p:cNvCxnSpPr/>
          <p:nvPr/>
        </p:nvCxnSpPr>
        <p:spPr>
          <a:xfrm flipH="1" flipV="1">
            <a:off x="5367516" y="3832998"/>
            <a:ext cx="1436732" cy="1874854"/>
          </a:xfrm>
          <a:prstGeom prst="line">
            <a:avLst/>
          </a:prstGeom>
          <a:ln w="76200">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31" name="直線接點 30"/>
          <p:cNvCxnSpPr>
            <a:stCxn id="13" idx="6"/>
          </p:cNvCxnSpPr>
          <p:nvPr/>
        </p:nvCxnSpPr>
        <p:spPr>
          <a:xfrm flipH="1" flipV="1">
            <a:off x="4986516" y="4678337"/>
            <a:ext cx="1889740" cy="1032941"/>
          </a:xfrm>
          <a:prstGeom prst="line">
            <a:avLst/>
          </a:prstGeom>
          <a:ln w="76200">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32" name="直線接點 31"/>
          <p:cNvCxnSpPr/>
          <p:nvPr/>
        </p:nvCxnSpPr>
        <p:spPr>
          <a:xfrm flipH="1">
            <a:off x="6804248" y="4704754"/>
            <a:ext cx="384448" cy="1006524"/>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flipH="1">
            <a:off x="5364088" y="3819789"/>
            <a:ext cx="11048" cy="1843630"/>
          </a:xfrm>
          <a:prstGeom prst="line">
            <a:avLst/>
          </a:prstGeom>
          <a:ln w="28575">
            <a:solidFill>
              <a:srgbClr val="009900"/>
            </a:solidFill>
            <a:prstDash val="solid"/>
          </a:ln>
        </p:spPr>
        <p:style>
          <a:lnRef idx="1">
            <a:schemeClr val="accent1"/>
          </a:lnRef>
          <a:fillRef idx="0">
            <a:schemeClr val="accent1"/>
          </a:fillRef>
          <a:effectRef idx="0">
            <a:schemeClr val="accent1"/>
          </a:effectRef>
          <a:fontRef idx="minor">
            <a:schemeClr val="tx1"/>
          </a:fontRef>
        </p:style>
      </p:cxnSp>
      <p:sp>
        <p:nvSpPr>
          <p:cNvPr id="284674" name="Text Box 2"/>
          <p:cNvSpPr txBox="1">
            <a:spLocks noChangeArrowheads="1"/>
          </p:cNvSpPr>
          <p:nvPr/>
        </p:nvSpPr>
        <p:spPr bwMode="auto">
          <a:xfrm>
            <a:off x="2474491" y="5847655"/>
            <a:ext cx="657349" cy="3000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endParaRPr kumimoji="1" lang="zh-TW"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284675" name="Text Box 3"/>
          <p:cNvSpPr txBox="1">
            <a:spLocks noChangeArrowheads="1"/>
          </p:cNvSpPr>
          <p:nvPr/>
        </p:nvSpPr>
        <p:spPr bwMode="auto">
          <a:xfrm>
            <a:off x="5852517" y="5847655"/>
            <a:ext cx="663699" cy="46166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endParaRPr kumimoji="1" lang="zh-TW"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284676" name="Rectangle 4"/>
          <p:cNvSpPr>
            <a:spLocks noChangeArrowheads="1"/>
          </p:cNvSpPr>
          <p:nvPr/>
        </p:nvSpPr>
        <p:spPr bwMode="auto">
          <a:xfrm>
            <a:off x="2667732" y="6237312"/>
            <a:ext cx="3440365"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indent="304800" algn="ct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rPr>
              <a:t>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rPr>
              <a:t>)∩T(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rPr>
              <a:t>)={(1,2,3)}</a:t>
            </a:r>
            <a:endParaRPr kumimoji="1" lang="en-US"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14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3"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4"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5"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6"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7"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8"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9"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60"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161" name="直線接點 160"/>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直線接點 161"/>
          <p:cNvCxnSpPr>
            <a:stCxn id="76" idx="3"/>
          </p:cNvCxnSpPr>
          <p:nvPr/>
        </p:nvCxnSpPr>
        <p:spPr>
          <a:xfrm flipH="1">
            <a:off x="1775302" y="3889709"/>
            <a:ext cx="1737669" cy="860211"/>
          </a:xfrm>
          <a:prstGeom prst="line">
            <a:avLst/>
          </a:prstGeom>
          <a:ln w="76200">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64" name="直線接點 163"/>
          <p:cNvCxnSpPr/>
          <p:nvPr/>
        </p:nvCxnSpPr>
        <p:spPr>
          <a:xfrm>
            <a:off x="3563888" y="3861048"/>
            <a:ext cx="1" cy="1868323"/>
          </a:xfrm>
          <a:prstGeom prst="line">
            <a:avLst/>
          </a:prstGeom>
          <a:ln w="76200">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66" name="直線接點 165"/>
          <p:cNvCxnSpPr/>
          <p:nvPr/>
        </p:nvCxnSpPr>
        <p:spPr>
          <a:xfrm>
            <a:off x="1763688" y="4729029"/>
            <a:ext cx="1805777" cy="1010759"/>
          </a:xfrm>
          <a:prstGeom prst="line">
            <a:avLst/>
          </a:prstGeom>
          <a:ln w="76200">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68" name="直線接點 167"/>
          <p:cNvCxnSpPr/>
          <p:nvPr/>
        </p:nvCxnSpPr>
        <p:spPr>
          <a:xfrm>
            <a:off x="2093205" y="5717754"/>
            <a:ext cx="1476260" cy="0"/>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71" name="直線接點 170"/>
          <p:cNvCxnSpPr/>
          <p:nvPr/>
        </p:nvCxnSpPr>
        <p:spPr>
          <a:xfrm flipV="1">
            <a:off x="1835696" y="4704202"/>
            <a:ext cx="2119359" cy="20943"/>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sp>
        <p:nvSpPr>
          <p:cNvPr id="75" name="橢圓 74"/>
          <p:cNvSpPr/>
          <p:nvPr/>
        </p:nvSpPr>
        <p:spPr>
          <a:xfrm>
            <a:off x="2051720" y="3783170"/>
            <a:ext cx="144016" cy="124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76" name="橢圓 75"/>
          <p:cNvSpPr/>
          <p:nvPr/>
        </p:nvSpPr>
        <p:spPr>
          <a:xfrm>
            <a:off x="3491880" y="3783170"/>
            <a:ext cx="144016" cy="124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80" name="橢圓 79"/>
          <p:cNvSpPr/>
          <p:nvPr/>
        </p:nvSpPr>
        <p:spPr>
          <a:xfrm>
            <a:off x="3491880" y="5655439"/>
            <a:ext cx="144016" cy="124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79" name="橢圓 78"/>
          <p:cNvSpPr/>
          <p:nvPr/>
        </p:nvSpPr>
        <p:spPr>
          <a:xfrm>
            <a:off x="2051720" y="5655439"/>
            <a:ext cx="144016" cy="124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77" name="橢圓 76"/>
          <p:cNvSpPr/>
          <p:nvPr/>
        </p:nvSpPr>
        <p:spPr>
          <a:xfrm>
            <a:off x="1691680" y="4656896"/>
            <a:ext cx="144016" cy="124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78" name="橢圓 77"/>
          <p:cNvSpPr/>
          <p:nvPr/>
        </p:nvSpPr>
        <p:spPr>
          <a:xfrm>
            <a:off x="3851920" y="4656896"/>
            <a:ext cx="144016" cy="124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cxnSp>
        <p:nvCxnSpPr>
          <p:cNvPr id="175" name="直線接點 174"/>
          <p:cNvCxnSpPr/>
          <p:nvPr/>
        </p:nvCxnSpPr>
        <p:spPr>
          <a:xfrm flipH="1">
            <a:off x="5001658" y="3822853"/>
            <a:ext cx="1840146" cy="881349"/>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7" name="直線接點 176"/>
          <p:cNvCxnSpPr/>
          <p:nvPr/>
        </p:nvCxnSpPr>
        <p:spPr>
          <a:xfrm>
            <a:off x="5012675" y="4737253"/>
            <a:ext cx="344659" cy="96091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直線接點 178"/>
          <p:cNvCxnSpPr/>
          <p:nvPr/>
        </p:nvCxnSpPr>
        <p:spPr>
          <a:xfrm flipV="1">
            <a:off x="5354198" y="3831479"/>
            <a:ext cx="1410488" cy="187525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1" name="直線接點 180"/>
          <p:cNvCxnSpPr/>
          <p:nvPr/>
        </p:nvCxnSpPr>
        <p:spPr>
          <a:xfrm flipH="1">
            <a:off x="5359912" y="5695720"/>
            <a:ext cx="1444336" cy="2411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4" name="直線接點 183"/>
          <p:cNvCxnSpPr/>
          <p:nvPr/>
        </p:nvCxnSpPr>
        <p:spPr>
          <a:xfrm flipH="1">
            <a:off x="5027295" y="4682169"/>
            <a:ext cx="2155703" cy="1699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橢圓 7"/>
          <p:cNvSpPr/>
          <p:nvPr/>
        </p:nvSpPr>
        <p:spPr>
          <a:xfrm>
            <a:off x="5292080" y="3776600"/>
            <a:ext cx="144016" cy="124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9" name="橢圓 8"/>
          <p:cNvSpPr/>
          <p:nvPr/>
        </p:nvSpPr>
        <p:spPr>
          <a:xfrm>
            <a:off x="6732240" y="3776600"/>
            <a:ext cx="144016" cy="124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1" name="橢圓 10"/>
          <p:cNvSpPr/>
          <p:nvPr/>
        </p:nvSpPr>
        <p:spPr>
          <a:xfrm>
            <a:off x="7092280" y="4650326"/>
            <a:ext cx="144016" cy="124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3" name="橢圓 12"/>
          <p:cNvSpPr/>
          <p:nvPr/>
        </p:nvSpPr>
        <p:spPr>
          <a:xfrm>
            <a:off x="6732240" y="5648869"/>
            <a:ext cx="144016" cy="124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2" name="橢圓 11"/>
          <p:cNvSpPr/>
          <p:nvPr/>
        </p:nvSpPr>
        <p:spPr>
          <a:xfrm>
            <a:off x="5292080" y="5648869"/>
            <a:ext cx="144016" cy="124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10" name="橢圓 9"/>
          <p:cNvSpPr/>
          <p:nvPr/>
        </p:nvSpPr>
        <p:spPr>
          <a:xfrm>
            <a:off x="4932040" y="4650326"/>
            <a:ext cx="144016" cy="12481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68</a:t>
            </a:fld>
            <a:r>
              <a:rPr lang="en-US" altLang="zh-TW" smtClean="0"/>
              <a:t>-</a:t>
            </a:r>
            <a:endParaRPr lang="en-US" altLang="zh-TW"/>
          </a:p>
        </p:txBody>
      </p:sp>
      <p:sp>
        <p:nvSpPr>
          <p:cNvPr id="3" name="Rectangle 1"/>
          <p:cNvSpPr>
            <a:spLocks noChangeArrowheads="1"/>
          </p:cNvSpPr>
          <p:nvPr/>
        </p:nvSpPr>
        <p:spPr bwMode="auto">
          <a:xfrm>
            <a:off x="611560" y="1168700"/>
            <a:ext cx="7920880" cy="52219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ts val="4000"/>
              </a:lnSpc>
            </a:pPr>
            <a:r>
              <a:rPr lang="en-US" altLang="zh-TW" sz="2400" dirty="0" smtClean="0">
                <a:latin typeface="Times New Roman" pitchFamily="18" charset="0"/>
                <a:cs typeface="Times New Roman" pitchFamily="18" charset="0"/>
              </a:rPr>
              <a:t>Let </a:t>
            </a:r>
            <a:r>
              <a:rPr lang="en-US" altLang="zh-TW" sz="2400" b="1" dirty="0" smtClean="0">
                <a:solidFill>
                  <a:srgbClr val="0000FF"/>
                </a:solidFill>
                <a:latin typeface="Times New Roman" pitchFamily="18" charset="0"/>
                <a:cs typeface="Times New Roman" pitchFamily="18" charset="0"/>
              </a:rPr>
              <a:t>I</a:t>
            </a:r>
            <a:r>
              <a:rPr lang="en-US" altLang="zh-TW" sz="2400" b="1" baseline="-25000" dirty="0" smtClean="0">
                <a:solidFill>
                  <a:srgbClr val="0000FF"/>
                </a:solidFill>
                <a:latin typeface="Times New Roman" pitchFamily="18" charset="0"/>
                <a:cs typeface="Times New Roman" pitchFamily="18" charset="0"/>
              </a:rPr>
              <a:t>T</a:t>
            </a:r>
            <a:r>
              <a:rPr lang="en-US" altLang="zh-TW" sz="2400" b="1" dirty="0" smtClean="0">
                <a:solidFill>
                  <a:srgbClr val="0000FF"/>
                </a:solidFill>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denote the set of integer k for which there exists two bull-designs of order n, (X,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 and (X,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such that |T(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 k. Let </a:t>
            </a:r>
            <a:r>
              <a:rPr lang="en-US" altLang="zh-TW" sz="2400" b="1" dirty="0" smtClean="0">
                <a:solidFill>
                  <a:srgbClr val="0000FF"/>
                </a:solidFill>
                <a:latin typeface="Times New Roman" pitchFamily="18" charset="0"/>
                <a:cs typeface="Times New Roman" pitchFamily="18" charset="0"/>
              </a:rPr>
              <a:t>J</a:t>
            </a:r>
            <a:r>
              <a:rPr lang="en-US" altLang="zh-TW" sz="2400" b="1" baseline="-25000" dirty="0" smtClean="0">
                <a:solidFill>
                  <a:srgbClr val="0000FF"/>
                </a:solidFill>
                <a:latin typeface="Times New Roman" pitchFamily="18" charset="0"/>
                <a:cs typeface="Times New Roman" pitchFamily="18" charset="0"/>
              </a:rPr>
              <a:t>T</a:t>
            </a:r>
            <a:r>
              <a:rPr lang="en-US" altLang="zh-TW" sz="2400" b="1" dirty="0" smtClean="0">
                <a:solidFill>
                  <a:srgbClr val="0000FF"/>
                </a:solidFill>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 {0, 1, 2,</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n(n−1)/10}. In other words,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(n) denotes the triangle intersection numbers one expects to achieve with a bull-design of order n. We also modify this notation slightly and let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(H) and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(H) denote the achievable and expected triangle intersection numbers respectively for the bull decomposition of the graph H.  The same as Section 3.1, we need to get the triangle intersection for bull-designs of order n by ad hoc as n &lt; 30.</a:t>
            </a:r>
            <a:endParaRPr lang="zh-TW" altLang="zh-TW" sz="2400" dirty="0">
              <a:latin typeface="Times New Roman" pitchFamily="18" charset="0"/>
              <a:cs typeface="Times New Roman" pitchFamily="18" charset="0"/>
            </a:endParaRPr>
          </a:p>
        </p:txBody>
      </p:sp>
      <p:sp>
        <p:nvSpPr>
          <p:cNvPr id="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0"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21" name="直線接點 20"/>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dirty="0" smtClean="0"/>
              <a:t>-</a:t>
            </a:r>
            <a:fld id="{D45959B6-B481-4E88-9433-090E52DEE8D4}" type="slidenum">
              <a:rPr lang="en-US" altLang="zh-TW" smtClean="0"/>
              <a:pPr>
                <a:defRPr/>
              </a:pPr>
              <a:t>69</a:t>
            </a:fld>
            <a:r>
              <a:rPr lang="en-US" altLang="zh-TW" dirty="0" smtClean="0"/>
              <a:t>-</a:t>
            </a:r>
            <a:endParaRPr lang="en-US" altLang="zh-TW" dirty="0"/>
          </a:p>
        </p:txBody>
      </p:sp>
      <p:sp>
        <p:nvSpPr>
          <p:cNvPr id="3" name="Rectangle 1"/>
          <p:cNvSpPr>
            <a:spLocks noChangeArrowheads="1"/>
          </p:cNvSpPr>
          <p:nvPr/>
        </p:nvSpPr>
        <p:spPr bwMode="auto">
          <a:xfrm>
            <a:off x="611560" y="1196752"/>
            <a:ext cx="7920880" cy="9643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b="1" u="sng" dirty="0" smtClean="0">
                <a:solidFill>
                  <a:srgbClr val="FF3300"/>
                </a:solidFill>
                <a:latin typeface="Times New Roman" pitchFamily="18" charset="0"/>
                <a:cs typeface="Times New Roman" pitchFamily="18" charset="0"/>
              </a:rPr>
              <a:t>Example 3.2.2</a:t>
            </a:r>
            <a:r>
              <a:rPr lang="en-US" altLang="zh-TW" sz="2400" dirty="0" smtClean="0">
                <a:latin typeface="Times New Roman" pitchFamily="18" charset="0"/>
                <a:cs typeface="Times New Roman" pitchFamily="18" charset="0"/>
              </a:rPr>
              <a:t>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(5) ={0, 1, 2}. We find three bull-designs of order 5 as follows:</a:t>
            </a:r>
            <a:endParaRPr lang="zh-TW" altLang="zh-TW" sz="2400" dirty="0">
              <a:latin typeface="Times New Roman" pitchFamily="18" charset="0"/>
              <a:cs typeface="Times New Roman" pitchFamily="18" charset="0"/>
            </a:endParaRPr>
          </a:p>
        </p:txBody>
      </p:sp>
      <p:sp>
        <p:nvSpPr>
          <p:cNvPr id="4" name="Rectangle 1"/>
          <p:cNvSpPr>
            <a:spLocks noChangeArrowheads="1"/>
          </p:cNvSpPr>
          <p:nvPr/>
        </p:nvSpPr>
        <p:spPr bwMode="auto">
          <a:xfrm>
            <a:off x="1619672" y="4725144"/>
            <a:ext cx="7200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0</a:t>
            </a:r>
            <a:endParaRPr lang="zh-TW" altLang="zh-TW" sz="2400" dirty="0">
              <a:latin typeface="Times New Roman" pitchFamily="18" charset="0"/>
              <a:cs typeface="Times New Roman" pitchFamily="18" charset="0"/>
            </a:endParaRPr>
          </a:p>
        </p:txBody>
      </p:sp>
      <p:sp>
        <p:nvSpPr>
          <p:cNvPr id="9"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5"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26" name="直線接點 25"/>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0" name="Rectangle 1"/>
          <p:cNvSpPr>
            <a:spLocks noChangeArrowheads="1"/>
          </p:cNvSpPr>
          <p:nvPr/>
        </p:nvSpPr>
        <p:spPr bwMode="auto">
          <a:xfrm>
            <a:off x="763960" y="5589240"/>
            <a:ext cx="7920880" cy="9643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dirty="0" smtClean="0">
                <a:latin typeface="Times New Roman" pitchFamily="18" charset="0"/>
                <a:cs typeface="Times New Roman" pitchFamily="18" charset="0"/>
              </a:rPr>
              <a:t>Thus we have |T(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T(</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for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 0, 1, 2. Therefore,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(5) = {0, 1, 2} =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(5).</a:t>
            </a:r>
            <a:endParaRPr lang="zh-TW" altLang="zh-TW" sz="2400" dirty="0">
              <a:latin typeface="Times New Roman" pitchFamily="18" charset="0"/>
              <a:cs typeface="Times New Roman" pitchFamily="18" charset="0"/>
            </a:endParaRPr>
          </a:p>
        </p:txBody>
      </p:sp>
      <p:sp>
        <p:nvSpPr>
          <p:cNvPr id="201" name="Rectangle 1"/>
          <p:cNvSpPr>
            <a:spLocks noChangeArrowheads="1"/>
          </p:cNvSpPr>
          <p:nvPr/>
        </p:nvSpPr>
        <p:spPr bwMode="auto">
          <a:xfrm>
            <a:off x="4427984" y="4706710"/>
            <a:ext cx="7200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endParaRPr lang="zh-TW" altLang="zh-TW" sz="2400" dirty="0">
              <a:latin typeface="Times New Roman" pitchFamily="18" charset="0"/>
              <a:cs typeface="Times New Roman" pitchFamily="18" charset="0"/>
            </a:endParaRPr>
          </a:p>
        </p:txBody>
      </p:sp>
      <p:sp>
        <p:nvSpPr>
          <p:cNvPr id="202" name="Rectangle 1"/>
          <p:cNvSpPr>
            <a:spLocks noChangeArrowheads="1"/>
          </p:cNvSpPr>
          <p:nvPr/>
        </p:nvSpPr>
        <p:spPr bwMode="auto">
          <a:xfrm>
            <a:off x="7092280" y="4706710"/>
            <a:ext cx="7200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endParaRPr lang="zh-TW" altLang="zh-TW" sz="2400" dirty="0">
              <a:latin typeface="Times New Roman" pitchFamily="18" charset="0"/>
              <a:cs typeface="Times New Roman" pitchFamily="18" charset="0"/>
            </a:endParaRPr>
          </a:p>
        </p:txBody>
      </p:sp>
      <p:grpSp>
        <p:nvGrpSpPr>
          <p:cNvPr id="125" name="群組 124"/>
          <p:cNvGrpSpPr/>
          <p:nvPr/>
        </p:nvGrpSpPr>
        <p:grpSpPr>
          <a:xfrm>
            <a:off x="539552" y="2348880"/>
            <a:ext cx="2603214" cy="2592288"/>
            <a:chOff x="755576" y="2348880"/>
            <a:chExt cx="2603214" cy="2736304"/>
          </a:xfrm>
        </p:grpSpPr>
        <p:cxnSp>
          <p:nvCxnSpPr>
            <p:cNvPr id="34" name="直線接點 33"/>
            <p:cNvCxnSpPr/>
            <p:nvPr/>
          </p:nvCxnSpPr>
          <p:spPr>
            <a:xfrm flipH="1">
              <a:off x="1227034" y="3518639"/>
              <a:ext cx="1635086" cy="1332181"/>
            </a:xfrm>
            <a:prstGeom prst="line">
              <a:avLst/>
            </a:prstGeom>
            <a:ln w="57150">
              <a:solidFill>
                <a:srgbClr val="009900"/>
              </a:solidFill>
            </a:ln>
          </p:spPr>
          <p:style>
            <a:lnRef idx="1">
              <a:schemeClr val="accent2"/>
            </a:lnRef>
            <a:fillRef idx="0">
              <a:schemeClr val="accent2"/>
            </a:fillRef>
            <a:effectRef idx="0">
              <a:schemeClr val="accent2"/>
            </a:effectRef>
            <a:fontRef idx="minor">
              <a:schemeClr val="tx1"/>
            </a:fontRef>
          </p:style>
        </p:cxnSp>
        <p:sp>
          <p:nvSpPr>
            <p:cNvPr id="36" name="文字方塊 87"/>
            <p:cNvSpPr txBox="1">
              <a:spLocks noChangeArrowheads="1"/>
            </p:cNvSpPr>
            <p:nvPr/>
          </p:nvSpPr>
          <p:spPr bwMode="auto">
            <a:xfrm>
              <a:off x="2112598" y="2348880"/>
              <a:ext cx="414658" cy="380623"/>
            </a:xfrm>
            <a:prstGeom prst="rect">
              <a:avLst/>
            </a:prstGeom>
            <a:noFill/>
            <a:ln w="9525">
              <a:noFill/>
              <a:miter lim="800000"/>
              <a:headEnd/>
              <a:tailEnd/>
            </a:ln>
          </p:spPr>
          <p:txBody>
            <a:bodyPr>
              <a:spAutoFit/>
            </a:bodyPr>
            <a:lstStyle/>
            <a:p>
              <a:r>
                <a:rPr lang="en-US" altLang="zh-TW"/>
                <a:t>1</a:t>
              </a:r>
              <a:endParaRPr lang="zh-TW" altLang="en-US"/>
            </a:p>
          </p:txBody>
        </p:sp>
        <p:sp>
          <p:nvSpPr>
            <p:cNvPr id="37" name="文字方塊 88"/>
            <p:cNvSpPr txBox="1">
              <a:spLocks noChangeArrowheads="1"/>
            </p:cNvSpPr>
            <p:nvPr/>
          </p:nvSpPr>
          <p:spPr bwMode="auto">
            <a:xfrm>
              <a:off x="2944132" y="3367040"/>
              <a:ext cx="414658" cy="382264"/>
            </a:xfrm>
            <a:prstGeom prst="rect">
              <a:avLst/>
            </a:prstGeom>
            <a:noFill/>
            <a:ln w="9525">
              <a:noFill/>
              <a:miter lim="800000"/>
              <a:headEnd/>
              <a:tailEnd/>
            </a:ln>
          </p:spPr>
          <p:txBody>
            <a:bodyPr>
              <a:spAutoFit/>
            </a:bodyPr>
            <a:lstStyle/>
            <a:p>
              <a:r>
                <a:rPr lang="en-US" altLang="zh-TW" dirty="0"/>
                <a:t>2</a:t>
              </a:r>
              <a:endParaRPr lang="zh-TW" altLang="en-US" dirty="0"/>
            </a:p>
          </p:txBody>
        </p:sp>
        <p:sp>
          <p:nvSpPr>
            <p:cNvPr id="38" name="文字方塊 89"/>
            <p:cNvSpPr txBox="1">
              <a:spLocks noChangeArrowheads="1"/>
            </p:cNvSpPr>
            <p:nvPr/>
          </p:nvSpPr>
          <p:spPr bwMode="auto">
            <a:xfrm>
              <a:off x="827584" y="4699884"/>
              <a:ext cx="414658" cy="326386"/>
            </a:xfrm>
            <a:prstGeom prst="rect">
              <a:avLst/>
            </a:prstGeom>
            <a:noFill/>
            <a:ln w="9525">
              <a:noFill/>
              <a:miter lim="800000"/>
              <a:headEnd/>
              <a:tailEnd/>
            </a:ln>
          </p:spPr>
          <p:txBody>
            <a:bodyPr>
              <a:spAutoFit/>
            </a:bodyPr>
            <a:lstStyle/>
            <a:p>
              <a:r>
                <a:rPr lang="en-US" altLang="zh-TW" dirty="0" smtClean="0"/>
                <a:t>4</a:t>
              </a:r>
              <a:endParaRPr lang="zh-TW" altLang="en-US" dirty="0"/>
            </a:p>
          </p:txBody>
        </p:sp>
        <p:sp>
          <p:nvSpPr>
            <p:cNvPr id="40" name="文字方塊 91"/>
            <p:cNvSpPr txBox="1">
              <a:spLocks noChangeArrowheads="1"/>
            </p:cNvSpPr>
            <p:nvPr/>
          </p:nvSpPr>
          <p:spPr bwMode="auto">
            <a:xfrm>
              <a:off x="755576" y="3430674"/>
              <a:ext cx="415965" cy="382265"/>
            </a:xfrm>
            <a:prstGeom prst="rect">
              <a:avLst/>
            </a:prstGeom>
            <a:noFill/>
            <a:ln w="9525">
              <a:noFill/>
              <a:miter lim="800000"/>
              <a:headEnd/>
              <a:tailEnd/>
            </a:ln>
          </p:spPr>
          <p:txBody>
            <a:bodyPr>
              <a:spAutoFit/>
            </a:bodyPr>
            <a:lstStyle/>
            <a:p>
              <a:r>
                <a:rPr lang="en-US" altLang="zh-TW"/>
                <a:t>5</a:t>
              </a:r>
              <a:endParaRPr lang="zh-TW" altLang="en-US"/>
            </a:p>
          </p:txBody>
        </p:sp>
        <p:sp>
          <p:nvSpPr>
            <p:cNvPr id="61" name="文字方塊 89"/>
            <p:cNvSpPr txBox="1">
              <a:spLocks noChangeArrowheads="1"/>
            </p:cNvSpPr>
            <p:nvPr/>
          </p:nvSpPr>
          <p:spPr bwMode="auto">
            <a:xfrm>
              <a:off x="2933206" y="4702919"/>
              <a:ext cx="414658" cy="382265"/>
            </a:xfrm>
            <a:prstGeom prst="rect">
              <a:avLst/>
            </a:prstGeom>
            <a:noFill/>
            <a:ln w="9525">
              <a:noFill/>
              <a:miter lim="800000"/>
              <a:headEnd/>
              <a:tailEnd/>
            </a:ln>
          </p:spPr>
          <p:txBody>
            <a:bodyPr>
              <a:spAutoFit/>
            </a:bodyPr>
            <a:lstStyle/>
            <a:p>
              <a:r>
                <a:rPr lang="en-US" altLang="zh-TW" dirty="0"/>
                <a:t>3</a:t>
              </a:r>
              <a:endParaRPr lang="zh-TW" altLang="en-US" dirty="0"/>
            </a:p>
          </p:txBody>
        </p:sp>
        <p:cxnSp>
          <p:nvCxnSpPr>
            <p:cNvPr id="93" name="直線接點 92"/>
            <p:cNvCxnSpPr/>
            <p:nvPr/>
          </p:nvCxnSpPr>
          <p:spPr>
            <a:xfrm flipH="1" flipV="1">
              <a:off x="2028186" y="2628068"/>
              <a:ext cx="856903" cy="925953"/>
            </a:xfrm>
            <a:prstGeom prst="line">
              <a:avLst/>
            </a:prstGeom>
            <a:ln w="571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95" name="直線接點 94"/>
            <p:cNvCxnSpPr/>
            <p:nvPr/>
          </p:nvCxnSpPr>
          <p:spPr>
            <a:xfrm flipH="1">
              <a:off x="1255126" y="2624045"/>
              <a:ext cx="779347" cy="2212360"/>
            </a:xfrm>
            <a:prstGeom prst="line">
              <a:avLst/>
            </a:prstGeom>
            <a:ln w="571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97" name="直線接點 96"/>
            <p:cNvCxnSpPr/>
            <p:nvPr/>
          </p:nvCxnSpPr>
          <p:spPr>
            <a:xfrm>
              <a:off x="2885090" y="3531575"/>
              <a:ext cx="11549" cy="1326864"/>
            </a:xfrm>
            <a:prstGeom prst="line">
              <a:avLst/>
            </a:prstGeom>
            <a:ln w="190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100" name="直線接點 99"/>
            <p:cNvCxnSpPr/>
            <p:nvPr/>
          </p:nvCxnSpPr>
          <p:spPr>
            <a:xfrm flipH="1">
              <a:off x="1255126" y="3568619"/>
              <a:ext cx="14056" cy="1256769"/>
            </a:xfrm>
            <a:prstGeom prst="line">
              <a:avLst/>
            </a:prstGeom>
            <a:ln w="190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102" name="直線接點 101"/>
            <p:cNvCxnSpPr/>
            <p:nvPr/>
          </p:nvCxnSpPr>
          <p:spPr>
            <a:xfrm>
              <a:off x="2058895" y="2667055"/>
              <a:ext cx="816779" cy="2177640"/>
            </a:xfrm>
            <a:prstGeom prst="line">
              <a:avLst/>
            </a:prstGeom>
            <a:ln w="571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106" name="直線接點 105"/>
            <p:cNvCxnSpPr/>
            <p:nvPr/>
          </p:nvCxnSpPr>
          <p:spPr>
            <a:xfrm>
              <a:off x="1235991" y="3557944"/>
              <a:ext cx="1630269" cy="1275528"/>
            </a:xfrm>
            <a:prstGeom prst="line">
              <a:avLst/>
            </a:prstGeom>
            <a:ln w="571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108" name="直線接點 107"/>
            <p:cNvCxnSpPr/>
            <p:nvPr/>
          </p:nvCxnSpPr>
          <p:spPr>
            <a:xfrm flipH="1">
              <a:off x="1277160" y="2710149"/>
              <a:ext cx="738130" cy="848299"/>
            </a:xfrm>
            <a:prstGeom prst="line">
              <a:avLst/>
            </a:prstGeom>
            <a:ln w="571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110" name="直線接點 109"/>
            <p:cNvCxnSpPr/>
            <p:nvPr/>
          </p:nvCxnSpPr>
          <p:spPr>
            <a:xfrm flipV="1">
              <a:off x="1228138" y="4811026"/>
              <a:ext cx="1656950" cy="22446"/>
            </a:xfrm>
            <a:prstGeom prst="line">
              <a:avLst/>
            </a:prstGeom>
            <a:ln w="190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112" name="直線接點 111"/>
            <p:cNvCxnSpPr/>
            <p:nvPr/>
          </p:nvCxnSpPr>
          <p:spPr>
            <a:xfrm flipH="1">
              <a:off x="1272381" y="3522314"/>
              <a:ext cx="1540904" cy="20701"/>
            </a:xfrm>
            <a:prstGeom prst="line">
              <a:avLst/>
            </a:prstGeom>
            <a:ln w="19050">
              <a:solidFill>
                <a:srgbClr val="FF00FF"/>
              </a:solidFill>
            </a:ln>
          </p:spPr>
          <p:style>
            <a:lnRef idx="1">
              <a:schemeClr val="accent2"/>
            </a:lnRef>
            <a:fillRef idx="0">
              <a:schemeClr val="accent2"/>
            </a:fillRef>
            <a:effectRef idx="0">
              <a:schemeClr val="accent2"/>
            </a:effectRef>
            <a:fontRef idx="minor">
              <a:schemeClr val="tx1"/>
            </a:fontRef>
          </p:style>
        </p:cxnSp>
        <p:sp>
          <p:nvSpPr>
            <p:cNvPr id="48" name="橢圓 47"/>
            <p:cNvSpPr/>
            <p:nvPr/>
          </p:nvSpPr>
          <p:spPr>
            <a:xfrm>
              <a:off x="2814723" y="3444990"/>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86" name="橢圓 85"/>
            <p:cNvSpPr/>
            <p:nvPr/>
          </p:nvSpPr>
          <p:spPr>
            <a:xfrm>
              <a:off x="1187624" y="3444990"/>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87" name="橢圓 86"/>
            <p:cNvSpPr/>
            <p:nvPr/>
          </p:nvSpPr>
          <p:spPr>
            <a:xfrm>
              <a:off x="1187624" y="4741134"/>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88" name="橢圓 87"/>
            <p:cNvSpPr/>
            <p:nvPr/>
          </p:nvSpPr>
          <p:spPr>
            <a:xfrm>
              <a:off x="2814723" y="4725144"/>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101" name="橢圓 100"/>
            <p:cNvSpPr/>
            <p:nvPr/>
          </p:nvSpPr>
          <p:spPr>
            <a:xfrm>
              <a:off x="1965316" y="2583057"/>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grpSp>
      <p:grpSp>
        <p:nvGrpSpPr>
          <p:cNvPr id="152" name="群組 151"/>
          <p:cNvGrpSpPr/>
          <p:nvPr/>
        </p:nvGrpSpPr>
        <p:grpSpPr>
          <a:xfrm>
            <a:off x="3347864" y="2348880"/>
            <a:ext cx="2646906" cy="2592288"/>
            <a:chOff x="3491880" y="2348880"/>
            <a:chExt cx="2502890" cy="2736304"/>
          </a:xfrm>
        </p:grpSpPr>
        <p:sp>
          <p:nvSpPr>
            <p:cNvPr id="120" name="文字方塊 87"/>
            <p:cNvSpPr txBox="1">
              <a:spLocks noChangeArrowheads="1"/>
            </p:cNvSpPr>
            <p:nvPr/>
          </p:nvSpPr>
          <p:spPr bwMode="auto">
            <a:xfrm>
              <a:off x="4457547" y="2348880"/>
              <a:ext cx="414658" cy="380623"/>
            </a:xfrm>
            <a:prstGeom prst="rect">
              <a:avLst/>
            </a:prstGeom>
            <a:noFill/>
            <a:ln w="9525">
              <a:noFill/>
              <a:miter lim="800000"/>
              <a:headEnd/>
              <a:tailEnd/>
            </a:ln>
          </p:spPr>
          <p:txBody>
            <a:bodyPr>
              <a:spAutoFit/>
            </a:bodyPr>
            <a:lstStyle/>
            <a:p>
              <a:r>
                <a:rPr lang="en-US" altLang="zh-TW" dirty="0"/>
                <a:t>1</a:t>
              </a:r>
              <a:endParaRPr lang="zh-TW" altLang="en-US" dirty="0"/>
            </a:p>
          </p:txBody>
        </p:sp>
        <p:sp>
          <p:nvSpPr>
            <p:cNvPr id="121" name="文字方塊 88"/>
            <p:cNvSpPr txBox="1">
              <a:spLocks noChangeArrowheads="1"/>
            </p:cNvSpPr>
            <p:nvPr/>
          </p:nvSpPr>
          <p:spPr bwMode="auto">
            <a:xfrm>
              <a:off x="5555978" y="3367040"/>
              <a:ext cx="414658" cy="382264"/>
            </a:xfrm>
            <a:prstGeom prst="rect">
              <a:avLst/>
            </a:prstGeom>
            <a:noFill/>
            <a:ln w="9525">
              <a:noFill/>
              <a:miter lim="800000"/>
              <a:headEnd/>
              <a:tailEnd/>
            </a:ln>
          </p:spPr>
          <p:txBody>
            <a:bodyPr>
              <a:spAutoFit/>
            </a:bodyPr>
            <a:lstStyle/>
            <a:p>
              <a:r>
                <a:rPr lang="en-US" altLang="zh-TW" dirty="0"/>
                <a:t>2</a:t>
              </a:r>
              <a:endParaRPr lang="zh-TW" altLang="en-US" dirty="0"/>
            </a:p>
          </p:txBody>
        </p:sp>
        <p:sp>
          <p:nvSpPr>
            <p:cNvPr id="122" name="文字方塊 89"/>
            <p:cNvSpPr txBox="1">
              <a:spLocks noChangeArrowheads="1"/>
            </p:cNvSpPr>
            <p:nvPr/>
          </p:nvSpPr>
          <p:spPr bwMode="auto">
            <a:xfrm>
              <a:off x="3491880" y="4699884"/>
              <a:ext cx="414658" cy="326386"/>
            </a:xfrm>
            <a:prstGeom prst="rect">
              <a:avLst/>
            </a:prstGeom>
            <a:noFill/>
            <a:ln w="9525">
              <a:noFill/>
              <a:miter lim="800000"/>
              <a:headEnd/>
              <a:tailEnd/>
            </a:ln>
          </p:spPr>
          <p:txBody>
            <a:bodyPr>
              <a:spAutoFit/>
            </a:bodyPr>
            <a:lstStyle/>
            <a:p>
              <a:r>
                <a:rPr lang="en-US" altLang="zh-TW" dirty="0" smtClean="0"/>
                <a:t>4</a:t>
              </a:r>
              <a:endParaRPr lang="zh-TW" altLang="en-US" dirty="0"/>
            </a:p>
          </p:txBody>
        </p:sp>
        <p:sp>
          <p:nvSpPr>
            <p:cNvPr id="123" name="文字方塊 91"/>
            <p:cNvSpPr txBox="1">
              <a:spLocks noChangeArrowheads="1"/>
            </p:cNvSpPr>
            <p:nvPr/>
          </p:nvSpPr>
          <p:spPr bwMode="auto">
            <a:xfrm>
              <a:off x="3491880" y="3430674"/>
              <a:ext cx="415965" cy="382265"/>
            </a:xfrm>
            <a:prstGeom prst="rect">
              <a:avLst/>
            </a:prstGeom>
            <a:noFill/>
            <a:ln w="9525">
              <a:noFill/>
              <a:miter lim="800000"/>
              <a:headEnd/>
              <a:tailEnd/>
            </a:ln>
          </p:spPr>
          <p:txBody>
            <a:bodyPr>
              <a:spAutoFit/>
            </a:bodyPr>
            <a:lstStyle/>
            <a:p>
              <a:r>
                <a:rPr lang="en-US" altLang="zh-TW" dirty="0"/>
                <a:t>5</a:t>
              </a:r>
              <a:endParaRPr lang="zh-TW" altLang="en-US" dirty="0"/>
            </a:p>
          </p:txBody>
        </p:sp>
        <p:sp>
          <p:nvSpPr>
            <p:cNvPr id="124" name="文字方塊 89"/>
            <p:cNvSpPr txBox="1">
              <a:spLocks noChangeArrowheads="1"/>
            </p:cNvSpPr>
            <p:nvPr/>
          </p:nvSpPr>
          <p:spPr bwMode="auto">
            <a:xfrm>
              <a:off x="5580112" y="4702919"/>
              <a:ext cx="414658" cy="382265"/>
            </a:xfrm>
            <a:prstGeom prst="rect">
              <a:avLst/>
            </a:prstGeom>
            <a:noFill/>
            <a:ln w="9525">
              <a:noFill/>
              <a:miter lim="800000"/>
              <a:headEnd/>
              <a:tailEnd/>
            </a:ln>
          </p:spPr>
          <p:txBody>
            <a:bodyPr>
              <a:spAutoFit/>
            </a:bodyPr>
            <a:lstStyle/>
            <a:p>
              <a:r>
                <a:rPr lang="en-US" altLang="zh-TW" dirty="0"/>
                <a:t>3</a:t>
              </a:r>
              <a:endParaRPr lang="zh-TW" altLang="en-US" dirty="0"/>
            </a:p>
          </p:txBody>
        </p:sp>
        <p:cxnSp>
          <p:nvCxnSpPr>
            <p:cNvPr id="139" name="直線接點 138"/>
            <p:cNvCxnSpPr/>
            <p:nvPr/>
          </p:nvCxnSpPr>
          <p:spPr>
            <a:xfrm>
              <a:off x="4704202" y="2732183"/>
              <a:ext cx="810327" cy="810615"/>
            </a:xfrm>
            <a:prstGeom prst="line">
              <a:avLst/>
            </a:prstGeom>
            <a:ln w="571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144" name="直線接點 143"/>
            <p:cNvCxnSpPr/>
            <p:nvPr/>
          </p:nvCxnSpPr>
          <p:spPr>
            <a:xfrm>
              <a:off x="4693186" y="2732183"/>
              <a:ext cx="815404" cy="2105432"/>
            </a:xfrm>
            <a:prstGeom prst="line">
              <a:avLst/>
            </a:prstGeom>
            <a:ln w="571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146" name="直線接點 145"/>
            <p:cNvCxnSpPr/>
            <p:nvPr/>
          </p:nvCxnSpPr>
          <p:spPr>
            <a:xfrm>
              <a:off x="5479301" y="3532147"/>
              <a:ext cx="10187" cy="1344774"/>
            </a:xfrm>
            <a:prstGeom prst="line">
              <a:avLst/>
            </a:prstGeom>
            <a:ln w="571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148" name="直線接點 147"/>
            <p:cNvCxnSpPr/>
            <p:nvPr/>
          </p:nvCxnSpPr>
          <p:spPr>
            <a:xfrm flipH="1">
              <a:off x="3876409" y="2660787"/>
              <a:ext cx="842008" cy="2178297"/>
            </a:xfrm>
            <a:prstGeom prst="line">
              <a:avLst/>
            </a:prstGeom>
            <a:ln w="190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150" name="直線接點 149"/>
            <p:cNvCxnSpPr/>
            <p:nvPr/>
          </p:nvCxnSpPr>
          <p:spPr>
            <a:xfrm>
              <a:off x="3844887" y="3514381"/>
              <a:ext cx="1685580" cy="1333041"/>
            </a:xfrm>
            <a:prstGeom prst="line">
              <a:avLst/>
            </a:prstGeom>
            <a:ln w="190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153" name="直線接點 152"/>
            <p:cNvCxnSpPr/>
            <p:nvPr/>
          </p:nvCxnSpPr>
          <p:spPr>
            <a:xfrm flipH="1">
              <a:off x="3876409" y="3557944"/>
              <a:ext cx="1594137" cy="1264304"/>
            </a:xfrm>
            <a:prstGeom prst="line">
              <a:avLst/>
            </a:prstGeom>
            <a:ln w="571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155" name="直線接點 154"/>
            <p:cNvCxnSpPr/>
            <p:nvPr/>
          </p:nvCxnSpPr>
          <p:spPr>
            <a:xfrm flipH="1">
              <a:off x="3833870" y="3523252"/>
              <a:ext cx="1667748" cy="2146"/>
            </a:xfrm>
            <a:prstGeom prst="line">
              <a:avLst/>
            </a:prstGeom>
            <a:ln w="571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157" name="直線接點 156"/>
            <p:cNvCxnSpPr/>
            <p:nvPr/>
          </p:nvCxnSpPr>
          <p:spPr>
            <a:xfrm flipH="1">
              <a:off x="3871335" y="3584884"/>
              <a:ext cx="19196" cy="1224255"/>
            </a:xfrm>
            <a:prstGeom prst="line">
              <a:avLst/>
            </a:prstGeom>
            <a:ln w="571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159" name="直線接點 158"/>
            <p:cNvCxnSpPr/>
            <p:nvPr/>
          </p:nvCxnSpPr>
          <p:spPr>
            <a:xfrm flipH="1">
              <a:off x="3869348" y="4801804"/>
              <a:ext cx="1621654" cy="20445"/>
            </a:xfrm>
            <a:prstGeom prst="line">
              <a:avLst/>
            </a:prstGeom>
            <a:ln w="190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161" name="直線接點 160"/>
            <p:cNvCxnSpPr/>
            <p:nvPr/>
          </p:nvCxnSpPr>
          <p:spPr>
            <a:xfrm flipV="1">
              <a:off x="3874843" y="2710149"/>
              <a:ext cx="807326" cy="831930"/>
            </a:xfrm>
            <a:prstGeom prst="line">
              <a:avLst/>
            </a:prstGeom>
            <a:ln w="19050">
              <a:solidFill>
                <a:srgbClr val="009900"/>
              </a:solidFill>
            </a:ln>
          </p:spPr>
          <p:style>
            <a:lnRef idx="1">
              <a:schemeClr val="accent2"/>
            </a:lnRef>
            <a:fillRef idx="0">
              <a:schemeClr val="accent2"/>
            </a:fillRef>
            <a:effectRef idx="0">
              <a:schemeClr val="accent2"/>
            </a:effectRef>
            <a:fontRef idx="minor">
              <a:schemeClr val="tx1"/>
            </a:fontRef>
          </p:style>
        </p:cxnSp>
        <p:sp>
          <p:nvSpPr>
            <p:cNvPr id="107" name="橢圓 106"/>
            <p:cNvSpPr/>
            <p:nvPr/>
          </p:nvSpPr>
          <p:spPr>
            <a:xfrm>
              <a:off x="4603109" y="2622014"/>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109" name="橢圓 108"/>
            <p:cNvSpPr/>
            <p:nvPr/>
          </p:nvSpPr>
          <p:spPr>
            <a:xfrm>
              <a:off x="5436096" y="3429000"/>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111" name="橢圓 110"/>
            <p:cNvSpPr/>
            <p:nvPr/>
          </p:nvSpPr>
          <p:spPr>
            <a:xfrm>
              <a:off x="3774211" y="3429000"/>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113" name="橢圓 112"/>
            <p:cNvSpPr/>
            <p:nvPr/>
          </p:nvSpPr>
          <p:spPr>
            <a:xfrm>
              <a:off x="3774211" y="4725144"/>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114" name="橢圓 113"/>
            <p:cNvSpPr/>
            <p:nvPr/>
          </p:nvSpPr>
          <p:spPr>
            <a:xfrm>
              <a:off x="5436096" y="4725144"/>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grpSp>
      <p:grpSp>
        <p:nvGrpSpPr>
          <p:cNvPr id="154" name="群組 153"/>
          <p:cNvGrpSpPr/>
          <p:nvPr/>
        </p:nvGrpSpPr>
        <p:grpSpPr>
          <a:xfrm>
            <a:off x="6084168" y="2276872"/>
            <a:ext cx="2664296" cy="2622688"/>
            <a:chOff x="6012160" y="2348880"/>
            <a:chExt cx="2520280" cy="2694696"/>
          </a:xfrm>
        </p:grpSpPr>
        <p:sp>
          <p:nvSpPr>
            <p:cNvPr id="163" name="文字方塊 88"/>
            <p:cNvSpPr txBox="1">
              <a:spLocks noChangeArrowheads="1"/>
            </p:cNvSpPr>
            <p:nvPr/>
          </p:nvSpPr>
          <p:spPr bwMode="auto">
            <a:xfrm>
              <a:off x="8116103" y="3325432"/>
              <a:ext cx="414658" cy="382264"/>
            </a:xfrm>
            <a:prstGeom prst="rect">
              <a:avLst/>
            </a:prstGeom>
            <a:noFill/>
            <a:ln w="9525">
              <a:noFill/>
              <a:miter lim="800000"/>
              <a:headEnd/>
              <a:tailEnd/>
            </a:ln>
          </p:spPr>
          <p:txBody>
            <a:bodyPr>
              <a:spAutoFit/>
            </a:bodyPr>
            <a:lstStyle/>
            <a:p>
              <a:r>
                <a:rPr lang="en-US" altLang="zh-TW" dirty="0"/>
                <a:t>2</a:t>
              </a:r>
              <a:endParaRPr lang="zh-TW" altLang="en-US" dirty="0"/>
            </a:p>
          </p:txBody>
        </p:sp>
        <p:sp>
          <p:nvSpPr>
            <p:cNvPr id="164" name="文字方塊 89"/>
            <p:cNvSpPr txBox="1">
              <a:spLocks noChangeArrowheads="1"/>
            </p:cNvSpPr>
            <p:nvPr/>
          </p:nvSpPr>
          <p:spPr bwMode="auto">
            <a:xfrm>
              <a:off x="6012160" y="4658276"/>
              <a:ext cx="414658" cy="326386"/>
            </a:xfrm>
            <a:prstGeom prst="rect">
              <a:avLst/>
            </a:prstGeom>
            <a:noFill/>
            <a:ln w="9525">
              <a:noFill/>
              <a:miter lim="800000"/>
              <a:headEnd/>
              <a:tailEnd/>
            </a:ln>
          </p:spPr>
          <p:txBody>
            <a:bodyPr>
              <a:spAutoFit/>
            </a:bodyPr>
            <a:lstStyle/>
            <a:p>
              <a:r>
                <a:rPr lang="en-US" altLang="zh-TW" dirty="0" smtClean="0"/>
                <a:t>4</a:t>
              </a:r>
              <a:endParaRPr lang="zh-TW" altLang="en-US" dirty="0"/>
            </a:p>
          </p:txBody>
        </p:sp>
        <p:sp>
          <p:nvSpPr>
            <p:cNvPr id="165" name="文字方塊 91"/>
            <p:cNvSpPr txBox="1">
              <a:spLocks noChangeArrowheads="1"/>
            </p:cNvSpPr>
            <p:nvPr/>
          </p:nvSpPr>
          <p:spPr bwMode="auto">
            <a:xfrm>
              <a:off x="6012160" y="3389066"/>
              <a:ext cx="415965" cy="382265"/>
            </a:xfrm>
            <a:prstGeom prst="rect">
              <a:avLst/>
            </a:prstGeom>
            <a:noFill/>
            <a:ln w="9525">
              <a:noFill/>
              <a:miter lim="800000"/>
              <a:headEnd/>
              <a:tailEnd/>
            </a:ln>
          </p:spPr>
          <p:txBody>
            <a:bodyPr>
              <a:spAutoFit/>
            </a:bodyPr>
            <a:lstStyle/>
            <a:p>
              <a:r>
                <a:rPr lang="en-US" altLang="zh-TW" dirty="0"/>
                <a:t>5</a:t>
              </a:r>
              <a:endParaRPr lang="zh-TW" altLang="en-US" dirty="0"/>
            </a:p>
          </p:txBody>
        </p:sp>
        <p:sp>
          <p:nvSpPr>
            <p:cNvPr id="166" name="文字方塊 89"/>
            <p:cNvSpPr txBox="1">
              <a:spLocks noChangeArrowheads="1"/>
            </p:cNvSpPr>
            <p:nvPr/>
          </p:nvSpPr>
          <p:spPr bwMode="auto">
            <a:xfrm>
              <a:off x="8117782" y="4661311"/>
              <a:ext cx="414658" cy="382265"/>
            </a:xfrm>
            <a:prstGeom prst="rect">
              <a:avLst/>
            </a:prstGeom>
            <a:noFill/>
            <a:ln w="9525">
              <a:noFill/>
              <a:miter lim="800000"/>
              <a:headEnd/>
              <a:tailEnd/>
            </a:ln>
          </p:spPr>
          <p:txBody>
            <a:bodyPr>
              <a:spAutoFit/>
            </a:bodyPr>
            <a:lstStyle/>
            <a:p>
              <a:r>
                <a:rPr lang="en-US" altLang="zh-TW" dirty="0"/>
                <a:t>3</a:t>
              </a:r>
              <a:endParaRPr lang="zh-TW" altLang="en-US" dirty="0"/>
            </a:p>
          </p:txBody>
        </p:sp>
        <p:cxnSp>
          <p:nvCxnSpPr>
            <p:cNvPr id="172" name="直線接點 171"/>
            <p:cNvCxnSpPr/>
            <p:nvPr/>
          </p:nvCxnSpPr>
          <p:spPr>
            <a:xfrm>
              <a:off x="7203894" y="2603329"/>
              <a:ext cx="819060" cy="897861"/>
            </a:xfrm>
            <a:prstGeom prst="line">
              <a:avLst/>
            </a:prstGeom>
            <a:ln w="571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173" name="直線接點 172"/>
            <p:cNvCxnSpPr/>
            <p:nvPr/>
          </p:nvCxnSpPr>
          <p:spPr>
            <a:xfrm>
              <a:off x="7203894" y="2634193"/>
              <a:ext cx="813121" cy="2161814"/>
            </a:xfrm>
            <a:prstGeom prst="line">
              <a:avLst/>
            </a:prstGeom>
            <a:ln w="571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174" name="直線接點 173"/>
            <p:cNvCxnSpPr/>
            <p:nvPr/>
          </p:nvCxnSpPr>
          <p:spPr>
            <a:xfrm>
              <a:off x="7998646" y="3452701"/>
              <a:ext cx="10187" cy="1344774"/>
            </a:xfrm>
            <a:prstGeom prst="line">
              <a:avLst/>
            </a:prstGeom>
            <a:ln w="571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183" name="直線接點 182"/>
            <p:cNvCxnSpPr/>
            <p:nvPr/>
          </p:nvCxnSpPr>
          <p:spPr>
            <a:xfrm flipV="1">
              <a:off x="6427010" y="3525398"/>
              <a:ext cx="1615303" cy="1309423"/>
            </a:xfrm>
            <a:prstGeom prst="line">
              <a:avLst/>
            </a:prstGeom>
            <a:ln w="19050">
              <a:solidFill>
                <a:srgbClr val="FF00FF"/>
              </a:solidFill>
            </a:ln>
          </p:spPr>
          <p:style>
            <a:lnRef idx="1">
              <a:schemeClr val="accent2"/>
            </a:lnRef>
            <a:fillRef idx="0">
              <a:schemeClr val="accent2"/>
            </a:fillRef>
            <a:effectRef idx="0">
              <a:schemeClr val="accent2"/>
            </a:effectRef>
            <a:fontRef idx="minor">
              <a:schemeClr val="tx1"/>
            </a:fontRef>
          </p:style>
        </p:cxnSp>
        <p:sp>
          <p:nvSpPr>
            <p:cNvPr id="185" name="文字方塊 87"/>
            <p:cNvSpPr txBox="1">
              <a:spLocks noChangeArrowheads="1"/>
            </p:cNvSpPr>
            <p:nvPr/>
          </p:nvSpPr>
          <p:spPr bwMode="auto">
            <a:xfrm>
              <a:off x="6901126" y="2348880"/>
              <a:ext cx="414658" cy="380623"/>
            </a:xfrm>
            <a:prstGeom prst="rect">
              <a:avLst/>
            </a:prstGeom>
            <a:noFill/>
            <a:ln w="9525">
              <a:noFill/>
              <a:miter lim="800000"/>
              <a:headEnd/>
              <a:tailEnd/>
            </a:ln>
          </p:spPr>
          <p:txBody>
            <a:bodyPr>
              <a:spAutoFit/>
            </a:bodyPr>
            <a:lstStyle/>
            <a:p>
              <a:r>
                <a:rPr lang="en-US" altLang="zh-TW" dirty="0"/>
                <a:t>1</a:t>
              </a:r>
              <a:endParaRPr lang="zh-TW" altLang="en-US" dirty="0"/>
            </a:p>
          </p:txBody>
        </p:sp>
        <p:cxnSp>
          <p:nvCxnSpPr>
            <p:cNvPr id="186" name="直線接點 185"/>
            <p:cNvCxnSpPr/>
            <p:nvPr/>
          </p:nvCxnSpPr>
          <p:spPr>
            <a:xfrm>
              <a:off x="6400446" y="3551215"/>
              <a:ext cx="1630850" cy="1296207"/>
            </a:xfrm>
            <a:prstGeom prst="line">
              <a:avLst/>
            </a:prstGeom>
            <a:ln w="190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190" name="直線接點 189"/>
            <p:cNvCxnSpPr/>
            <p:nvPr/>
          </p:nvCxnSpPr>
          <p:spPr>
            <a:xfrm flipV="1">
              <a:off x="6393384" y="2613854"/>
              <a:ext cx="801592" cy="2166307"/>
            </a:xfrm>
            <a:prstGeom prst="line">
              <a:avLst/>
            </a:prstGeom>
            <a:ln w="571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192" name="直線接點 191"/>
            <p:cNvCxnSpPr/>
            <p:nvPr/>
          </p:nvCxnSpPr>
          <p:spPr>
            <a:xfrm flipV="1">
              <a:off x="6367749" y="2600045"/>
              <a:ext cx="837635" cy="925353"/>
            </a:xfrm>
            <a:prstGeom prst="line">
              <a:avLst/>
            </a:prstGeom>
            <a:ln w="571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194" name="直線接點 193"/>
            <p:cNvCxnSpPr/>
            <p:nvPr/>
          </p:nvCxnSpPr>
          <p:spPr>
            <a:xfrm flipV="1">
              <a:off x="6389783" y="3551216"/>
              <a:ext cx="3601" cy="1340273"/>
            </a:xfrm>
            <a:prstGeom prst="line">
              <a:avLst/>
            </a:prstGeom>
            <a:ln w="571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196" name="直線接點 195"/>
            <p:cNvCxnSpPr/>
            <p:nvPr/>
          </p:nvCxnSpPr>
          <p:spPr>
            <a:xfrm flipH="1">
              <a:off x="6389784" y="4825388"/>
              <a:ext cx="1652529" cy="11018"/>
            </a:xfrm>
            <a:prstGeom prst="line">
              <a:avLst/>
            </a:prstGeom>
            <a:ln w="190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198" name="直線接點 197"/>
            <p:cNvCxnSpPr/>
            <p:nvPr/>
          </p:nvCxnSpPr>
          <p:spPr>
            <a:xfrm flipH="1">
              <a:off x="6384305" y="3509128"/>
              <a:ext cx="1611898" cy="25438"/>
            </a:xfrm>
            <a:prstGeom prst="line">
              <a:avLst/>
            </a:prstGeom>
            <a:ln w="19050">
              <a:solidFill>
                <a:srgbClr val="009900"/>
              </a:solidFill>
            </a:ln>
          </p:spPr>
          <p:style>
            <a:lnRef idx="1">
              <a:schemeClr val="accent2"/>
            </a:lnRef>
            <a:fillRef idx="0">
              <a:schemeClr val="accent2"/>
            </a:fillRef>
            <a:effectRef idx="0">
              <a:schemeClr val="accent2"/>
            </a:effectRef>
            <a:fontRef idx="minor">
              <a:schemeClr val="tx1"/>
            </a:fontRef>
          </p:style>
        </p:cxnSp>
        <p:sp>
          <p:nvSpPr>
            <p:cNvPr id="115" name="橢圓 114"/>
            <p:cNvSpPr/>
            <p:nvPr/>
          </p:nvSpPr>
          <p:spPr>
            <a:xfrm>
              <a:off x="7106416" y="2513389"/>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116" name="橢圓 115"/>
            <p:cNvSpPr/>
            <p:nvPr/>
          </p:nvSpPr>
          <p:spPr>
            <a:xfrm>
              <a:off x="7928715" y="3429000"/>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117" name="橢圓 116"/>
            <p:cNvSpPr/>
            <p:nvPr/>
          </p:nvSpPr>
          <p:spPr>
            <a:xfrm>
              <a:off x="7928715" y="4725144"/>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118" name="橢圓 117"/>
            <p:cNvSpPr/>
            <p:nvPr/>
          </p:nvSpPr>
          <p:spPr>
            <a:xfrm>
              <a:off x="6300192" y="3429000"/>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119" name="橢圓 118"/>
            <p:cNvSpPr/>
            <p:nvPr/>
          </p:nvSpPr>
          <p:spPr>
            <a:xfrm>
              <a:off x="6300192" y="4725144"/>
              <a:ext cx="173101" cy="20003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7</a:t>
            </a:fld>
            <a:r>
              <a:rPr lang="en-US" altLang="zh-TW" smtClean="0"/>
              <a:t>-</a:t>
            </a:r>
            <a:endParaRPr lang="en-US" altLang="zh-TW"/>
          </a:p>
        </p:txBody>
      </p:sp>
      <p:sp>
        <p:nvSpPr>
          <p:cNvPr id="5" name="矩形 34"/>
          <p:cNvSpPr>
            <a:spLocks noChangeArrowheads="1"/>
          </p:cNvSpPr>
          <p:nvPr/>
        </p:nvSpPr>
        <p:spPr bwMode="auto">
          <a:xfrm>
            <a:off x="611560" y="1340768"/>
            <a:ext cx="7848227" cy="3683060"/>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A decomposition of the complete graph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into edge-disjoint copies of bulls is called a </a:t>
            </a:r>
            <a:r>
              <a:rPr lang="en-US" altLang="zh-TW" sz="2400" b="1" u="sng" dirty="0" smtClean="0">
                <a:solidFill>
                  <a:srgbClr val="FF3300"/>
                </a:solidFill>
                <a:latin typeface="Times New Roman" pitchFamily="18" charset="0"/>
                <a:cs typeface="Times New Roman" pitchFamily="18" charset="0"/>
              </a:rPr>
              <a:t>bull-design</a:t>
            </a:r>
            <a:r>
              <a:rPr lang="en-US" altLang="zh-TW" sz="2400" i="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a:t>
            </a:r>
            <a:r>
              <a:rPr lang="en-US" altLang="zh-TW" sz="2400" b="1" u="sng" dirty="0" smtClean="0">
                <a:solidFill>
                  <a:srgbClr val="FF3300"/>
                </a:solidFill>
                <a:latin typeface="Times New Roman" pitchFamily="18" charset="0"/>
                <a:cs typeface="Times New Roman" pitchFamily="18" charset="0"/>
              </a:rPr>
              <a:t>of order n</a:t>
            </a:r>
            <a:r>
              <a:rPr lang="en-US" altLang="zh-TW" sz="2400" dirty="0" smtClean="0">
                <a:latin typeface="Times New Roman" pitchFamily="18" charset="0"/>
                <a:cs typeface="Times New Roman" pitchFamily="18" charset="0"/>
              </a:rPr>
              <a:t> where </a:t>
            </a:r>
            <a:r>
              <a:rPr lang="en-US" altLang="zh-TW" sz="2400" dirty="0" smtClean="0">
                <a:latin typeface="Monotype Corsiva" pitchFamily="66" charset="0"/>
                <a:cs typeface="Times New Roman" pitchFamily="18" charset="0"/>
              </a:rPr>
              <a:t>A</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is a collection of edge-disjoint copies of bulls. Since it is a decomposition of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into bulls, we also call </a:t>
            </a:r>
            <a:r>
              <a:rPr lang="en-US" altLang="zh-TW" sz="2400" dirty="0" smtClean="0">
                <a:latin typeface="Monotype Corsiva" pitchFamily="66" charset="0"/>
                <a:cs typeface="Times New Roman" pitchFamily="18" charset="0"/>
              </a:rPr>
              <a:t>A</a:t>
            </a:r>
            <a:r>
              <a:rPr lang="en-US" altLang="zh-TW" sz="2400" b="1" dirty="0" smtClean="0">
                <a:latin typeface="Times New Roman" pitchFamily="18" charset="0"/>
                <a:cs typeface="Times New Roman" pitchFamily="18" charset="0"/>
              </a:rPr>
              <a:t> </a:t>
            </a:r>
            <a:r>
              <a:rPr lang="en-US" altLang="zh-TW" sz="2400" b="1" u="sng" dirty="0" err="1" smtClean="0">
                <a:solidFill>
                  <a:srgbClr val="FF3300"/>
                </a:solidFill>
                <a:latin typeface="Times New Roman" pitchFamily="18" charset="0"/>
                <a:cs typeface="Times New Roman" pitchFamily="18" charset="0"/>
              </a:rPr>
              <a:t>a</a:t>
            </a:r>
            <a:r>
              <a:rPr lang="en-US" altLang="zh-TW" sz="2400" b="1" u="sng" dirty="0" smtClean="0">
                <a:solidFill>
                  <a:srgbClr val="FF3300"/>
                </a:solidFill>
                <a:latin typeface="Times New Roman" pitchFamily="18" charset="0"/>
                <a:cs typeface="Times New Roman" pitchFamily="18" charset="0"/>
              </a:rPr>
              <a:t> bull decomposition</a:t>
            </a:r>
            <a:r>
              <a:rPr lang="en-US" altLang="zh-TW" sz="2400" b="1" i="1" u="sng" dirty="0" smtClean="0">
                <a:solidFill>
                  <a:srgbClr val="FF3300"/>
                </a:solidFill>
                <a:latin typeface="Times New Roman" pitchFamily="18" charset="0"/>
                <a:cs typeface="Times New Roman" pitchFamily="18" charset="0"/>
              </a:rPr>
              <a:t> </a:t>
            </a:r>
            <a:r>
              <a:rPr lang="en-US" altLang="zh-TW" sz="2400" b="1" u="sng" dirty="0" smtClean="0">
                <a:solidFill>
                  <a:srgbClr val="FF3300"/>
                </a:solidFill>
                <a:latin typeface="Times New Roman" pitchFamily="18" charset="0"/>
                <a:cs typeface="Times New Roman" pitchFamily="18" charset="0"/>
              </a:rPr>
              <a:t>of order n</a:t>
            </a:r>
            <a:r>
              <a:rPr lang="en-US" altLang="zh-TW" sz="2400" dirty="0" smtClean="0">
                <a:latin typeface="Times New Roman" pitchFamily="18" charset="0"/>
                <a:cs typeface="Times New Roman" pitchFamily="18" charset="0"/>
              </a:rPr>
              <a:t>, or </a:t>
            </a:r>
            <a:r>
              <a:rPr lang="en-US" altLang="zh-TW" sz="2400" b="1" u="sng" dirty="0" smtClean="0">
                <a:solidFill>
                  <a:srgbClr val="FF3300"/>
                </a:solidFill>
                <a:latin typeface="Times New Roman" pitchFamily="18" charset="0"/>
                <a:cs typeface="Times New Roman" pitchFamily="18" charset="0"/>
              </a:rPr>
              <a:t>a b</a:t>
            </a:r>
            <a:r>
              <a:rPr lang="en-US" altLang="zh-TW" sz="2400" b="1" u="sng" dirty="0" smtClean="0">
                <a:solidFill>
                  <a:srgbClr val="FF0000"/>
                </a:solidFill>
                <a:latin typeface="Times New Roman" pitchFamily="18" charset="0"/>
                <a:cs typeface="Times New Roman" pitchFamily="18" charset="0"/>
              </a:rPr>
              <a:t>ull decomposition of K</a:t>
            </a:r>
            <a:r>
              <a:rPr lang="en-US" altLang="zh-TW" sz="2400" b="1" u="sng" baseline="-25000" dirty="0" smtClean="0">
                <a:solidFill>
                  <a:srgbClr val="FF0000"/>
                </a:solidFill>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Corresponding to this, if a graph G can be decomposed into bulls, then we call that G has a bull decomposition.</a:t>
            </a:r>
            <a:endParaRPr lang="zh-TW" altLang="zh-TW" sz="2400" dirty="0">
              <a:latin typeface="Times New Roman" pitchFamily="18" charset="0"/>
              <a:cs typeface="Times New Roman" pitchFamily="18" charset="0"/>
            </a:endParaRPr>
          </a:p>
        </p:txBody>
      </p:sp>
      <p:sp>
        <p:nvSpPr>
          <p:cNvPr id="6"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8" name="直線接點 7"/>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70</a:t>
            </a:fld>
            <a:r>
              <a:rPr lang="en-US" altLang="zh-TW" smtClean="0"/>
              <a:t>-</a:t>
            </a:r>
            <a:endParaRPr lang="en-US" altLang="zh-TW"/>
          </a:p>
        </p:txBody>
      </p:sp>
      <p:sp>
        <p:nvSpPr>
          <p:cNvPr id="6" name="Rectangle 1"/>
          <p:cNvSpPr>
            <a:spLocks noChangeArrowheads="1"/>
          </p:cNvSpPr>
          <p:nvPr/>
        </p:nvSpPr>
        <p:spPr bwMode="auto">
          <a:xfrm>
            <a:off x="611560" y="1292180"/>
            <a:ext cx="79208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b="1" u="sng" dirty="0" smtClean="0">
                <a:solidFill>
                  <a:srgbClr val="FF3300"/>
                </a:solidFill>
                <a:latin typeface="Times New Roman" pitchFamily="18" charset="0"/>
                <a:cs typeface="Times New Roman" pitchFamily="18" charset="0"/>
              </a:rPr>
              <a:t>Example 3.2.3</a:t>
            </a:r>
            <a:r>
              <a:rPr lang="en-US" altLang="zh-TW" sz="2400" dirty="0" smtClean="0">
                <a:latin typeface="Times New Roman" pitchFamily="18" charset="0"/>
                <a:cs typeface="Times New Roman" pitchFamily="18" charset="0"/>
              </a:rPr>
              <a:t>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(6) ={0, 1, 2, 3} =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(6).</a:t>
            </a:r>
            <a:endParaRPr lang="zh-TW" altLang="zh-TW" sz="2400" dirty="0">
              <a:latin typeface="Times New Roman" pitchFamily="18" charset="0"/>
              <a:cs typeface="Times New Roman" pitchFamily="18" charset="0"/>
            </a:endParaRPr>
          </a:p>
        </p:txBody>
      </p:sp>
      <p:sp>
        <p:nvSpPr>
          <p:cNvPr id="7" name="Rectangle 1"/>
          <p:cNvSpPr>
            <a:spLocks noChangeArrowheads="1"/>
          </p:cNvSpPr>
          <p:nvPr/>
        </p:nvSpPr>
        <p:spPr bwMode="auto">
          <a:xfrm>
            <a:off x="611560" y="2060411"/>
            <a:ext cx="79208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b="1" u="sng" dirty="0" smtClean="0">
                <a:solidFill>
                  <a:srgbClr val="FF3300"/>
                </a:solidFill>
                <a:latin typeface="Times New Roman" pitchFamily="18" charset="0"/>
                <a:cs typeface="Times New Roman" pitchFamily="18" charset="0"/>
              </a:rPr>
              <a:t>Example 3.2.4</a:t>
            </a:r>
            <a:r>
              <a:rPr lang="en-US" altLang="zh-TW" sz="2400" dirty="0" smtClean="0">
                <a:latin typeface="Times New Roman" pitchFamily="18" charset="0"/>
                <a:cs typeface="Times New Roman" pitchFamily="18" charset="0"/>
              </a:rPr>
              <a:t>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(10) = {0, 1, </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9}=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(10).</a:t>
            </a:r>
            <a:endParaRPr lang="zh-TW" altLang="zh-TW" sz="2400" dirty="0">
              <a:latin typeface="Times New Roman" pitchFamily="18" charset="0"/>
              <a:cs typeface="Times New Roman" pitchFamily="18" charset="0"/>
            </a:endParaRPr>
          </a:p>
        </p:txBody>
      </p:sp>
      <p:sp>
        <p:nvSpPr>
          <p:cNvPr id="8" name="Rectangle 1"/>
          <p:cNvSpPr>
            <a:spLocks noChangeArrowheads="1"/>
          </p:cNvSpPr>
          <p:nvPr/>
        </p:nvSpPr>
        <p:spPr bwMode="auto">
          <a:xfrm>
            <a:off x="611560" y="2828642"/>
            <a:ext cx="7920880" cy="5283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400"/>
              </a:lnSpc>
            </a:pPr>
            <a:r>
              <a:rPr lang="en-US" altLang="zh-TW" sz="2400" b="1" u="sng" dirty="0" smtClean="0">
                <a:solidFill>
                  <a:srgbClr val="FF3300"/>
                </a:solidFill>
                <a:latin typeface="Times New Roman" pitchFamily="18" charset="0"/>
                <a:cs typeface="Times New Roman" pitchFamily="18" charset="0"/>
              </a:rPr>
              <a:t>Example 3.2.5</a:t>
            </a:r>
            <a:r>
              <a:rPr lang="en-US" altLang="zh-TW" sz="2400" b="1" dirty="0" smtClean="0">
                <a:solidFill>
                  <a:srgbClr val="FF3300"/>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(11) = {0, 1, </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11}=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(11).</a:t>
            </a:r>
            <a:endParaRPr lang="zh-TW" altLang="zh-TW" sz="2400" dirty="0">
              <a:latin typeface="Times New Roman" pitchFamily="18" charset="0"/>
              <a:cs typeface="Times New Roman" pitchFamily="18" charset="0"/>
            </a:endParaRPr>
          </a:p>
        </p:txBody>
      </p:sp>
      <p:sp>
        <p:nvSpPr>
          <p:cNvPr id="9"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5"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26" name="直線接點 25"/>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71</a:t>
            </a:fld>
            <a:r>
              <a:rPr lang="en-US" altLang="zh-TW" smtClean="0"/>
              <a:t>-</a:t>
            </a:r>
            <a:endParaRPr lang="en-US" altLang="zh-TW"/>
          </a:p>
        </p:txBody>
      </p:sp>
      <p:sp>
        <p:nvSpPr>
          <p:cNvPr id="3" name="Rectangle 1"/>
          <p:cNvSpPr>
            <a:spLocks noChangeArrowheads="1"/>
          </p:cNvSpPr>
          <p:nvPr/>
        </p:nvSpPr>
        <p:spPr bwMode="auto">
          <a:xfrm>
            <a:off x="611560" y="1149330"/>
            <a:ext cx="7920880" cy="18957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lnSpc>
                <a:spcPts val="3600"/>
              </a:lnSpc>
            </a:pPr>
            <a:r>
              <a:rPr lang="en-US" altLang="zh-TW" sz="2400" dirty="0" smtClean="0">
                <a:latin typeface="Times New Roman" pitchFamily="18" charset="0"/>
                <a:cs typeface="Times New Roman" pitchFamily="18" charset="0"/>
              </a:rPr>
              <a:t>For the following cases, we will decompose the graph into complete graphs and a complete multipartite graph. Thus we need to know the triangle intersection number of the bull decompositions of complete multipartite graphs.</a:t>
            </a:r>
            <a:endParaRPr lang="zh-TW" altLang="zh-TW" sz="2400" dirty="0">
              <a:latin typeface="Times New Roman" pitchFamily="18" charset="0"/>
              <a:cs typeface="Times New Roman" pitchFamily="18" charset="0"/>
            </a:endParaRPr>
          </a:p>
        </p:txBody>
      </p:sp>
      <p:sp>
        <p:nvSpPr>
          <p:cNvPr id="6" name="Rectangle 1"/>
          <p:cNvSpPr>
            <a:spLocks noChangeArrowheads="1"/>
          </p:cNvSpPr>
          <p:nvPr/>
        </p:nvSpPr>
        <p:spPr bwMode="auto">
          <a:xfrm>
            <a:off x="611560" y="3140968"/>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TW" sz="2400" b="1" u="sng" dirty="0" smtClean="0">
                <a:solidFill>
                  <a:srgbClr val="0000FF"/>
                </a:solidFill>
                <a:latin typeface="Times New Roman" pitchFamily="18" charset="0"/>
                <a:cs typeface="Times New Roman" pitchFamily="18" charset="0"/>
              </a:rPr>
              <a:t>Lemma 3.2.6</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0, 5, 10, 15</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3‧5</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9" name="Rectangle 1"/>
          <p:cNvSpPr>
            <a:spLocks noChangeArrowheads="1"/>
          </p:cNvSpPr>
          <p:nvPr/>
        </p:nvSpPr>
        <p:spPr bwMode="auto">
          <a:xfrm>
            <a:off x="611560" y="3717032"/>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TW" sz="2400" b="1" u="sng" dirty="0" smtClean="0">
                <a:solidFill>
                  <a:srgbClr val="0000FF"/>
                </a:solidFill>
                <a:latin typeface="Times New Roman" pitchFamily="18" charset="0"/>
                <a:cs typeface="Times New Roman" pitchFamily="18" charset="0"/>
              </a:rPr>
              <a:t>Lemma 3.2.7</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0, 4, 8, 12, 17∈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2‧5, 6</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10" name="Rectangle 1"/>
          <p:cNvSpPr>
            <a:spLocks noChangeArrowheads="1"/>
          </p:cNvSpPr>
          <p:nvPr/>
        </p:nvSpPr>
        <p:spPr bwMode="auto">
          <a:xfrm>
            <a:off x="611560" y="4293096"/>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TW" sz="2400" b="1" u="sng" dirty="0" smtClean="0">
                <a:solidFill>
                  <a:srgbClr val="0000FF"/>
                </a:solidFill>
                <a:latin typeface="Times New Roman" pitchFamily="18" charset="0"/>
                <a:cs typeface="Times New Roman" pitchFamily="18" charset="0"/>
              </a:rPr>
              <a:t>Lemma 3.2.8</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0, 7, 14, 21, 30∈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4‧5</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12" name="Rectangle 1"/>
          <p:cNvSpPr>
            <a:spLocks noChangeArrowheads="1"/>
          </p:cNvSpPr>
          <p:nvPr/>
        </p:nvSpPr>
        <p:spPr bwMode="auto">
          <a:xfrm>
            <a:off x="611560" y="4869160"/>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TW" sz="2400" b="1" u="sng" dirty="0" smtClean="0">
                <a:solidFill>
                  <a:srgbClr val="0000FF"/>
                </a:solidFill>
                <a:latin typeface="Times New Roman" pitchFamily="18" charset="0"/>
                <a:cs typeface="Times New Roman" pitchFamily="18" charset="0"/>
              </a:rPr>
              <a:t>Lemma 3.2.9</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0, 8, 16, 24, 33 ∈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3‧5, 6</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13" name="Rectangle 1"/>
          <p:cNvSpPr>
            <a:spLocks noChangeArrowheads="1"/>
          </p:cNvSpPr>
          <p:nvPr/>
        </p:nvSpPr>
        <p:spPr bwMode="auto">
          <a:xfrm>
            <a:off x="611560" y="5445224"/>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TW" sz="2400" b="1" u="sng" dirty="0" smtClean="0">
                <a:solidFill>
                  <a:srgbClr val="0000FF"/>
                </a:solidFill>
                <a:latin typeface="Times New Roman" pitchFamily="18" charset="0"/>
                <a:cs typeface="Times New Roman" pitchFamily="18" charset="0"/>
              </a:rPr>
              <a:t>Lemma 3.2.10</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0, 5, 14, 23, 32, 41, 50 ∈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5‧5</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14" name="Rectangle 1"/>
          <p:cNvSpPr>
            <a:spLocks noChangeArrowheads="1"/>
          </p:cNvSpPr>
          <p:nvPr/>
        </p:nvSpPr>
        <p:spPr bwMode="auto">
          <a:xfrm>
            <a:off x="611560" y="6021288"/>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TW" sz="2400" b="1" u="sng" dirty="0" smtClean="0">
                <a:solidFill>
                  <a:srgbClr val="0000FF"/>
                </a:solidFill>
                <a:latin typeface="Times New Roman" pitchFamily="18" charset="0"/>
                <a:cs typeface="Times New Roman" pitchFamily="18" charset="0"/>
              </a:rPr>
              <a:t>Lemma 3.2.11</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0, 9, 18, 27, 36, 45, 54 ∈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4‧5, 6</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7"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8"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9"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0"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31" name="直線接點 30"/>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72</a:t>
            </a:fld>
            <a:r>
              <a:rPr lang="en-US" altLang="zh-TW" smtClean="0"/>
              <a:t>-</a:t>
            </a:r>
            <a:endParaRPr lang="en-US" altLang="zh-TW"/>
          </a:p>
        </p:txBody>
      </p:sp>
      <p:sp>
        <p:nvSpPr>
          <p:cNvPr id="3" name="Rectangle 1"/>
          <p:cNvSpPr>
            <a:spLocks noChangeArrowheads="1"/>
          </p:cNvSpPr>
          <p:nvPr/>
        </p:nvSpPr>
        <p:spPr bwMode="auto">
          <a:xfrm>
            <a:off x="611560" y="1240497"/>
            <a:ext cx="7920880" cy="9130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200"/>
              </a:lnSpc>
            </a:pPr>
            <a:r>
              <a:rPr lang="en-US" altLang="zh-TW" sz="2400" b="1" u="sng" dirty="0" smtClean="0">
                <a:solidFill>
                  <a:srgbClr val="FF3300"/>
                </a:solidFill>
                <a:latin typeface="Times New Roman" pitchFamily="18" charset="0"/>
                <a:cs typeface="Times New Roman" pitchFamily="18" charset="0"/>
              </a:rPr>
              <a:t>Example 3.2.12</a:t>
            </a:r>
            <a:r>
              <a:rPr lang="en-US" altLang="zh-TW" sz="2400" dirty="0" smtClean="0">
                <a:latin typeface="Times New Roman" pitchFamily="18" charset="0"/>
                <a:cs typeface="Times New Roman" pitchFamily="18" charset="0"/>
              </a:rPr>
              <a:t>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(15) = {0, 1, </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21}=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(15) and </a:t>
            </a:r>
          </a:p>
          <a:p>
            <a:pPr marL="2236788" algn="just">
              <a:lnSpc>
                <a:spcPts val="3200"/>
              </a:lnSpc>
            </a:pPr>
            <a:r>
              <a:rPr lang="en-US" altLang="zh-TW" sz="2400" dirty="0" smtClean="0">
                <a:latin typeface="Times New Roman" pitchFamily="18" charset="0"/>
                <a:cs typeface="Times New Roman" pitchFamily="18" charset="0"/>
              </a:rPr>
              <a:t>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15</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 {0,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19} =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15</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 </a:t>
            </a:r>
            <a:endParaRPr lang="zh-TW" altLang="zh-TW" sz="2400" dirty="0">
              <a:latin typeface="Times New Roman" pitchFamily="18" charset="0"/>
              <a:cs typeface="Times New Roman" pitchFamily="18" charset="0"/>
            </a:endParaRPr>
          </a:p>
        </p:txBody>
      </p:sp>
      <p:sp>
        <p:nvSpPr>
          <p:cNvPr id="5" name="Rectangle 1"/>
          <p:cNvSpPr>
            <a:spLocks noChangeArrowheads="1"/>
          </p:cNvSpPr>
          <p:nvPr/>
        </p:nvSpPr>
        <p:spPr bwMode="auto">
          <a:xfrm>
            <a:off x="611560" y="2248609"/>
            <a:ext cx="7920880" cy="9130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3200"/>
              </a:lnSpc>
            </a:pPr>
            <a:r>
              <a:rPr lang="en-US" altLang="zh-TW" sz="2400" b="1" u="sng" dirty="0" smtClean="0">
                <a:solidFill>
                  <a:srgbClr val="FF3300"/>
                </a:solidFill>
                <a:latin typeface="Times New Roman" pitchFamily="18" charset="0"/>
                <a:cs typeface="Times New Roman" pitchFamily="18" charset="0"/>
              </a:rPr>
              <a:t>Example 3.2.13</a:t>
            </a:r>
            <a:r>
              <a:rPr lang="en-US" altLang="zh-TW" sz="2400" dirty="0" smtClean="0">
                <a:latin typeface="Times New Roman" pitchFamily="18" charset="0"/>
                <a:cs typeface="Times New Roman" pitchFamily="18" charset="0"/>
              </a:rPr>
              <a:t>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(16) = {0, 1, </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24}=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(16) and </a:t>
            </a:r>
          </a:p>
          <a:p>
            <a:pPr marL="2236788" algn="just">
              <a:lnSpc>
                <a:spcPts val="3200"/>
              </a:lnSpc>
            </a:pPr>
            <a:r>
              <a:rPr lang="en-US" altLang="zh-TW" sz="2400" dirty="0" smtClean="0">
                <a:latin typeface="Times New Roman" pitchFamily="18" charset="0"/>
                <a:cs typeface="Times New Roman" pitchFamily="18" charset="0"/>
              </a:rPr>
              <a:t>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16</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 = {0,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21} =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16</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 ) </a:t>
            </a:r>
            <a:endParaRPr lang="zh-TW" altLang="zh-TW" sz="2400" dirty="0">
              <a:latin typeface="Times New Roman" pitchFamily="18" charset="0"/>
              <a:cs typeface="Times New Roman" pitchFamily="18" charset="0"/>
            </a:endParaRPr>
          </a:p>
        </p:txBody>
      </p:sp>
      <p:sp>
        <p:nvSpPr>
          <p:cNvPr id="6" name="Rectangle 1"/>
          <p:cNvSpPr>
            <a:spLocks noChangeArrowheads="1"/>
          </p:cNvSpPr>
          <p:nvPr/>
        </p:nvSpPr>
        <p:spPr bwMode="auto">
          <a:xfrm>
            <a:off x="611560" y="3256721"/>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TW" sz="2400" b="1" u="sng" dirty="0" smtClean="0">
                <a:solidFill>
                  <a:srgbClr val="0000FF"/>
                </a:solidFill>
                <a:latin typeface="Times New Roman" pitchFamily="18" charset="0"/>
                <a:cs typeface="Times New Roman" pitchFamily="18" charset="0"/>
              </a:rPr>
              <a:t>Lemma 3.2.14</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(20) = {0,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38} =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(20).</a:t>
            </a:r>
            <a:endParaRPr lang="zh-TW" altLang="zh-TW" sz="2400" dirty="0">
              <a:latin typeface="Times New Roman" pitchFamily="18" charset="0"/>
              <a:cs typeface="Times New Roman" pitchFamily="18" charset="0"/>
            </a:endParaRPr>
          </a:p>
        </p:txBody>
      </p:sp>
      <p:sp>
        <p:nvSpPr>
          <p:cNvPr id="7" name="Rectangle 1"/>
          <p:cNvSpPr>
            <a:spLocks noChangeArrowheads="1"/>
          </p:cNvSpPr>
          <p:nvPr/>
        </p:nvSpPr>
        <p:spPr bwMode="auto">
          <a:xfrm>
            <a:off x="611560" y="3904793"/>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TW" sz="2400" b="1" u="sng" dirty="0" smtClean="0">
                <a:solidFill>
                  <a:srgbClr val="0000FF"/>
                </a:solidFill>
                <a:latin typeface="Times New Roman" pitchFamily="18" charset="0"/>
                <a:cs typeface="Times New Roman" pitchFamily="18" charset="0"/>
              </a:rPr>
              <a:t>Lemma 3.2.15</a:t>
            </a:r>
            <a:r>
              <a:rPr lang="en-US" altLang="zh-TW" sz="2400" b="1"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(21) ={0,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42} =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(21).</a:t>
            </a:r>
            <a:endParaRPr lang="zh-TW" altLang="zh-TW" sz="2400" dirty="0">
              <a:latin typeface="Times New Roman" pitchFamily="18" charset="0"/>
              <a:cs typeface="Times New Roman" pitchFamily="18" charset="0"/>
            </a:endParaRPr>
          </a:p>
        </p:txBody>
      </p:sp>
      <p:sp>
        <p:nvSpPr>
          <p:cNvPr id="8" name="Rectangle 1"/>
          <p:cNvSpPr>
            <a:spLocks noChangeArrowheads="1"/>
          </p:cNvSpPr>
          <p:nvPr/>
        </p:nvSpPr>
        <p:spPr bwMode="auto">
          <a:xfrm>
            <a:off x="611560" y="4552865"/>
            <a:ext cx="7920880" cy="9643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ts val="3400"/>
              </a:lnSpc>
            </a:pPr>
            <a:r>
              <a:rPr lang="en-US" altLang="zh-TW" sz="2400" b="1" u="sng" dirty="0" smtClean="0">
                <a:solidFill>
                  <a:srgbClr val="0000FF"/>
                </a:solidFill>
                <a:latin typeface="Times New Roman" pitchFamily="18" charset="0"/>
                <a:cs typeface="Times New Roman" pitchFamily="18" charset="0"/>
              </a:rPr>
              <a:t>Lemma 3.2.16</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(25) ={0,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60} =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(25) and</a:t>
            </a:r>
          </a:p>
          <a:p>
            <a:pPr marL="1971675" indent="-1971675">
              <a:lnSpc>
                <a:spcPts val="3400"/>
              </a:lnSpc>
            </a:pPr>
            <a:r>
              <a:rPr lang="en-US" altLang="zh-TW" sz="2400" dirty="0" smtClean="0">
                <a:latin typeface="Times New Roman" pitchFamily="18" charset="0"/>
                <a:cs typeface="Times New Roman" pitchFamily="18" charset="0"/>
              </a:rPr>
              <a:t>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25</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={0,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58} =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25</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7"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28" name="直線接點 27"/>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1"/>
          <p:cNvSpPr>
            <a:spLocks noChangeArrowheads="1"/>
          </p:cNvSpPr>
          <p:nvPr/>
        </p:nvSpPr>
        <p:spPr bwMode="auto">
          <a:xfrm>
            <a:off x="611560" y="5632985"/>
            <a:ext cx="7920880" cy="9643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ts val="3400"/>
              </a:lnSpc>
            </a:pPr>
            <a:r>
              <a:rPr lang="en-US" altLang="zh-TW" sz="2400" b="1" u="sng" dirty="0" smtClean="0">
                <a:solidFill>
                  <a:srgbClr val="0000FF"/>
                </a:solidFill>
                <a:latin typeface="Times New Roman" pitchFamily="18" charset="0"/>
                <a:cs typeface="Times New Roman" pitchFamily="18" charset="0"/>
              </a:rPr>
              <a:t>Lemma 3.2.17</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(26) ={0,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65} =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(26) and</a:t>
            </a:r>
          </a:p>
          <a:p>
            <a:pPr>
              <a:lnSpc>
                <a:spcPts val="3400"/>
              </a:lnSpc>
            </a:pPr>
            <a:r>
              <a:rPr lang="en-US" altLang="zh-TW" sz="2400" dirty="0" smtClean="0">
                <a:latin typeface="Times New Roman" pitchFamily="18" charset="0"/>
                <a:cs typeface="Times New Roman" pitchFamily="18" charset="0"/>
              </a:rPr>
              <a:t>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26</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 ={0,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62}=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26</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73</a:t>
            </a:fld>
            <a:r>
              <a:rPr lang="en-US" altLang="zh-TW" smtClean="0"/>
              <a:t>-</a:t>
            </a:r>
            <a:endParaRPr lang="en-US" altLang="zh-TW"/>
          </a:p>
        </p:txBody>
      </p:sp>
      <p:sp>
        <p:nvSpPr>
          <p:cNvPr id="10" name="Rectangle 1"/>
          <p:cNvSpPr>
            <a:spLocks noChangeArrowheads="1"/>
          </p:cNvSpPr>
          <p:nvPr/>
        </p:nvSpPr>
        <p:spPr bwMode="auto">
          <a:xfrm>
            <a:off x="611560" y="1225192"/>
            <a:ext cx="7920880" cy="1062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ts val="4000"/>
              </a:lnSpc>
            </a:pPr>
            <a:r>
              <a:rPr lang="en-US" altLang="zh-TW" sz="2400" dirty="0" smtClean="0">
                <a:latin typeface="Times New Roman" pitchFamily="18" charset="0"/>
                <a:cs typeface="Times New Roman" pitchFamily="18" charset="0"/>
              </a:rPr>
              <a:t>Using </a:t>
            </a:r>
            <a:r>
              <a:rPr lang="en-US" altLang="zh-TW" sz="2400" b="1" dirty="0" smtClean="0">
                <a:solidFill>
                  <a:srgbClr val="0000FF"/>
                </a:solidFill>
                <a:latin typeface="Times New Roman" pitchFamily="18" charset="0"/>
                <a:cs typeface="Times New Roman" pitchFamily="18" charset="0"/>
              </a:rPr>
              <a:t>(10k + t)-Construction</a:t>
            </a:r>
            <a:r>
              <a:rPr lang="en-US" altLang="zh-TW" sz="2400" dirty="0" smtClean="0">
                <a:latin typeface="Times New Roman" pitchFamily="18" charset="0"/>
                <a:cs typeface="Times New Roman" pitchFamily="18" charset="0"/>
              </a:rPr>
              <a:t> in section 1.2 and the above results, we can obtain the following Theorem.</a:t>
            </a:r>
            <a:endParaRPr lang="zh-TW" altLang="zh-TW" sz="2400" dirty="0">
              <a:latin typeface="Times New Roman" pitchFamily="18" charset="0"/>
              <a:cs typeface="Times New Roman" pitchFamily="18" charset="0"/>
            </a:endParaRPr>
          </a:p>
        </p:txBody>
      </p:sp>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7" name="Text Box 9"/>
          <p:cNvSpPr txBox="1">
            <a:spLocks noChangeArrowheads="1"/>
          </p:cNvSpPr>
          <p:nvPr/>
        </p:nvSpPr>
        <p:spPr bwMode="auto">
          <a:xfrm>
            <a:off x="683568" y="190381"/>
            <a:ext cx="7921625" cy="605294"/>
          </a:xfrm>
          <a:prstGeom prst="rect">
            <a:avLst/>
          </a:prstGeom>
          <a:noFill/>
          <a:ln w="9525">
            <a:noFill/>
            <a:miter lim="800000"/>
            <a:headEnd/>
            <a:tailEnd/>
          </a:ln>
        </p:spPr>
        <p:txBody>
          <a:bodyPr>
            <a:spAutoFit/>
          </a:bodyPr>
          <a:lstStyle/>
          <a:p>
            <a:pPr algn="ctr">
              <a:lnSpc>
                <a:spcPts val="4000"/>
              </a:lnSpc>
              <a:spcBef>
                <a:spcPts val="1800"/>
              </a:spcBef>
            </a:pPr>
            <a:r>
              <a:rPr lang="en-US" altLang="zh-TW" sz="3600" b="1" dirty="0" smtClean="0">
                <a:latin typeface="Times New Roman" pitchFamily="18" charset="0"/>
                <a:cs typeface="Times New Roman" pitchFamily="18" charset="0"/>
              </a:rPr>
              <a:t>3. Intersection Problems of Bull-Design</a:t>
            </a:r>
            <a:endParaRPr lang="zh-TW" altLang="en-US" sz="3600" b="1" dirty="0">
              <a:latin typeface="Times New Roman" pitchFamily="18" charset="0"/>
              <a:cs typeface="Times New Roman" pitchFamily="18" charset="0"/>
            </a:endParaRPr>
          </a:p>
        </p:txBody>
      </p:sp>
      <p:cxnSp>
        <p:nvCxnSpPr>
          <p:cNvPr id="28" name="直線接點 27"/>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ctangle 1"/>
          <p:cNvSpPr>
            <a:spLocks noChangeArrowheads="1"/>
          </p:cNvSpPr>
          <p:nvPr/>
        </p:nvSpPr>
        <p:spPr bwMode="auto">
          <a:xfrm>
            <a:off x="611560" y="2535287"/>
            <a:ext cx="79208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altLang="zh-TW" sz="2400" b="1" u="sng" dirty="0" smtClean="0">
                <a:solidFill>
                  <a:srgbClr val="0000FF"/>
                </a:solidFill>
                <a:latin typeface="Times New Roman" pitchFamily="18" charset="0"/>
                <a:cs typeface="Times New Roman" pitchFamily="18" charset="0"/>
              </a:rPr>
              <a:t>Theorem 3.2.18</a:t>
            </a:r>
            <a:r>
              <a:rPr lang="en-US" altLang="zh-TW" sz="2400" dirty="0" smtClean="0">
                <a:latin typeface="Times New Roman" pitchFamily="18" charset="0"/>
                <a:cs typeface="Times New Roman" pitchFamily="18" charset="0"/>
              </a:rPr>
              <a:t>  I</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(m) = J</a:t>
            </a:r>
            <a:r>
              <a:rPr lang="en-US" altLang="zh-TW" sz="2400" baseline="-25000" dirty="0" smtClean="0">
                <a:latin typeface="Times New Roman" pitchFamily="18" charset="0"/>
                <a:cs typeface="Times New Roman" pitchFamily="18" charset="0"/>
              </a:rPr>
              <a:t>T</a:t>
            </a:r>
            <a:r>
              <a:rPr lang="en-US" altLang="zh-TW" sz="2400" dirty="0" smtClean="0">
                <a:latin typeface="Times New Roman" pitchFamily="18" charset="0"/>
                <a:cs typeface="Times New Roman" pitchFamily="18" charset="0"/>
              </a:rPr>
              <a:t> (m), for m</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0, 1 (mod 5).</a:t>
            </a:r>
            <a:endParaRPr lang="zh-TW" altLang="zh-TW" sz="2400" dirty="0">
              <a:latin typeface="Times New Roman" pitchFamily="18" charset="0"/>
              <a:cs typeface="Times New Roman" pitchFamily="18" charset="0"/>
            </a:endParaRPr>
          </a:p>
        </p:txBody>
      </p:sp>
      <p:sp>
        <p:nvSpPr>
          <p:cNvPr id="30" name="Rectangle 1"/>
          <p:cNvSpPr>
            <a:spLocks noChangeArrowheads="1"/>
          </p:cNvSpPr>
          <p:nvPr/>
        </p:nvSpPr>
        <p:spPr bwMode="auto">
          <a:xfrm>
            <a:off x="611560" y="3223566"/>
            <a:ext cx="7920880" cy="4914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804863" indent="-804863">
              <a:lnSpc>
                <a:spcPts val="3400"/>
              </a:lnSpc>
            </a:pPr>
            <a:r>
              <a:rPr lang="en-US" altLang="zh-TW" sz="2400" b="1" dirty="0" smtClean="0">
                <a:latin typeface="Times New Roman" pitchFamily="18" charset="0"/>
                <a:cs typeface="Times New Roman" pitchFamily="18" charset="0"/>
              </a:rPr>
              <a:t>Proof.</a:t>
            </a:r>
            <a:r>
              <a:rPr lang="en-US" altLang="zh-TW" sz="2400" dirty="0" smtClean="0">
                <a:latin typeface="Times New Roman" pitchFamily="18" charset="0"/>
                <a:cs typeface="Times New Roman" pitchFamily="18" charset="0"/>
              </a:rPr>
              <a:t>  The proof  is similar to Theorem 3.1.15.  </a:t>
            </a:r>
            <a:endParaRPr lang="zh-TW" altLang="zh-TW" sz="24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74</a:t>
            </a:fld>
            <a:r>
              <a:rPr lang="en-US" altLang="zh-TW" smtClean="0"/>
              <a:t>-</a:t>
            </a:r>
            <a:endParaRPr lang="en-US" altLang="zh-TW"/>
          </a:p>
        </p:txBody>
      </p:sp>
      <p:sp>
        <p:nvSpPr>
          <p:cNvPr id="3" name="Text Box 9"/>
          <p:cNvSpPr txBox="1">
            <a:spLocks noChangeArrowheads="1"/>
          </p:cNvSpPr>
          <p:nvPr/>
        </p:nvSpPr>
        <p:spPr bwMode="auto">
          <a:xfrm>
            <a:off x="0" y="2204864"/>
            <a:ext cx="9144000" cy="1353127"/>
          </a:xfrm>
          <a:prstGeom prst="rect">
            <a:avLst/>
          </a:prstGeom>
          <a:noFill/>
          <a:ln w="9525">
            <a:noFill/>
            <a:miter lim="800000"/>
            <a:headEnd/>
            <a:tailEnd/>
          </a:ln>
        </p:spPr>
        <p:txBody>
          <a:bodyPr wrap="square">
            <a:spAutoFit/>
          </a:bodyPr>
          <a:lstStyle/>
          <a:p>
            <a:pPr algn="ctr">
              <a:lnSpc>
                <a:spcPts val="4000"/>
              </a:lnSpc>
              <a:spcBef>
                <a:spcPts val="1800"/>
              </a:spcBef>
            </a:pPr>
            <a:r>
              <a:rPr lang="en-US" altLang="zh-TW" sz="4400" b="1" dirty="0" smtClean="0">
                <a:latin typeface="Times New Roman" pitchFamily="18" charset="0"/>
                <a:cs typeface="Times New Roman" pitchFamily="18" charset="0"/>
              </a:rPr>
              <a:t>4. The Doyen-Wilson Theorem</a:t>
            </a:r>
          </a:p>
          <a:p>
            <a:pPr algn="ctr">
              <a:lnSpc>
                <a:spcPts val="4000"/>
              </a:lnSpc>
              <a:spcBef>
                <a:spcPts val="1800"/>
              </a:spcBef>
            </a:pPr>
            <a:r>
              <a:rPr lang="en-US" altLang="zh-TW" sz="4400" b="1" dirty="0" smtClean="0">
                <a:latin typeface="Times New Roman" pitchFamily="18" charset="0"/>
                <a:cs typeface="Times New Roman" pitchFamily="18" charset="0"/>
              </a:rPr>
              <a:t>for Bull-Design</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75</a:t>
            </a:fld>
            <a:r>
              <a:rPr lang="en-US" altLang="zh-TW" smtClean="0"/>
              <a:t>-</a:t>
            </a:r>
            <a:endParaRPr lang="en-US" altLang="zh-TW"/>
          </a:p>
        </p:txBody>
      </p:sp>
      <p:sp>
        <p:nvSpPr>
          <p:cNvPr id="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9"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sp>
        <p:nvSpPr>
          <p:cNvPr id="21" name="矩形 34"/>
          <p:cNvSpPr>
            <a:spLocks noChangeArrowheads="1"/>
          </p:cNvSpPr>
          <p:nvPr/>
        </p:nvSpPr>
        <p:spPr bwMode="auto">
          <a:xfrm>
            <a:off x="611560" y="1628800"/>
            <a:ext cx="7848227" cy="2657138"/>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In chapter 4, we will discuss the embedding problem for bull-designs. A (partial) bull-design (X</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is said to </a:t>
            </a:r>
            <a:r>
              <a:rPr lang="en-US" altLang="zh-TW" sz="2400" b="1" u="sng" dirty="0" smtClean="0">
                <a:solidFill>
                  <a:srgbClr val="FF0000"/>
                </a:solidFill>
                <a:latin typeface="Times New Roman" pitchFamily="18" charset="0"/>
                <a:cs typeface="Times New Roman" pitchFamily="18" charset="0"/>
              </a:rPr>
              <a:t>be</a:t>
            </a:r>
            <a:r>
              <a:rPr lang="en-US" altLang="zh-TW" sz="2400" i="1" dirty="0" smtClean="0">
                <a:latin typeface="Times New Roman" pitchFamily="18" charset="0"/>
                <a:cs typeface="Times New Roman" pitchFamily="18" charset="0"/>
              </a:rPr>
              <a:t> </a:t>
            </a:r>
            <a:r>
              <a:rPr lang="en-US" altLang="zh-TW" sz="2400" b="1" u="sng" dirty="0" smtClean="0">
                <a:solidFill>
                  <a:srgbClr val="FF0000"/>
                </a:solidFill>
                <a:latin typeface="Times New Roman" pitchFamily="18" charset="0"/>
                <a:cs typeface="Times New Roman" pitchFamily="18" charset="0"/>
              </a:rPr>
              <a:t>embedded in </a:t>
            </a:r>
            <a:r>
              <a:rPr lang="en-US" altLang="zh-TW" sz="2400" dirty="0" smtClean="0">
                <a:latin typeface="Times New Roman" pitchFamily="18" charset="0"/>
                <a:cs typeface="Times New Roman" pitchFamily="18" charset="0"/>
              </a:rPr>
              <a:t>a bull-design (X</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if X</a:t>
            </a:r>
            <a:r>
              <a:rPr lang="en-US" altLang="zh-TW" sz="2400" baseline="-25000" dirty="0" smtClean="0">
                <a:latin typeface="Times New Roman" pitchFamily="18" charset="0"/>
                <a:cs typeface="Times New Roman" pitchFamily="18" charset="0"/>
              </a:rPr>
              <a:t>1 </a:t>
            </a:r>
            <a:r>
              <a:rPr lang="en-US" altLang="zh-TW" sz="2400" dirty="0" smtClean="0">
                <a:latin typeface="Times New Roman" pitchFamily="18" charset="0"/>
                <a:cs typeface="Times New Roman" pitchFamily="18" charset="0"/>
              </a:rPr>
              <a:t>⊂ X</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and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1 </a:t>
            </a:r>
            <a:r>
              <a:rPr lang="en-US" altLang="zh-TW" sz="2400" dirty="0" smtClean="0">
                <a:latin typeface="Times New Roman" pitchFamily="18" charset="0"/>
                <a:cs typeface="Times New Roman" pitchFamily="18" charset="0"/>
              </a:rPr>
              <a:t>⊂</a:t>
            </a:r>
            <a:r>
              <a:rPr lang="en-US" altLang="zh-TW" sz="2400" b="1"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In 1973, Doyen and Wilson [8] set the standard for embedding problems by proving the following result. </a:t>
            </a:r>
            <a:endParaRPr lang="zh-TW" altLang="zh-TW" sz="2400" dirty="0" smtClean="0">
              <a:latin typeface="Times New Roman" pitchFamily="18" charset="0"/>
              <a:cs typeface="Times New Roman" pitchFamily="18" charset="0"/>
            </a:endParaRPr>
          </a:p>
        </p:txBody>
      </p:sp>
      <p:sp>
        <p:nvSpPr>
          <p:cNvPr id="25" name="矩形 34"/>
          <p:cNvSpPr>
            <a:spLocks noChangeArrowheads="1"/>
          </p:cNvSpPr>
          <p:nvPr/>
        </p:nvSpPr>
        <p:spPr bwMode="auto">
          <a:xfrm>
            <a:off x="539552" y="4653136"/>
            <a:ext cx="8064896" cy="1118255"/>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Doyen–Wilson Theorem</a:t>
            </a:r>
            <a:r>
              <a:rPr lang="en-US" altLang="zh-TW" sz="2400" b="1"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[8] Let m, n≡1 or 3(mod 6). Any STS(n) can be embedded in an STS(m) if and only if m ≥2n + 1.</a:t>
            </a:r>
            <a:endParaRPr lang="zh-TW" altLang="zh-TW" sz="2400" b="1" dirty="0">
              <a:latin typeface="Times New Roman" pitchFamily="18" charset="0"/>
              <a:cs typeface="Times New Roman" pitchFamily="18" charset="0"/>
            </a:endParaRPr>
          </a:p>
        </p:txBody>
      </p:sp>
      <p:cxnSp>
        <p:nvCxnSpPr>
          <p:cNvPr id="23" name="直線接點 22"/>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76</a:t>
            </a:fld>
            <a:r>
              <a:rPr lang="en-US" altLang="zh-TW" smtClean="0"/>
              <a:t>-</a:t>
            </a:r>
            <a:endParaRPr lang="en-US" altLang="zh-TW"/>
          </a:p>
        </p:txBody>
      </p:sp>
      <p:sp>
        <p:nvSpPr>
          <p:cNvPr id="4" name="矩形 34"/>
          <p:cNvSpPr>
            <a:spLocks noChangeArrowheads="1"/>
          </p:cNvSpPr>
          <p:nvPr/>
        </p:nvSpPr>
        <p:spPr bwMode="auto">
          <a:xfrm>
            <a:off x="611560" y="1599183"/>
            <a:ext cx="7848227" cy="461665"/>
          </a:xfrm>
          <a:prstGeom prst="rect">
            <a:avLst/>
          </a:prstGeom>
          <a:noFill/>
          <a:ln w="9525">
            <a:noFill/>
            <a:miter lim="800000"/>
            <a:headEnd/>
            <a:tailEnd/>
          </a:ln>
        </p:spPr>
        <p:txBody>
          <a:bodyPr wrap="square">
            <a:spAutoFit/>
          </a:bodyPr>
          <a:lstStyle/>
          <a:p>
            <a:r>
              <a:rPr lang="en-US" altLang="zh-TW" sz="2400" b="1" dirty="0" smtClean="0">
                <a:latin typeface="Times New Roman" pitchFamily="18" charset="0"/>
                <a:cs typeface="Times New Roman" pitchFamily="18" charset="0"/>
              </a:rPr>
              <a:t>4.1  Notation and preliminary results</a:t>
            </a:r>
            <a:endParaRPr lang="zh-TW" altLang="zh-TW" sz="2400" b="1" dirty="0">
              <a:latin typeface="Times New Roman" pitchFamily="18" charset="0"/>
              <a:cs typeface="Times New Roman" pitchFamily="18" charset="0"/>
            </a:endParaRPr>
          </a:p>
        </p:txBody>
      </p:sp>
      <p:sp>
        <p:nvSpPr>
          <p:cNvPr id="6" name="矩形 34"/>
          <p:cNvSpPr>
            <a:spLocks noChangeArrowheads="1"/>
          </p:cNvSpPr>
          <p:nvPr/>
        </p:nvSpPr>
        <p:spPr bwMode="auto">
          <a:xfrm>
            <a:off x="611560" y="2396495"/>
            <a:ext cx="7848227" cy="2400657"/>
          </a:xfrm>
          <a:prstGeom prst="rect">
            <a:avLst/>
          </a:prstGeom>
          <a:noFill/>
          <a:ln w="9525">
            <a:noFill/>
            <a:miter lim="800000"/>
            <a:headEnd/>
            <a:tailEnd/>
          </a:ln>
        </p:spPr>
        <p:txBody>
          <a:bodyPr wrap="square">
            <a:spAutoFit/>
          </a:bodyPr>
          <a:lstStyle/>
          <a:p>
            <a:pPr indent="457200" algn="just">
              <a:lnSpc>
                <a:spcPts val="3600"/>
              </a:lnSpc>
            </a:pPr>
            <a:r>
              <a:rPr lang="en-US" altLang="zh-TW" sz="2400" dirty="0" smtClean="0">
                <a:latin typeface="Times New Roman" pitchFamily="18" charset="0"/>
                <a:cs typeface="Times New Roman" pitchFamily="18" charset="0"/>
              </a:rPr>
              <a:t>Let r and s be two integers with r &lt; s, define </a:t>
            </a:r>
            <a:r>
              <a:rPr lang="en-US" altLang="zh-TW" sz="2400" b="1" dirty="0" smtClean="0">
                <a:solidFill>
                  <a:srgbClr val="0000FF"/>
                </a:solidFill>
                <a:latin typeface="Times New Roman" pitchFamily="18" charset="0"/>
                <a:cs typeface="Times New Roman" pitchFamily="18" charset="0"/>
              </a:rPr>
              <a:t>[r, s] </a:t>
            </a:r>
            <a:r>
              <a:rPr lang="en-US" altLang="zh-TW" sz="2400" dirty="0" smtClean="0">
                <a:latin typeface="Times New Roman" pitchFamily="18" charset="0"/>
                <a:cs typeface="Times New Roman" pitchFamily="18" charset="0"/>
              </a:rPr>
              <a:t>= {r, r + 1,</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s} and [s, r] = ∅. Let </a:t>
            </a:r>
            <a:r>
              <a:rPr lang="en-US" altLang="zh-TW" sz="2400" dirty="0" err="1" smtClean="0">
                <a:latin typeface="Times New Roman" pitchFamily="18" charset="0"/>
                <a:cs typeface="Times New Roman" pitchFamily="18" charset="0"/>
              </a:rPr>
              <a:t>G</a:t>
            </a:r>
            <a:r>
              <a:rPr lang="en-US" altLang="zh-TW" sz="2400" baseline="40000" dirty="0" err="1" smtClean="0">
                <a:latin typeface="Times New Roman" pitchFamily="18" charset="0"/>
                <a:cs typeface="Times New Roman" pitchFamily="18" charset="0"/>
              </a:rPr>
              <a:t>c</a:t>
            </a:r>
            <a:r>
              <a:rPr lang="en-US" altLang="zh-TW" sz="2400" baseline="30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denote the complement of G. If G and K are two graphs, then let </a:t>
            </a:r>
            <a:r>
              <a:rPr lang="en-US" altLang="zh-TW" sz="2400" b="1" dirty="0" smtClean="0">
                <a:solidFill>
                  <a:srgbClr val="0000FF"/>
                </a:solidFill>
                <a:latin typeface="Times New Roman" pitchFamily="18" charset="0"/>
                <a:cs typeface="Times New Roman" pitchFamily="18" charset="0"/>
              </a:rPr>
              <a:t>G</a:t>
            </a:r>
            <a:r>
              <a:rPr lang="zh-TW" altLang="zh-TW" sz="2400" b="1" dirty="0" smtClean="0">
                <a:solidFill>
                  <a:srgbClr val="0000FF"/>
                </a:solidFill>
                <a:latin typeface="Times New Roman" pitchFamily="18" charset="0"/>
                <a:cs typeface="Times New Roman" pitchFamily="18" charset="0"/>
              </a:rPr>
              <a:t>∪</a:t>
            </a:r>
            <a:r>
              <a:rPr lang="en-US" altLang="zh-TW" sz="2400" b="1" dirty="0" smtClean="0">
                <a:solidFill>
                  <a:srgbClr val="0000FF"/>
                </a:solidFill>
                <a:latin typeface="Times New Roman" pitchFamily="18" charset="0"/>
                <a:cs typeface="Times New Roman" pitchFamily="18" charset="0"/>
              </a:rPr>
              <a:t>K</a:t>
            </a:r>
            <a:r>
              <a:rPr lang="en-US" altLang="zh-TW" sz="2400" dirty="0" smtClean="0">
                <a:latin typeface="Times New Roman" pitchFamily="18" charset="0"/>
                <a:cs typeface="Times New Roman" pitchFamily="18" charset="0"/>
              </a:rPr>
              <a:t> be the graph with vertex set V(G</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K) = V(G)</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V(K) and edge set E(G</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K) = E(G)</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E(K) . </a:t>
            </a:r>
            <a:endParaRPr lang="zh-TW" altLang="zh-TW" sz="2400" dirty="0">
              <a:latin typeface="Times New Roman" pitchFamily="18" charset="0"/>
              <a:cs typeface="Times New Roman" pitchFamily="18" charset="0"/>
            </a:endParaRPr>
          </a:p>
        </p:txBody>
      </p:sp>
      <p:sp>
        <p:nvSpPr>
          <p:cNvPr id="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1"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9"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0"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1"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2"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3"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4"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5"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46"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47" name="直線接點 46"/>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77</a:t>
            </a:fld>
            <a:r>
              <a:rPr lang="en-US" altLang="zh-TW" smtClean="0"/>
              <a:t>-</a:t>
            </a:r>
            <a:endParaRPr lang="en-US" altLang="zh-TW"/>
          </a:p>
        </p:txBody>
      </p:sp>
      <p:sp>
        <p:nvSpPr>
          <p:cNvPr id="6" name="矩形 34"/>
          <p:cNvSpPr>
            <a:spLocks noChangeArrowheads="1"/>
          </p:cNvSpPr>
          <p:nvPr/>
        </p:nvSpPr>
        <p:spPr bwMode="auto">
          <a:xfrm>
            <a:off x="611560" y="1412776"/>
            <a:ext cx="7848227" cy="2862322"/>
          </a:xfrm>
          <a:prstGeom prst="rect">
            <a:avLst/>
          </a:prstGeom>
          <a:noFill/>
          <a:ln w="9525">
            <a:noFill/>
            <a:miter lim="800000"/>
            <a:headEnd/>
            <a:tailEnd/>
          </a:ln>
        </p:spPr>
        <p:txBody>
          <a:bodyPr wrap="square">
            <a:spAutoFit/>
          </a:bodyPr>
          <a:lstStyle/>
          <a:p>
            <a:pPr indent="457200" algn="just">
              <a:lnSpc>
                <a:spcPts val="3600"/>
              </a:lnSpc>
            </a:pPr>
            <a:r>
              <a:rPr lang="en-US" altLang="zh-TW" sz="2400" dirty="0" smtClean="0">
                <a:latin typeface="Times New Roman" pitchFamily="18" charset="0"/>
                <a:cs typeface="Times New Roman" pitchFamily="18" charset="0"/>
              </a:rPr>
              <a:t>If V(G)∩V(K) = ∅ then let the </a:t>
            </a:r>
            <a:r>
              <a:rPr lang="en-US" altLang="zh-TW" sz="2400" b="1" u="sng" dirty="0" smtClean="0">
                <a:solidFill>
                  <a:srgbClr val="FF0000"/>
                </a:solidFill>
                <a:latin typeface="Times New Roman" pitchFamily="18" charset="0"/>
                <a:cs typeface="Times New Roman" pitchFamily="18" charset="0"/>
              </a:rPr>
              <a:t>join</a:t>
            </a:r>
            <a:r>
              <a:rPr lang="en-US" altLang="zh-TW" sz="2400" dirty="0" smtClean="0">
                <a:latin typeface="Times New Roman" pitchFamily="18" charset="0"/>
                <a:cs typeface="Times New Roman" pitchFamily="18" charset="0"/>
              </a:rPr>
              <a:t> of G and K, </a:t>
            </a:r>
            <a:r>
              <a:rPr lang="en-US" altLang="zh-TW" sz="2400" b="1" dirty="0" smtClean="0">
                <a:solidFill>
                  <a:srgbClr val="0000FF"/>
                </a:solidFill>
                <a:latin typeface="Times New Roman" pitchFamily="18" charset="0"/>
                <a:cs typeface="Times New Roman" pitchFamily="18" charset="0"/>
              </a:rPr>
              <a:t>G ∨ K</a:t>
            </a:r>
            <a:r>
              <a:rPr lang="en-US" altLang="zh-TW" sz="2400" dirty="0" smtClean="0">
                <a:latin typeface="Times New Roman" pitchFamily="18" charset="0"/>
                <a:cs typeface="Times New Roman" pitchFamily="18" charset="0"/>
              </a:rPr>
              <a:t>, be the graph with vertex set V(G ∨ K ) = V(G)</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V(K) and edge set E(G ∨ K) = E(G)</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E(K)</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{{g, k} | g ∈ V(G), k ∈ V(K)}. Denote      be a null graph with no edge adjoin. Let V(    )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r</a:t>
            </a:r>
            <a:r>
              <a:rPr lang="en-US" altLang="zh-TW" sz="2400" dirty="0" smtClean="0">
                <a:latin typeface="Times New Roman" pitchFamily="18" charset="0"/>
                <a:cs typeface="Times New Roman" pitchFamily="18" charset="0"/>
              </a:rPr>
              <a:t>} and V(    ) ∩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 Ø, then    </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 K</a:t>
            </a:r>
            <a:r>
              <a:rPr lang="en-US" altLang="zh-TW" sz="2400" baseline="-25000" dirty="0" smtClean="0">
                <a:latin typeface="Times New Roman" pitchFamily="18" charset="0"/>
                <a:cs typeface="Times New Roman" pitchFamily="18" charset="0"/>
              </a:rPr>
              <a:t>u </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r,u</a:t>
            </a:r>
            <a:r>
              <a:rPr lang="en-US" altLang="zh-TW" sz="2400" baseline="-25000" dirty="0" smtClean="0">
                <a:latin typeface="Times New Roman" pitchFamily="18" charset="0"/>
                <a:cs typeface="Times New Roman" pitchFamily="18" charset="0"/>
              </a:rPr>
              <a:t> </a:t>
            </a:r>
            <a:r>
              <a:rPr lang="zh-TW" altLang="zh-TW" sz="24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u .</a:t>
            </a:r>
            <a:endParaRPr lang="zh-TW" altLang="zh-TW" sz="2400" dirty="0">
              <a:latin typeface="Times New Roman" pitchFamily="18" charset="0"/>
              <a:cs typeface="Times New Roman" pitchFamily="18" charset="0"/>
            </a:endParaRPr>
          </a:p>
        </p:txBody>
      </p:sp>
      <p:graphicFrame>
        <p:nvGraphicFramePr>
          <p:cNvPr id="29" name="物件 28"/>
          <p:cNvGraphicFramePr>
            <a:graphicFrameLocks noChangeAspect="1"/>
          </p:cNvGraphicFramePr>
          <p:nvPr/>
        </p:nvGraphicFramePr>
        <p:xfrm>
          <a:off x="1691680" y="2845767"/>
          <a:ext cx="420688" cy="431800"/>
        </p:xfrm>
        <a:graphic>
          <a:graphicData uri="http://schemas.openxmlformats.org/presentationml/2006/ole">
            <p:oleObj spid="_x0000_s476162" name="方程式" r:id="rId3" imgW="215640" imgH="228600" progId="Equation.3">
              <p:embed/>
            </p:oleObj>
          </a:graphicData>
        </a:graphic>
      </p:graphicFrame>
      <p:graphicFrame>
        <p:nvGraphicFramePr>
          <p:cNvPr id="464898" name="Object 2"/>
          <p:cNvGraphicFramePr>
            <a:graphicFrameLocks noChangeAspect="1"/>
          </p:cNvGraphicFramePr>
          <p:nvPr/>
        </p:nvGraphicFramePr>
        <p:xfrm>
          <a:off x="3635896" y="3285803"/>
          <a:ext cx="488950" cy="503237"/>
        </p:xfrm>
        <a:graphic>
          <a:graphicData uri="http://schemas.openxmlformats.org/presentationml/2006/ole">
            <p:oleObj spid="_x0000_s476163" name="方程式" r:id="rId4" imgW="215640" imgH="228600" progId="Equation.3">
              <p:embed/>
            </p:oleObj>
          </a:graphicData>
        </a:graphic>
      </p:graphicFrame>
      <p:graphicFrame>
        <p:nvGraphicFramePr>
          <p:cNvPr id="464899" name="Object 3"/>
          <p:cNvGraphicFramePr>
            <a:graphicFrameLocks noChangeAspect="1"/>
          </p:cNvGraphicFramePr>
          <p:nvPr/>
        </p:nvGraphicFramePr>
        <p:xfrm>
          <a:off x="6239544" y="3284984"/>
          <a:ext cx="420688" cy="431800"/>
        </p:xfrm>
        <a:graphic>
          <a:graphicData uri="http://schemas.openxmlformats.org/presentationml/2006/ole">
            <p:oleObj spid="_x0000_s476164" name="方程式" r:id="rId5" imgW="215640" imgH="228600" progId="Equation.3">
              <p:embed/>
            </p:oleObj>
          </a:graphicData>
        </a:graphic>
      </p:graphicFrame>
      <p:graphicFrame>
        <p:nvGraphicFramePr>
          <p:cNvPr id="464900" name="Object 4"/>
          <p:cNvGraphicFramePr>
            <a:graphicFrameLocks noChangeAspect="1"/>
          </p:cNvGraphicFramePr>
          <p:nvPr/>
        </p:nvGraphicFramePr>
        <p:xfrm>
          <a:off x="7830543" y="2852117"/>
          <a:ext cx="420687" cy="431800"/>
        </p:xfrm>
        <a:graphic>
          <a:graphicData uri="http://schemas.openxmlformats.org/presentationml/2006/ole">
            <p:oleObj spid="_x0000_s476165" name="方程式" r:id="rId6" imgW="215640" imgH="228600" progId="Equation.3">
              <p:embed/>
            </p:oleObj>
          </a:graphicData>
        </a:graphic>
      </p:graphicFrame>
      <p:sp>
        <p:nvSpPr>
          <p:cNvPr id="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1"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9"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0"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1"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2"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3"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4"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5"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66"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67" name="直線接點 66"/>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78</a:t>
            </a:fld>
            <a:r>
              <a:rPr lang="en-US" altLang="zh-TW" smtClean="0"/>
              <a:t>-</a:t>
            </a:r>
            <a:endParaRPr lang="en-US" altLang="zh-TW"/>
          </a:p>
        </p:txBody>
      </p:sp>
      <p:sp>
        <p:nvSpPr>
          <p:cNvPr id="4" name="矩形 34"/>
          <p:cNvSpPr>
            <a:spLocks noChangeArrowheads="1"/>
          </p:cNvSpPr>
          <p:nvPr/>
        </p:nvSpPr>
        <p:spPr bwMode="auto">
          <a:xfrm>
            <a:off x="611560" y="1420503"/>
            <a:ext cx="7848227" cy="461665"/>
          </a:xfrm>
          <a:prstGeom prst="rect">
            <a:avLst/>
          </a:prstGeom>
          <a:noFill/>
          <a:ln w="9525">
            <a:noFill/>
            <a:miter lim="800000"/>
            <a:headEnd/>
            <a:tailEnd/>
          </a:ln>
        </p:spPr>
        <p:txBody>
          <a:bodyPr wrap="square">
            <a:spAutoFit/>
          </a:bodyPr>
          <a:lstStyle/>
          <a:p>
            <a:r>
              <a:rPr lang="en-US" altLang="zh-TW" sz="2400" b="1" u="sng" dirty="0" smtClean="0">
                <a:solidFill>
                  <a:srgbClr val="FF3300"/>
                </a:solidFill>
                <a:latin typeface="Times New Roman" pitchFamily="18" charset="0"/>
                <a:cs typeface="Times New Roman" pitchFamily="18" charset="0"/>
              </a:rPr>
              <a:t>Example 4.1.1</a:t>
            </a:r>
            <a:r>
              <a:rPr lang="en-US" altLang="zh-TW" sz="2400" b="1"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3 </a:t>
            </a:r>
            <a:r>
              <a:rPr lang="en-US" altLang="zh-TW" sz="2400" dirty="0" smtClean="0">
                <a:latin typeface="Times New Roman" pitchFamily="18" charset="0"/>
                <a:cs typeface="Times New Roman" pitchFamily="18" charset="0"/>
              </a:rPr>
              <a:t>can be</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decomposed into K</a:t>
            </a:r>
            <a:r>
              <a:rPr lang="en-US" altLang="zh-TW" sz="2400" baseline="-25000" dirty="0" smtClean="0">
                <a:latin typeface="Times New Roman" pitchFamily="18" charset="0"/>
                <a:cs typeface="Times New Roman" pitchFamily="18" charset="0"/>
              </a:rPr>
              <a:t>2,3</a:t>
            </a:r>
            <a:r>
              <a:rPr lang="en-US" altLang="zh-TW" sz="2400" dirty="0" smtClean="0">
                <a:latin typeface="Times New Roman" pitchFamily="18" charset="0"/>
                <a:cs typeface="Times New Roman" pitchFamily="18" charset="0"/>
              </a:rPr>
              <a:t> and K</a:t>
            </a:r>
            <a:r>
              <a:rPr lang="en-US" altLang="zh-TW" sz="2400" baseline="-25000" dirty="0" smtClean="0">
                <a:latin typeface="Times New Roman" pitchFamily="18" charset="0"/>
                <a:cs typeface="Times New Roman" pitchFamily="18" charset="0"/>
              </a:rPr>
              <a:t>3</a:t>
            </a:r>
            <a:endParaRPr lang="zh-TW" altLang="zh-TW" sz="2400" dirty="0">
              <a:latin typeface="Times New Roman" pitchFamily="18" charset="0"/>
              <a:cs typeface="Times New Roman" pitchFamily="18" charset="0"/>
            </a:endParaRPr>
          </a:p>
        </p:txBody>
      </p:sp>
      <p:sp>
        <p:nvSpPr>
          <p:cNvPr id="3645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645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655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65574" name="Rectangle 6"/>
          <p:cNvSpPr>
            <a:spLocks noChangeArrowheads="1"/>
          </p:cNvSpPr>
          <p:nvPr/>
        </p:nvSpPr>
        <p:spPr bwMode="auto">
          <a:xfrm rot="10800000" flipV="1">
            <a:off x="2339753" y="5775646"/>
            <a:ext cx="480680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Cambria Math" pitchFamily="18" charset="0"/>
              </a:rPr>
              <a:t>Figure 4.1         ∨</a:t>
            </a: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rPr>
              <a:t> K</a:t>
            </a:r>
            <a:r>
              <a:rPr kumimoji="1" lang="en-US" altLang="zh-TW" sz="2400" b="0" i="0" u="none" strike="noStrike" cap="none" normalizeH="0" baseline="-30000" dirty="0" smtClean="0">
                <a:ln>
                  <a:noFill/>
                </a:ln>
                <a:solidFill>
                  <a:srgbClr val="000000"/>
                </a:solidFill>
                <a:effectLst/>
                <a:latin typeface="Times New Roman" pitchFamily="18" charset="0"/>
                <a:ea typeface="新細明體" pitchFamily="18" charset="-120"/>
                <a:cs typeface="Times New Roman" pitchFamily="18" charset="0"/>
              </a:rPr>
              <a:t>3</a:t>
            </a: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rPr>
              <a:t>=K</a:t>
            </a:r>
            <a:r>
              <a:rPr kumimoji="1" lang="en-US" altLang="zh-TW" sz="2400" b="0" i="0" u="none" strike="noStrike" cap="none" normalizeH="0" baseline="-30000" dirty="0" smtClean="0">
                <a:ln>
                  <a:noFill/>
                </a:ln>
                <a:solidFill>
                  <a:srgbClr val="000000"/>
                </a:solidFill>
                <a:effectLst/>
                <a:latin typeface="Times New Roman" pitchFamily="18" charset="0"/>
                <a:ea typeface="新細明體" pitchFamily="18" charset="-120"/>
                <a:cs typeface="Times New Roman" pitchFamily="18" charset="0"/>
              </a:rPr>
              <a:t>2,3</a:t>
            </a: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新細明體" pitchFamily="18" charset="-120"/>
              </a:rPr>
              <a:t>∪</a:t>
            </a: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rPr>
              <a:t>K</a:t>
            </a:r>
            <a:r>
              <a:rPr kumimoji="1" lang="en-US" altLang="zh-TW" sz="2400" b="0" i="0" u="none" strike="noStrike" cap="none" normalizeH="0" baseline="-30000" dirty="0" smtClean="0">
                <a:ln>
                  <a:noFill/>
                </a:ln>
                <a:solidFill>
                  <a:srgbClr val="000000"/>
                </a:solidFill>
                <a:effectLst/>
                <a:latin typeface="Times New Roman" pitchFamily="18" charset="0"/>
                <a:ea typeface="新細明體" pitchFamily="18" charset="-120"/>
                <a:cs typeface="Times New Roman" pitchFamily="18" charset="0"/>
              </a:rPr>
              <a:t>3</a:t>
            </a:r>
            <a:endParaRPr kumimoji="1" lang="en-US"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36557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7"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1"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5"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7"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9"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463874" name="Object 2"/>
          <p:cNvGraphicFramePr>
            <a:graphicFrameLocks noChangeAspect="1"/>
          </p:cNvGraphicFramePr>
          <p:nvPr/>
        </p:nvGraphicFramePr>
        <p:xfrm>
          <a:off x="2688115" y="1385470"/>
          <a:ext cx="515733" cy="531362"/>
        </p:xfrm>
        <a:graphic>
          <a:graphicData uri="http://schemas.openxmlformats.org/presentationml/2006/ole">
            <p:oleObj spid="_x0000_s463874" name="方程式" r:id="rId3" imgW="215640" imgH="228600" progId="Equation.3">
              <p:embed/>
            </p:oleObj>
          </a:graphicData>
        </a:graphic>
      </p:graphicFrame>
      <p:graphicFrame>
        <p:nvGraphicFramePr>
          <p:cNvPr id="463875" name="Object 3"/>
          <p:cNvGraphicFramePr>
            <a:graphicFrameLocks noChangeAspect="1"/>
          </p:cNvGraphicFramePr>
          <p:nvPr/>
        </p:nvGraphicFramePr>
        <p:xfrm>
          <a:off x="4139952" y="5777508"/>
          <a:ext cx="515937" cy="531812"/>
        </p:xfrm>
        <a:graphic>
          <a:graphicData uri="http://schemas.openxmlformats.org/presentationml/2006/ole">
            <p:oleObj spid="_x0000_s463875" name="方程式" r:id="rId4" imgW="215640" imgH="228600" progId="Equation.3">
              <p:embed/>
            </p:oleObj>
          </a:graphicData>
        </a:graphic>
      </p:graphicFrame>
      <p:sp>
        <p:nvSpPr>
          <p:cNvPr id="28" name="Text Box 3"/>
          <p:cNvSpPr txBox="1">
            <a:spLocks noChangeArrowheads="1"/>
          </p:cNvSpPr>
          <p:nvPr/>
        </p:nvSpPr>
        <p:spPr bwMode="auto">
          <a:xfrm>
            <a:off x="7262494" y="3497384"/>
            <a:ext cx="333842" cy="4702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rgbClr val="000000"/>
                </a:solidFill>
                <a:effectLst/>
                <a:latin typeface="Calibri" pitchFamily="34" charset="0"/>
                <a:ea typeface="新細明體" pitchFamily="18" charset="-120"/>
                <a:cs typeface="新細明體" pitchFamily="18" charset="-120"/>
              </a:rPr>
              <a:t>2</a:t>
            </a:r>
            <a:endParaRPr kumimoji="1" lang="zh-TW"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11" name="弧形 10"/>
          <p:cNvSpPr/>
          <p:nvPr/>
        </p:nvSpPr>
        <p:spPr>
          <a:xfrm rot="1500568">
            <a:off x="5557323" y="2742810"/>
            <a:ext cx="1853953" cy="3028564"/>
          </a:xfrm>
          <a:prstGeom prst="arc">
            <a:avLst>
              <a:gd name="adj1" fmla="val 16200000"/>
              <a:gd name="adj2" fmla="val 1559367"/>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anchor="ctr"/>
          <a:lstStyle>
            <a:defPPr>
              <a:defRPr lang="zh-TW"/>
            </a:defPPr>
            <a:lvl1pPr algn="l" rtl="0" fontAlgn="base">
              <a:spcBef>
                <a:spcPct val="0"/>
              </a:spcBef>
              <a:spcAft>
                <a:spcPct val="0"/>
              </a:spcAft>
              <a:defRPr kumimoji="1"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mn-lt"/>
                <a:ea typeface="+mn-ea"/>
                <a:cs typeface="+mn-cs"/>
              </a:defRPr>
            </a:lvl2pPr>
            <a:lvl3pPr marL="914400" algn="l" rtl="0" fontAlgn="base">
              <a:spcBef>
                <a:spcPct val="0"/>
              </a:spcBef>
              <a:spcAft>
                <a:spcPct val="0"/>
              </a:spcAft>
              <a:defRPr kumimoji="1" kern="1200">
                <a:solidFill>
                  <a:schemeClr val="tx1"/>
                </a:solidFill>
                <a:latin typeface="+mn-lt"/>
                <a:ea typeface="+mn-ea"/>
                <a:cs typeface="+mn-cs"/>
              </a:defRPr>
            </a:lvl3pPr>
            <a:lvl4pPr marL="1371600" algn="l" rtl="0" fontAlgn="base">
              <a:spcBef>
                <a:spcPct val="0"/>
              </a:spcBef>
              <a:spcAft>
                <a:spcPct val="0"/>
              </a:spcAft>
              <a:defRPr kumimoji="1" kern="1200">
                <a:solidFill>
                  <a:schemeClr val="tx1"/>
                </a:solidFill>
                <a:latin typeface="+mn-lt"/>
                <a:ea typeface="+mn-ea"/>
                <a:cs typeface="+mn-cs"/>
              </a:defRPr>
            </a:lvl4pPr>
            <a:lvl5pPr marL="1828800" algn="l" rtl="0" fontAlgn="base">
              <a:spcBef>
                <a:spcPct val="0"/>
              </a:spcBef>
              <a:spcAft>
                <a:spcPct val="0"/>
              </a:spcAft>
              <a:defRPr kumimoji="1" kern="1200">
                <a:solidFill>
                  <a:schemeClr val="tx1"/>
                </a:solidFill>
                <a:latin typeface="+mn-lt"/>
                <a:ea typeface="+mn-ea"/>
                <a:cs typeface="+mn-cs"/>
              </a:defRPr>
            </a:lvl5pPr>
            <a:lvl6pPr marL="2286000" algn="l" defTabSz="914400" rtl="0" eaLnBrk="1" latinLnBrk="0" hangingPunct="1">
              <a:defRPr kumimoji="1" kern="1200">
                <a:solidFill>
                  <a:schemeClr val="tx1"/>
                </a:solidFill>
                <a:latin typeface="+mn-lt"/>
                <a:ea typeface="+mn-ea"/>
                <a:cs typeface="+mn-cs"/>
              </a:defRPr>
            </a:lvl6pPr>
            <a:lvl7pPr marL="2743200" algn="l" defTabSz="914400" rtl="0" eaLnBrk="1" latinLnBrk="0" hangingPunct="1">
              <a:defRPr kumimoji="1" kern="1200">
                <a:solidFill>
                  <a:schemeClr val="tx1"/>
                </a:solidFill>
                <a:latin typeface="+mn-lt"/>
                <a:ea typeface="+mn-ea"/>
                <a:cs typeface="+mn-cs"/>
              </a:defRPr>
            </a:lvl7pPr>
            <a:lvl8pPr marL="3200400" algn="l" defTabSz="914400" rtl="0" eaLnBrk="1" latinLnBrk="0" hangingPunct="1">
              <a:defRPr kumimoji="1" kern="1200">
                <a:solidFill>
                  <a:schemeClr val="tx1"/>
                </a:solidFill>
                <a:latin typeface="+mn-lt"/>
                <a:ea typeface="+mn-ea"/>
                <a:cs typeface="+mn-cs"/>
              </a:defRPr>
            </a:lvl8pPr>
            <a:lvl9pPr marL="3657600" algn="l" defTabSz="914400" rtl="0" eaLnBrk="1" latinLnBrk="0" hangingPunct="1">
              <a:defRPr kumimoji="1" kern="1200">
                <a:solidFill>
                  <a:schemeClr val="tx1"/>
                </a:solidFill>
                <a:latin typeface="+mn-lt"/>
                <a:ea typeface="+mn-ea"/>
                <a:cs typeface="+mn-cs"/>
              </a:defRPr>
            </a:lvl9pPr>
          </a:lstStyle>
          <a:p>
            <a:pPr algn="ctr">
              <a:defRPr/>
            </a:pPr>
            <a:endParaRPr lang="zh-TW" altLang="en-US"/>
          </a:p>
        </p:txBody>
      </p:sp>
      <p:cxnSp>
        <p:nvCxnSpPr>
          <p:cNvPr id="12" name="直線接點 11"/>
          <p:cNvCxnSpPr/>
          <p:nvPr/>
        </p:nvCxnSpPr>
        <p:spPr>
          <a:xfrm flipV="1">
            <a:off x="2524124" y="2910848"/>
            <a:ext cx="4544491" cy="82272"/>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2585061" y="3027248"/>
            <a:ext cx="4567480" cy="1981241"/>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2668987" y="3027248"/>
            <a:ext cx="4399628" cy="932803"/>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flipV="1">
            <a:off x="2499270" y="2911611"/>
            <a:ext cx="4569346" cy="1981239"/>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6" name="直線接點 15"/>
          <p:cNvCxnSpPr/>
          <p:nvPr/>
        </p:nvCxnSpPr>
        <p:spPr>
          <a:xfrm flipV="1">
            <a:off x="2499270" y="3960049"/>
            <a:ext cx="4569346" cy="93280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a:off x="2585061" y="4892852"/>
            <a:ext cx="4580536" cy="84801"/>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1" name="弧形 20"/>
          <p:cNvSpPr/>
          <p:nvPr/>
        </p:nvSpPr>
        <p:spPr>
          <a:xfrm rot="1866667">
            <a:off x="6282176" y="2869156"/>
            <a:ext cx="936395" cy="1721316"/>
          </a:xfrm>
          <a:prstGeom prst="arc">
            <a:avLst>
              <a:gd name="adj1" fmla="val 16200000"/>
              <a:gd name="adj2" fmla="val 143344"/>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defPPr>
              <a:defRPr lang="zh-TW"/>
            </a:defPPr>
            <a:lvl1pPr algn="l" rtl="0" fontAlgn="base">
              <a:spcBef>
                <a:spcPct val="0"/>
              </a:spcBef>
              <a:spcAft>
                <a:spcPct val="0"/>
              </a:spcAft>
              <a:defRPr kumimoji="1"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mn-lt"/>
                <a:ea typeface="+mn-ea"/>
                <a:cs typeface="+mn-cs"/>
              </a:defRPr>
            </a:lvl2pPr>
            <a:lvl3pPr marL="914400" algn="l" rtl="0" fontAlgn="base">
              <a:spcBef>
                <a:spcPct val="0"/>
              </a:spcBef>
              <a:spcAft>
                <a:spcPct val="0"/>
              </a:spcAft>
              <a:defRPr kumimoji="1" kern="1200">
                <a:solidFill>
                  <a:schemeClr val="tx1"/>
                </a:solidFill>
                <a:latin typeface="+mn-lt"/>
                <a:ea typeface="+mn-ea"/>
                <a:cs typeface="+mn-cs"/>
              </a:defRPr>
            </a:lvl3pPr>
            <a:lvl4pPr marL="1371600" algn="l" rtl="0" fontAlgn="base">
              <a:spcBef>
                <a:spcPct val="0"/>
              </a:spcBef>
              <a:spcAft>
                <a:spcPct val="0"/>
              </a:spcAft>
              <a:defRPr kumimoji="1" kern="1200">
                <a:solidFill>
                  <a:schemeClr val="tx1"/>
                </a:solidFill>
                <a:latin typeface="+mn-lt"/>
                <a:ea typeface="+mn-ea"/>
                <a:cs typeface="+mn-cs"/>
              </a:defRPr>
            </a:lvl4pPr>
            <a:lvl5pPr marL="1828800" algn="l" rtl="0" fontAlgn="base">
              <a:spcBef>
                <a:spcPct val="0"/>
              </a:spcBef>
              <a:spcAft>
                <a:spcPct val="0"/>
              </a:spcAft>
              <a:defRPr kumimoji="1" kern="1200">
                <a:solidFill>
                  <a:schemeClr val="tx1"/>
                </a:solidFill>
                <a:latin typeface="+mn-lt"/>
                <a:ea typeface="+mn-ea"/>
                <a:cs typeface="+mn-cs"/>
              </a:defRPr>
            </a:lvl5pPr>
            <a:lvl6pPr marL="2286000" algn="l" defTabSz="914400" rtl="0" eaLnBrk="1" latinLnBrk="0" hangingPunct="1">
              <a:defRPr kumimoji="1" kern="1200">
                <a:solidFill>
                  <a:schemeClr val="tx1"/>
                </a:solidFill>
                <a:latin typeface="+mn-lt"/>
                <a:ea typeface="+mn-ea"/>
                <a:cs typeface="+mn-cs"/>
              </a:defRPr>
            </a:lvl6pPr>
            <a:lvl7pPr marL="2743200" algn="l" defTabSz="914400" rtl="0" eaLnBrk="1" latinLnBrk="0" hangingPunct="1">
              <a:defRPr kumimoji="1" kern="1200">
                <a:solidFill>
                  <a:schemeClr val="tx1"/>
                </a:solidFill>
                <a:latin typeface="+mn-lt"/>
                <a:ea typeface="+mn-ea"/>
                <a:cs typeface="+mn-cs"/>
              </a:defRPr>
            </a:lvl7pPr>
            <a:lvl8pPr marL="3200400" algn="l" defTabSz="914400" rtl="0" eaLnBrk="1" latinLnBrk="0" hangingPunct="1">
              <a:defRPr kumimoji="1" kern="1200">
                <a:solidFill>
                  <a:schemeClr val="tx1"/>
                </a:solidFill>
                <a:latin typeface="+mn-lt"/>
                <a:ea typeface="+mn-ea"/>
                <a:cs typeface="+mn-cs"/>
              </a:defRPr>
            </a:lvl8pPr>
            <a:lvl9pPr marL="3657600" algn="l" defTabSz="914400" rtl="0" eaLnBrk="1" latinLnBrk="0" hangingPunct="1">
              <a:defRPr kumimoji="1" kern="1200">
                <a:solidFill>
                  <a:schemeClr val="tx1"/>
                </a:solidFill>
                <a:latin typeface="+mn-lt"/>
                <a:ea typeface="+mn-ea"/>
                <a:cs typeface="+mn-cs"/>
              </a:defRPr>
            </a:lvl9pPr>
          </a:lstStyle>
          <a:p>
            <a:pPr algn="ctr">
              <a:defRPr/>
            </a:pPr>
            <a:endParaRPr lang="zh-TW" altLang="en-US"/>
          </a:p>
        </p:txBody>
      </p:sp>
      <p:sp>
        <p:nvSpPr>
          <p:cNvPr id="365570" name="Text Box 2"/>
          <p:cNvSpPr txBox="1">
            <a:spLocks noChangeArrowheads="1"/>
          </p:cNvSpPr>
          <p:nvPr/>
        </p:nvSpPr>
        <p:spPr bwMode="auto">
          <a:xfrm>
            <a:off x="1835696" y="2685476"/>
            <a:ext cx="676774" cy="5828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rgbClr val="000000"/>
                </a:solidFill>
                <a:effectLst/>
                <a:latin typeface="Calibri" pitchFamily="34" charset="0"/>
                <a:ea typeface="新細明體" pitchFamily="18" charset="-120"/>
                <a:cs typeface="新細明體" pitchFamily="18" charset="-120"/>
              </a:rPr>
              <a:t>∞</a:t>
            </a:r>
            <a:r>
              <a:rPr kumimoji="1" lang="en-US" altLang="zh-TW" sz="2400" b="0" i="0" u="none" strike="noStrike" cap="none" normalizeH="0" baseline="-25000" dirty="0" smtClean="0">
                <a:ln>
                  <a:noFill/>
                </a:ln>
                <a:solidFill>
                  <a:srgbClr val="000000"/>
                </a:solidFill>
                <a:effectLst/>
                <a:latin typeface="Calibri" pitchFamily="34" charset="0"/>
                <a:ea typeface="新細明體" pitchFamily="18" charset="-120"/>
                <a:cs typeface="新細明體" pitchFamily="18" charset="-120"/>
              </a:rPr>
              <a:t>1</a:t>
            </a:r>
            <a:endParaRPr kumimoji="1" lang="zh-TW"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25" name="Text Box 2"/>
          <p:cNvSpPr txBox="1">
            <a:spLocks noChangeArrowheads="1"/>
          </p:cNvSpPr>
          <p:nvPr/>
        </p:nvSpPr>
        <p:spPr bwMode="auto">
          <a:xfrm>
            <a:off x="1835696" y="4433877"/>
            <a:ext cx="676774" cy="5828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rgbClr val="000000"/>
                </a:solidFill>
                <a:effectLst/>
                <a:latin typeface="Calibri" pitchFamily="34" charset="0"/>
                <a:ea typeface="新細明體" pitchFamily="18" charset="-120"/>
                <a:cs typeface="新細明體" pitchFamily="18" charset="-120"/>
              </a:rPr>
              <a:t>∞</a:t>
            </a:r>
            <a:r>
              <a:rPr kumimoji="1" lang="en-US" altLang="zh-TW" sz="2400" b="0" i="0" u="none" strike="noStrike" cap="none" normalizeH="0" baseline="-25000" dirty="0" smtClean="0">
                <a:ln>
                  <a:noFill/>
                </a:ln>
                <a:solidFill>
                  <a:srgbClr val="000000"/>
                </a:solidFill>
                <a:effectLst/>
                <a:latin typeface="Calibri" pitchFamily="34" charset="0"/>
                <a:ea typeface="新細明體" pitchFamily="18" charset="-120"/>
                <a:cs typeface="新細明體" pitchFamily="18" charset="-120"/>
              </a:rPr>
              <a:t>2</a:t>
            </a:r>
            <a:endParaRPr kumimoji="1" lang="zh-TW"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365571" name="Text Box 3"/>
          <p:cNvSpPr txBox="1">
            <a:spLocks noChangeArrowheads="1"/>
          </p:cNvSpPr>
          <p:nvPr/>
        </p:nvSpPr>
        <p:spPr bwMode="auto">
          <a:xfrm>
            <a:off x="7334502" y="2564904"/>
            <a:ext cx="333842" cy="4702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rgbClr val="000000"/>
                </a:solidFill>
                <a:effectLst/>
                <a:latin typeface="Calibri" pitchFamily="34" charset="0"/>
                <a:ea typeface="新細明體" pitchFamily="18" charset="-120"/>
                <a:cs typeface="新細明體" pitchFamily="18" charset="-120"/>
              </a:rPr>
              <a:t>1</a:t>
            </a:r>
            <a:endParaRPr kumimoji="1" lang="zh-TW"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27" name="Text Box 3"/>
          <p:cNvSpPr txBox="1">
            <a:spLocks noChangeArrowheads="1"/>
          </p:cNvSpPr>
          <p:nvPr/>
        </p:nvSpPr>
        <p:spPr bwMode="auto">
          <a:xfrm>
            <a:off x="7334502" y="4830954"/>
            <a:ext cx="333842" cy="4702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rgbClr val="000000"/>
                </a:solidFill>
                <a:effectLst/>
                <a:latin typeface="Calibri" pitchFamily="34" charset="0"/>
                <a:ea typeface="新細明體" pitchFamily="18" charset="-120"/>
                <a:cs typeface="新細明體" pitchFamily="18" charset="-120"/>
              </a:rPr>
              <a:t>3</a:t>
            </a:r>
            <a:endParaRPr kumimoji="1" lang="zh-TW"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58" name="弧形 57"/>
          <p:cNvSpPr/>
          <p:nvPr/>
        </p:nvSpPr>
        <p:spPr>
          <a:xfrm rot="1866667">
            <a:off x="6252399" y="3866581"/>
            <a:ext cx="936395" cy="1721316"/>
          </a:xfrm>
          <a:prstGeom prst="arc">
            <a:avLst>
              <a:gd name="adj1" fmla="val 16200000"/>
              <a:gd name="adj2" fmla="val 143344"/>
            </a:avLst>
          </a:prstGeom>
          <a:ln w="28575">
            <a:solidFill>
              <a:srgbClr val="0000FF"/>
            </a:solidFill>
          </a:ln>
        </p:spPr>
        <p:style>
          <a:lnRef idx="1">
            <a:schemeClr val="accent1"/>
          </a:lnRef>
          <a:fillRef idx="0">
            <a:schemeClr val="accent1"/>
          </a:fillRef>
          <a:effectRef idx="0">
            <a:schemeClr val="accent1"/>
          </a:effectRef>
          <a:fontRef idx="minor">
            <a:schemeClr val="tx1"/>
          </a:fontRef>
        </p:style>
        <p:txBody>
          <a:bodyPr anchor="ctr"/>
          <a:lstStyle>
            <a:defPPr>
              <a:defRPr lang="zh-TW"/>
            </a:defPPr>
            <a:lvl1pPr algn="l" rtl="0" fontAlgn="base">
              <a:spcBef>
                <a:spcPct val="0"/>
              </a:spcBef>
              <a:spcAft>
                <a:spcPct val="0"/>
              </a:spcAft>
              <a:defRPr kumimoji="1"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mn-lt"/>
                <a:ea typeface="+mn-ea"/>
                <a:cs typeface="+mn-cs"/>
              </a:defRPr>
            </a:lvl2pPr>
            <a:lvl3pPr marL="914400" algn="l" rtl="0" fontAlgn="base">
              <a:spcBef>
                <a:spcPct val="0"/>
              </a:spcBef>
              <a:spcAft>
                <a:spcPct val="0"/>
              </a:spcAft>
              <a:defRPr kumimoji="1" kern="1200">
                <a:solidFill>
                  <a:schemeClr val="tx1"/>
                </a:solidFill>
                <a:latin typeface="+mn-lt"/>
                <a:ea typeface="+mn-ea"/>
                <a:cs typeface="+mn-cs"/>
              </a:defRPr>
            </a:lvl3pPr>
            <a:lvl4pPr marL="1371600" algn="l" rtl="0" fontAlgn="base">
              <a:spcBef>
                <a:spcPct val="0"/>
              </a:spcBef>
              <a:spcAft>
                <a:spcPct val="0"/>
              </a:spcAft>
              <a:defRPr kumimoji="1" kern="1200">
                <a:solidFill>
                  <a:schemeClr val="tx1"/>
                </a:solidFill>
                <a:latin typeface="+mn-lt"/>
                <a:ea typeface="+mn-ea"/>
                <a:cs typeface="+mn-cs"/>
              </a:defRPr>
            </a:lvl4pPr>
            <a:lvl5pPr marL="1828800" algn="l" rtl="0" fontAlgn="base">
              <a:spcBef>
                <a:spcPct val="0"/>
              </a:spcBef>
              <a:spcAft>
                <a:spcPct val="0"/>
              </a:spcAft>
              <a:defRPr kumimoji="1" kern="1200">
                <a:solidFill>
                  <a:schemeClr val="tx1"/>
                </a:solidFill>
                <a:latin typeface="+mn-lt"/>
                <a:ea typeface="+mn-ea"/>
                <a:cs typeface="+mn-cs"/>
              </a:defRPr>
            </a:lvl5pPr>
            <a:lvl6pPr marL="2286000" algn="l" defTabSz="914400" rtl="0" eaLnBrk="1" latinLnBrk="0" hangingPunct="1">
              <a:defRPr kumimoji="1" kern="1200">
                <a:solidFill>
                  <a:schemeClr val="tx1"/>
                </a:solidFill>
                <a:latin typeface="+mn-lt"/>
                <a:ea typeface="+mn-ea"/>
                <a:cs typeface="+mn-cs"/>
              </a:defRPr>
            </a:lvl6pPr>
            <a:lvl7pPr marL="2743200" algn="l" defTabSz="914400" rtl="0" eaLnBrk="1" latinLnBrk="0" hangingPunct="1">
              <a:defRPr kumimoji="1" kern="1200">
                <a:solidFill>
                  <a:schemeClr val="tx1"/>
                </a:solidFill>
                <a:latin typeface="+mn-lt"/>
                <a:ea typeface="+mn-ea"/>
                <a:cs typeface="+mn-cs"/>
              </a:defRPr>
            </a:lvl7pPr>
            <a:lvl8pPr marL="3200400" algn="l" defTabSz="914400" rtl="0" eaLnBrk="1" latinLnBrk="0" hangingPunct="1">
              <a:defRPr kumimoji="1" kern="1200">
                <a:solidFill>
                  <a:schemeClr val="tx1"/>
                </a:solidFill>
                <a:latin typeface="+mn-lt"/>
                <a:ea typeface="+mn-ea"/>
                <a:cs typeface="+mn-cs"/>
              </a:defRPr>
            </a:lvl8pPr>
            <a:lvl9pPr marL="3657600" algn="l" defTabSz="914400" rtl="0" eaLnBrk="1" latinLnBrk="0" hangingPunct="1">
              <a:defRPr kumimoji="1" kern="1200">
                <a:solidFill>
                  <a:schemeClr val="tx1"/>
                </a:solidFill>
                <a:latin typeface="+mn-lt"/>
                <a:ea typeface="+mn-ea"/>
                <a:cs typeface="+mn-cs"/>
              </a:defRPr>
            </a:lvl9pPr>
          </a:lstStyle>
          <a:p>
            <a:pPr algn="ctr">
              <a:defRPr/>
            </a:pPr>
            <a:endParaRPr lang="zh-TW" altLang="en-US"/>
          </a:p>
        </p:txBody>
      </p:sp>
      <p:sp>
        <p:nvSpPr>
          <p:cNvPr id="20" name="橢圓 19"/>
          <p:cNvSpPr/>
          <p:nvPr/>
        </p:nvSpPr>
        <p:spPr bwMode="auto">
          <a:xfrm>
            <a:off x="7066751" y="3844413"/>
            <a:ext cx="169718" cy="231273"/>
          </a:xfrm>
          <a:prstGeom prst="ellipse">
            <a:avLst/>
          </a:prstGeom>
          <a:solidFill>
            <a:schemeClr val="tx1"/>
          </a:solidFill>
          <a:ln>
            <a:solidFill>
              <a:schemeClr val="tx1"/>
            </a:solidFill>
          </a:ln>
          <a:extLst/>
        </p:spPr>
        <p:txBody>
          <a:bodyPr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lgn="ctr">
              <a:defRPr/>
            </a:pPr>
            <a:endParaRPr lang="zh-TW" altLang="en-US">
              <a:noFill/>
              <a:ea typeface="新細明體" pitchFamily="18" charset="-120"/>
            </a:endParaRPr>
          </a:p>
        </p:txBody>
      </p:sp>
      <p:sp>
        <p:nvSpPr>
          <p:cNvPr id="23" name="橢圓 22"/>
          <p:cNvSpPr/>
          <p:nvPr/>
        </p:nvSpPr>
        <p:spPr bwMode="auto">
          <a:xfrm>
            <a:off x="7068615" y="4892852"/>
            <a:ext cx="167854" cy="233843"/>
          </a:xfrm>
          <a:prstGeom prst="ellipse">
            <a:avLst/>
          </a:prstGeom>
          <a:solidFill>
            <a:schemeClr val="tx1"/>
          </a:solidFill>
          <a:ln>
            <a:solidFill>
              <a:schemeClr val="tx1"/>
            </a:solidFill>
          </a:ln>
          <a:extLst/>
        </p:spPr>
        <p:txBody>
          <a:bodyPr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lgn="ctr">
              <a:defRPr/>
            </a:pPr>
            <a:endParaRPr lang="zh-TW" altLang="en-US">
              <a:noFill/>
              <a:ea typeface="新細明體" pitchFamily="18" charset="-120"/>
            </a:endParaRPr>
          </a:p>
        </p:txBody>
      </p:sp>
      <p:sp>
        <p:nvSpPr>
          <p:cNvPr id="22" name="橢圓 21"/>
          <p:cNvSpPr/>
          <p:nvPr/>
        </p:nvSpPr>
        <p:spPr bwMode="auto">
          <a:xfrm>
            <a:off x="7066751" y="2795975"/>
            <a:ext cx="169718" cy="231273"/>
          </a:xfrm>
          <a:prstGeom prst="ellipse">
            <a:avLst/>
          </a:prstGeom>
          <a:solidFill>
            <a:schemeClr val="tx1"/>
          </a:solidFill>
          <a:ln>
            <a:solidFill>
              <a:schemeClr val="tx1"/>
            </a:solidFill>
          </a:ln>
          <a:extLst/>
        </p:spPr>
        <p:txBody>
          <a:bodyPr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lgn="ctr">
              <a:defRPr/>
            </a:pPr>
            <a:endParaRPr lang="zh-TW" altLang="en-US">
              <a:noFill/>
              <a:ea typeface="新細明體" pitchFamily="18" charset="-120"/>
            </a:endParaRPr>
          </a:p>
        </p:txBody>
      </p:sp>
      <p:sp>
        <p:nvSpPr>
          <p:cNvPr id="18" name="橢圓 17"/>
          <p:cNvSpPr/>
          <p:nvPr/>
        </p:nvSpPr>
        <p:spPr bwMode="auto">
          <a:xfrm>
            <a:off x="2499265" y="2910126"/>
            <a:ext cx="169718" cy="233842"/>
          </a:xfrm>
          <a:prstGeom prst="ellipse">
            <a:avLst/>
          </a:prstGeom>
          <a:solidFill>
            <a:schemeClr val="tx1"/>
          </a:solidFill>
          <a:ln>
            <a:solidFill>
              <a:schemeClr val="tx1"/>
            </a:solidFill>
          </a:ln>
          <a:extLst/>
        </p:spPr>
        <p:txBody>
          <a:bodyPr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lgn="ctr">
              <a:defRPr/>
            </a:pPr>
            <a:endParaRPr lang="zh-TW" altLang="en-US">
              <a:noFill/>
              <a:ea typeface="新細明體" pitchFamily="18" charset="-120"/>
            </a:endParaRPr>
          </a:p>
        </p:txBody>
      </p:sp>
      <p:sp>
        <p:nvSpPr>
          <p:cNvPr id="19" name="橢圓 18"/>
          <p:cNvSpPr/>
          <p:nvPr/>
        </p:nvSpPr>
        <p:spPr bwMode="auto">
          <a:xfrm>
            <a:off x="2499269" y="4777212"/>
            <a:ext cx="169718" cy="231273"/>
          </a:xfrm>
          <a:prstGeom prst="ellipse">
            <a:avLst/>
          </a:prstGeom>
          <a:solidFill>
            <a:schemeClr val="tx1"/>
          </a:solidFill>
          <a:ln>
            <a:solidFill>
              <a:schemeClr val="tx1"/>
            </a:solidFill>
          </a:ln>
          <a:extLst/>
        </p:spPr>
        <p:txBody>
          <a:bodyPr anchor="ct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pPr algn="ctr">
              <a:defRPr/>
            </a:pPr>
            <a:endParaRPr lang="zh-TW" altLang="en-US">
              <a:noFill/>
              <a:ea typeface="新細明體" pitchFamily="18" charset="-120"/>
            </a:endParaRPr>
          </a:p>
        </p:txBody>
      </p:sp>
      <p:sp>
        <p:nvSpPr>
          <p:cNvPr id="5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7"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9"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0"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3"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7"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8"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9"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0"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1"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2"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73"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74" name="直線接點 73"/>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79</a:t>
            </a:fld>
            <a:r>
              <a:rPr lang="en-US" altLang="zh-TW" smtClean="0"/>
              <a:t>-</a:t>
            </a:r>
            <a:endParaRPr lang="en-US" altLang="zh-TW"/>
          </a:p>
        </p:txBody>
      </p:sp>
      <p:sp>
        <p:nvSpPr>
          <p:cNvPr id="32" name="矩形 34"/>
          <p:cNvSpPr>
            <a:spLocks noChangeArrowheads="1"/>
          </p:cNvSpPr>
          <p:nvPr/>
        </p:nvSpPr>
        <p:spPr bwMode="auto">
          <a:xfrm>
            <a:off x="611560" y="1268760"/>
            <a:ext cx="7848227" cy="1477328"/>
          </a:xfrm>
          <a:prstGeom prst="rect">
            <a:avLst/>
          </a:prstGeom>
          <a:noFill/>
          <a:ln w="9525">
            <a:noFill/>
            <a:miter lim="800000"/>
            <a:headEnd/>
            <a:tailEnd/>
          </a:ln>
        </p:spPr>
        <p:txBody>
          <a:bodyPr wrap="square">
            <a:spAutoFit/>
          </a:bodyPr>
          <a:lstStyle/>
          <a:p>
            <a:pPr indent="457200" algn="just">
              <a:lnSpc>
                <a:spcPts val="3600"/>
              </a:lnSpc>
            </a:pPr>
            <a:r>
              <a:rPr lang="en-US" altLang="zh-TW" sz="2400" dirty="0" smtClean="0">
                <a:latin typeface="Times New Roman" pitchFamily="18" charset="0"/>
                <a:cs typeface="Times New Roman" pitchFamily="18" charset="0"/>
              </a:rPr>
              <a:t>Since K</a:t>
            </a:r>
            <a:r>
              <a:rPr lang="en-US" altLang="zh-TW" sz="2400" baseline="-25000" dirty="0" smtClean="0">
                <a:latin typeface="Times New Roman" pitchFamily="18" charset="0"/>
                <a:cs typeface="Times New Roman" pitchFamily="18" charset="0"/>
              </a:rPr>
              <a:t>m</a:t>
            </a:r>
            <a:r>
              <a:rPr lang="en-US" altLang="zh-TW" sz="2400" dirty="0" smtClean="0">
                <a:latin typeface="Times New Roman" pitchFamily="18" charset="0"/>
                <a:cs typeface="Times New Roman" pitchFamily="18" charset="0"/>
              </a:rPr>
              <a:t>\</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n,m</a:t>
            </a:r>
            <a:r>
              <a:rPr lang="en-US" altLang="zh-TW" sz="2400" baseline="-25000" dirty="0" smtClean="0">
                <a:latin typeface="Times New Roman" pitchFamily="18" charset="0"/>
                <a:cs typeface="Times New Roman" pitchFamily="18" charset="0"/>
              </a:rPr>
              <a:t>-n</a:t>
            </a:r>
            <a:r>
              <a:rPr lang="zh-TW" altLang="zh-TW" sz="24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m-n </a:t>
            </a:r>
            <a:r>
              <a:rPr lang="en-US" altLang="zh-TW" sz="2400" dirty="0" smtClean="0">
                <a:latin typeface="Times New Roman" pitchFamily="18" charset="0"/>
                <a:cs typeface="Times New Roman" pitchFamily="18" charset="0"/>
              </a:rPr>
              <a:t>=    ∨ K</a:t>
            </a:r>
            <a:r>
              <a:rPr lang="en-US" altLang="zh-TW" sz="2400" baseline="-25000" dirty="0" smtClean="0">
                <a:latin typeface="Times New Roman" pitchFamily="18" charset="0"/>
                <a:cs typeface="Times New Roman" pitchFamily="18" charset="0"/>
              </a:rPr>
              <a:t>m-n</a:t>
            </a:r>
            <a:r>
              <a:rPr lang="en-US" altLang="zh-TW" sz="2400" dirty="0" smtClean="0">
                <a:latin typeface="Times New Roman" pitchFamily="18" charset="0"/>
                <a:cs typeface="Times New Roman" pitchFamily="18" charset="0"/>
              </a:rPr>
              <a:t>, a bull decomposition of       ∨ K</a:t>
            </a:r>
            <a:r>
              <a:rPr lang="en-US" altLang="zh-TW" sz="2400" baseline="-25000" dirty="0" smtClean="0">
                <a:latin typeface="Times New Roman" pitchFamily="18" charset="0"/>
                <a:cs typeface="Times New Roman" pitchFamily="18" charset="0"/>
              </a:rPr>
              <a:t>m-n</a:t>
            </a:r>
            <a:r>
              <a:rPr lang="en-US" altLang="zh-TW" sz="2400" dirty="0" smtClean="0">
                <a:latin typeface="Times New Roman" pitchFamily="18" charset="0"/>
                <a:cs typeface="Times New Roman" pitchFamily="18" charset="0"/>
              </a:rPr>
              <a:t> exists means a bull-design of order n can be embedded in a bull-design of order m.</a:t>
            </a:r>
            <a:endParaRPr lang="zh-TW" altLang="zh-TW" sz="2400" dirty="0">
              <a:latin typeface="Times New Roman" pitchFamily="18" charset="0"/>
              <a:cs typeface="Times New Roman" pitchFamily="18" charset="0"/>
            </a:endParaRPr>
          </a:p>
        </p:txBody>
      </p:sp>
      <p:graphicFrame>
        <p:nvGraphicFramePr>
          <p:cNvPr id="463876" name="Object 4"/>
          <p:cNvGraphicFramePr>
            <a:graphicFrameLocks noChangeAspect="1"/>
          </p:cNvGraphicFramePr>
          <p:nvPr/>
        </p:nvGraphicFramePr>
        <p:xfrm>
          <a:off x="5580112" y="1268760"/>
          <a:ext cx="515938" cy="531813"/>
        </p:xfrm>
        <a:graphic>
          <a:graphicData uri="http://schemas.openxmlformats.org/presentationml/2006/ole">
            <p:oleObj spid="_x0000_s510980" name="方程式" r:id="rId3" imgW="215640" imgH="228600" progId="Equation.3">
              <p:embed/>
            </p:oleObj>
          </a:graphicData>
        </a:graphic>
      </p:graphicFrame>
      <p:graphicFrame>
        <p:nvGraphicFramePr>
          <p:cNvPr id="463877" name="Object 5"/>
          <p:cNvGraphicFramePr>
            <a:graphicFrameLocks noChangeAspect="1"/>
          </p:cNvGraphicFramePr>
          <p:nvPr/>
        </p:nvGraphicFramePr>
        <p:xfrm>
          <a:off x="3131840" y="1772816"/>
          <a:ext cx="515937" cy="531812"/>
        </p:xfrm>
        <a:graphic>
          <a:graphicData uri="http://schemas.openxmlformats.org/presentationml/2006/ole">
            <p:oleObj spid="_x0000_s510981" name="方程式" r:id="rId4" imgW="215640" imgH="228600" progId="Equation.3">
              <p:embed/>
            </p:oleObj>
          </a:graphicData>
        </a:graphic>
      </p:graphicFrame>
      <p:sp>
        <p:nvSpPr>
          <p:cNvPr id="56" name="文字方塊 10"/>
          <p:cNvSpPr txBox="1">
            <a:spLocks noChangeArrowheads="1"/>
          </p:cNvSpPr>
          <p:nvPr/>
        </p:nvSpPr>
        <p:spPr bwMode="auto">
          <a:xfrm>
            <a:off x="5867400" y="6083300"/>
            <a:ext cx="576263" cy="369888"/>
          </a:xfrm>
          <a:prstGeom prst="rect">
            <a:avLst/>
          </a:prstGeom>
          <a:noFill/>
          <a:ln w="9525">
            <a:noFill/>
            <a:miter lim="800000"/>
            <a:headEnd/>
            <a:tailEnd/>
          </a:ln>
        </p:spPr>
        <p:txBody>
          <a:bodyPr>
            <a:spAutoFit/>
          </a:bodyPr>
          <a:lstStyle/>
          <a:p>
            <a:r>
              <a:rPr lang="en-US" altLang="zh-TW" b="1">
                <a:solidFill>
                  <a:srgbClr val="3066A8"/>
                </a:solidFill>
              </a:rPr>
              <a:t>K</a:t>
            </a:r>
            <a:r>
              <a:rPr lang="en-US" altLang="zh-TW" b="1" baseline="-25000">
                <a:solidFill>
                  <a:srgbClr val="3066A8"/>
                </a:solidFill>
              </a:rPr>
              <a:t>m</a:t>
            </a:r>
            <a:endParaRPr lang="zh-TW" altLang="en-US" b="1" baseline="-25000">
              <a:solidFill>
                <a:srgbClr val="3066A8"/>
              </a:solidFill>
            </a:endParaRPr>
          </a:p>
        </p:txBody>
      </p:sp>
      <p:sp>
        <p:nvSpPr>
          <p:cNvPr id="57" name="橢圓 56"/>
          <p:cNvSpPr/>
          <p:nvPr/>
        </p:nvSpPr>
        <p:spPr bwMode="auto">
          <a:xfrm>
            <a:off x="4643438" y="3213100"/>
            <a:ext cx="2808287" cy="2881313"/>
          </a:xfrm>
          <a:prstGeom prst="ellipse">
            <a:avLst/>
          </a:prstGeom>
          <a:gradFill>
            <a:gsLst>
              <a:gs pos="0">
                <a:srgbClr val="8488C4"/>
              </a:gs>
              <a:gs pos="53000">
                <a:srgbClr val="D4DEFF"/>
              </a:gs>
              <a:gs pos="83000">
                <a:srgbClr val="D4DEFF"/>
              </a:gs>
              <a:gs pos="100000">
                <a:srgbClr val="96AB94"/>
              </a:gs>
            </a:gsLst>
            <a:lin ang="5400000" scaled="0"/>
          </a:gradFill>
          <a:ln>
            <a:no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58" name="橢圓 57"/>
          <p:cNvSpPr/>
          <p:nvPr/>
        </p:nvSpPr>
        <p:spPr bwMode="auto">
          <a:xfrm>
            <a:off x="4643438" y="3933825"/>
            <a:ext cx="1439862" cy="1295400"/>
          </a:xfrm>
          <a:prstGeom prst="ellipse">
            <a:avLst/>
          </a:prstGeom>
          <a:solidFill>
            <a:schemeClr val="accent1">
              <a:lumMod val="20000"/>
              <a:lumOff val="80000"/>
            </a:schemeClr>
          </a:solidFill>
          <a:ln>
            <a:no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59" name="文字方塊 10"/>
          <p:cNvSpPr txBox="1">
            <a:spLocks noChangeArrowheads="1"/>
          </p:cNvSpPr>
          <p:nvPr/>
        </p:nvSpPr>
        <p:spPr bwMode="auto">
          <a:xfrm>
            <a:off x="5867400" y="6083300"/>
            <a:ext cx="576263" cy="369888"/>
          </a:xfrm>
          <a:prstGeom prst="rect">
            <a:avLst/>
          </a:prstGeom>
          <a:noFill/>
          <a:ln w="9525">
            <a:noFill/>
            <a:miter lim="800000"/>
            <a:headEnd/>
            <a:tailEnd/>
          </a:ln>
        </p:spPr>
        <p:txBody>
          <a:bodyPr>
            <a:spAutoFit/>
          </a:bodyPr>
          <a:lstStyle/>
          <a:p>
            <a:r>
              <a:rPr lang="en-US" altLang="zh-TW" b="1">
                <a:solidFill>
                  <a:srgbClr val="FF0000"/>
                </a:solidFill>
              </a:rPr>
              <a:t>K</a:t>
            </a:r>
            <a:r>
              <a:rPr lang="en-US" altLang="zh-TW" b="1" baseline="-25000">
                <a:solidFill>
                  <a:srgbClr val="FF0000"/>
                </a:solidFill>
              </a:rPr>
              <a:t>m</a:t>
            </a:r>
            <a:endParaRPr lang="zh-TW" altLang="en-US" b="1" baseline="-25000">
              <a:solidFill>
                <a:srgbClr val="FF0000"/>
              </a:solidFill>
            </a:endParaRPr>
          </a:p>
        </p:txBody>
      </p:sp>
      <p:sp>
        <p:nvSpPr>
          <p:cNvPr id="60" name="文字方塊 15"/>
          <p:cNvSpPr txBox="1">
            <a:spLocks noChangeArrowheads="1"/>
          </p:cNvSpPr>
          <p:nvPr/>
        </p:nvSpPr>
        <p:spPr bwMode="auto">
          <a:xfrm>
            <a:off x="4932363" y="4437063"/>
            <a:ext cx="574675" cy="369887"/>
          </a:xfrm>
          <a:prstGeom prst="rect">
            <a:avLst/>
          </a:prstGeom>
          <a:noFill/>
          <a:ln w="9525">
            <a:noFill/>
            <a:miter lim="800000"/>
            <a:headEnd/>
            <a:tailEnd/>
          </a:ln>
        </p:spPr>
        <p:txBody>
          <a:bodyPr>
            <a:spAutoFit/>
          </a:bodyPr>
          <a:lstStyle/>
          <a:p>
            <a:r>
              <a:rPr lang="en-US" altLang="zh-TW">
                <a:solidFill>
                  <a:srgbClr val="3066A8"/>
                </a:solidFill>
              </a:rPr>
              <a:t>K</a:t>
            </a:r>
            <a:r>
              <a:rPr lang="en-US" altLang="zh-TW" baseline="-25000">
                <a:solidFill>
                  <a:srgbClr val="3066A8"/>
                </a:solidFill>
              </a:rPr>
              <a:t>n</a:t>
            </a:r>
            <a:endParaRPr lang="zh-TW" altLang="en-US" baseline="-25000">
              <a:solidFill>
                <a:srgbClr val="3066A8"/>
              </a:solidFill>
            </a:endParaRPr>
          </a:p>
        </p:txBody>
      </p:sp>
      <p:sp>
        <p:nvSpPr>
          <p:cNvPr id="61" name="文字方塊 16"/>
          <p:cNvSpPr txBox="1">
            <a:spLocks noChangeArrowheads="1"/>
          </p:cNvSpPr>
          <p:nvPr/>
        </p:nvSpPr>
        <p:spPr bwMode="auto">
          <a:xfrm>
            <a:off x="5075238" y="4356100"/>
            <a:ext cx="288925" cy="307975"/>
          </a:xfrm>
          <a:prstGeom prst="rect">
            <a:avLst/>
          </a:prstGeom>
          <a:noFill/>
          <a:ln w="9525">
            <a:noFill/>
            <a:miter lim="800000"/>
            <a:headEnd/>
            <a:tailEnd/>
          </a:ln>
        </p:spPr>
        <p:txBody>
          <a:bodyPr>
            <a:spAutoFit/>
          </a:bodyPr>
          <a:lstStyle/>
          <a:p>
            <a:r>
              <a:rPr lang="en-US" altLang="zh-TW" sz="1400">
                <a:solidFill>
                  <a:srgbClr val="3066A8"/>
                </a:solidFill>
              </a:rPr>
              <a:t>c</a:t>
            </a:r>
            <a:endParaRPr lang="zh-TW" altLang="en-US" sz="1400">
              <a:solidFill>
                <a:srgbClr val="3066A8"/>
              </a:solidFill>
            </a:endParaRPr>
          </a:p>
        </p:txBody>
      </p:sp>
      <p:cxnSp>
        <p:nvCxnSpPr>
          <p:cNvPr id="62" name="直線接點 61"/>
          <p:cNvCxnSpPr/>
          <p:nvPr/>
        </p:nvCxnSpPr>
        <p:spPr>
          <a:xfrm flipV="1">
            <a:off x="5602288" y="4259263"/>
            <a:ext cx="1139825" cy="476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直線接點 62"/>
          <p:cNvCxnSpPr>
            <a:stCxn id="75" idx="2"/>
          </p:cNvCxnSpPr>
          <p:nvPr/>
        </p:nvCxnSpPr>
        <p:spPr>
          <a:xfrm flipV="1">
            <a:off x="5580063" y="3933825"/>
            <a:ext cx="1138237" cy="3238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直線接點 63"/>
          <p:cNvCxnSpPr>
            <a:stCxn id="75" idx="2"/>
          </p:cNvCxnSpPr>
          <p:nvPr/>
        </p:nvCxnSpPr>
        <p:spPr>
          <a:xfrm>
            <a:off x="5580063" y="4257675"/>
            <a:ext cx="1152525" cy="3238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直線接點 64"/>
          <p:cNvCxnSpPr/>
          <p:nvPr/>
        </p:nvCxnSpPr>
        <p:spPr>
          <a:xfrm>
            <a:off x="5584825" y="4494213"/>
            <a:ext cx="1147763" cy="8731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直線接點 65"/>
          <p:cNvCxnSpPr/>
          <p:nvPr/>
        </p:nvCxnSpPr>
        <p:spPr>
          <a:xfrm flipV="1">
            <a:off x="5584825" y="3933825"/>
            <a:ext cx="1147763" cy="81121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直線接點 66"/>
          <p:cNvCxnSpPr/>
          <p:nvPr/>
        </p:nvCxnSpPr>
        <p:spPr>
          <a:xfrm>
            <a:off x="5619750" y="4491038"/>
            <a:ext cx="1039813" cy="45085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8" name="直線接點 67"/>
          <p:cNvCxnSpPr/>
          <p:nvPr/>
        </p:nvCxnSpPr>
        <p:spPr>
          <a:xfrm flipV="1">
            <a:off x="5580063" y="4581525"/>
            <a:ext cx="1152525" cy="14287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9" name="直線接點 68"/>
          <p:cNvCxnSpPr/>
          <p:nvPr/>
        </p:nvCxnSpPr>
        <p:spPr>
          <a:xfrm flipV="1">
            <a:off x="5611813" y="4581525"/>
            <a:ext cx="1120775" cy="39211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直線接點 69"/>
          <p:cNvCxnSpPr>
            <a:stCxn id="78" idx="6"/>
          </p:cNvCxnSpPr>
          <p:nvPr/>
        </p:nvCxnSpPr>
        <p:spPr>
          <a:xfrm flipV="1">
            <a:off x="5651500" y="4938713"/>
            <a:ext cx="1009650" cy="381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1" name="橢圓 70"/>
          <p:cNvSpPr/>
          <p:nvPr/>
        </p:nvSpPr>
        <p:spPr bwMode="auto">
          <a:xfrm>
            <a:off x="6616700" y="4897438"/>
            <a:ext cx="73025" cy="73025"/>
          </a:xfrm>
          <a:prstGeom prst="ellipse">
            <a:avLst/>
          </a:prstGeom>
          <a:solidFill>
            <a:srgbClr val="FF00FF"/>
          </a:solidFill>
          <a:ln>
            <a:no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72" name="橢圓 71"/>
          <p:cNvSpPr/>
          <p:nvPr/>
        </p:nvSpPr>
        <p:spPr bwMode="auto">
          <a:xfrm>
            <a:off x="6675438" y="4541838"/>
            <a:ext cx="71437" cy="71437"/>
          </a:xfrm>
          <a:prstGeom prst="ellipse">
            <a:avLst/>
          </a:prstGeom>
          <a:solidFill>
            <a:srgbClr val="FF00FF"/>
          </a:solidFill>
          <a:ln>
            <a:no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73" name="橢圓 72"/>
          <p:cNvSpPr/>
          <p:nvPr/>
        </p:nvSpPr>
        <p:spPr bwMode="auto">
          <a:xfrm>
            <a:off x="6694488" y="4230688"/>
            <a:ext cx="71437" cy="71437"/>
          </a:xfrm>
          <a:prstGeom prst="ellipse">
            <a:avLst/>
          </a:prstGeom>
          <a:solidFill>
            <a:srgbClr val="FF00FF"/>
          </a:solidFill>
          <a:ln>
            <a:no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74" name="橢圓 73"/>
          <p:cNvSpPr/>
          <p:nvPr/>
        </p:nvSpPr>
        <p:spPr bwMode="auto">
          <a:xfrm>
            <a:off x="6665913" y="3913188"/>
            <a:ext cx="71437" cy="71437"/>
          </a:xfrm>
          <a:prstGeom prst="ellipse">
            <a:avLst/>
          </a:prstGeom>
          <a:solidFill>
            <a:srgbClr val="FF00FF"/>
          </a:solidFill>
          <a:ln>
            <a:no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75" name="橢圓 74"/>
          <p:cNvSpPr/>
          <p:nvPr/>
        </p:nvSpPr>
        <p:spPr bwMode="auto">
          <a:xfrm>
            <a:off x="5580063" y="4221163"/>
            <a:ext cx="71437" cy="71437"/>
          </a:xfrm>
          <a:prstGeom prst="ellipse">
            <a:avLst/>
          </a:prstGeom>
          <a:solidFill>
            <a:srgbClr val="3066A8"/>
          </a:solidFill>
          <a:ln>
            <a:no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76" name="橢圓 75"/>
          <p:cNvSpPr/>
          <p:nvPr/>
        </p:nvSpPr>
        <p:spPr bwMode="auto">
          <a:xfrm>
            <a:off x="5580063" y="4460875"/>
            <a:ext cx="71437" cy="73025"/>
          </a:xfrm>
          <a:prstGeom prst="ellipse">
            <a:avLst/>
          </a:prstGeom>
          <a:solidFill>
            <a:srgbClr val="3066A8"/>
          </a:solidFill>
          <a:ln>
            <a:no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77" name="橢圓 76"/>
          <p:cNvSpPr/>
          <p:nvPr/>
        </p:nvSpPr>
        <p:spPr bwMode="auto">
          <a:xfrm>
            <a:off x="5580063" y="4700588"/>
            <a:ext cx="71437" cy="73025"/>
          </a:xfrm>
          <a:prstGeom prst="ellipse">
            <a:avLst/>
          </a:prstGeom>
          <a:solidFill>
            <a:srgbClr val="3066A8"/>
          </a:solidFill>
          <a:ln>
            <a:no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78" name="橢圓 77"/>
          <p:cNvSpPr/>
          <p:nvPr/>
        </p:nvSpPr>
        <p:spPr bwMode="auto">
          <a:xfrm>
            <a:off x="5580063" y="4941888"/>
            <a:ext cx="71437" cy="71437"/>
          </a:xfrm>
          <a:prstGeom prst="ellipse">
            <a:avLst/>
          </a:prstGeom>
          <a:solidFill>
            <a:srgbClr val="3066A8"/>
          </a:solidFill>
          <a:ln>
            <a:no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cxnSp>
        <p:nvCxnSpPr>
          <p:cNvPr id="79" name="直線接點 78"/>
          <p:cNvCxnSpPr/>
          <p:nvPr/>
        </p:nvCxnSpPr>
        <p:spPr>
          <a:xfrm>
            <a:off x="6696075" y="3952875"/>
            <a:ext cx="39688" cy="315913"/>
          </a:xfrm>
          <a:prstGeom prst="line">
            <a:avLst/>
          </a:prstGeom>
          <a:ln w="19050">
            <a:solidFill>
              <a:srgbClr val="FF00FF"/>
            </a:solidFill>
          </a:ln>
        </p:spPr>
        <p:style>
          <a:lnRef idx="1">
            <a:schemeClr val="accent1"/>
          </a:lnRef>
          <a:fillRef idx="0">
            <a:schemeClr val="accent1"/>
          </a:fillRef>
          <a:effectRef idx="0">
            <a:schemeClr val="accent1"/>
          </a:effectRef>
          <a:fontRef idx="minor">
            <a:schemeClr val="tx1"/>
          </a:fontRef>
        </p:style>
      </p:cxnSp>
      <p:sp>
        <p:nvSpPr>
          <p:cNvPr id="80" name="弧形 79"/>
          <p:cNvSpPr/>
          <p:nvPr/>
        </p:nvSpPr>
        <p:spPr>
          <a:xfrm>
            <a:off x="6480175" y="4267200"/>
            <a:ext cx="503238" cy="674688"/>
          </a:xfrm>
          <a:prstGeom prst="arc">
            <a:avLst>
              <a:gd name="adj1" fmla="val 16200000"/>
              <a:gd name="adj2" fmla="val 6195400"/>
            </a:avLst>
          </a:prstGeom>
          <a:ln w="19050">
            <a:solidFill>
              <a:srgbClr val="FF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TW" altLang="en-US"/>
          </a:p>
        </p:txBody>
      </p:sp>
      <p:sp>
        <p:nvSpPr>
          <p:cNvPr id="81" name="弧形 80"/>
          <p:cNvSpPr/>
          <p:nvPr/>
        </p:nvSpPr>
        <p:spPr>
          <a:xfrm flipH="1">
            <a:off x="6503988" y="3935413"/>
            <a:ext cx="571500" cy="646112"/>
          </a:xfrm>
          <a:prstGeom prst="arc">
            <a:avLst>
              <a:gd name="adj1" fmla="val 17220648"/>
              <a:gd name="adj2" fmla="val 4328268"/>
            </a:avLst>
          </a:prstGeom>
          <a:ln w="19050">
            <a:solidFill>
              <a:srgbClr val="FF00FF"/>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TW" altLang="en-US"/>
          </a:p>
        </p:txBody>
      </p:sp>
      <p:cxnSp>
        <p:nvCxnSpPr>
          <p:cNvPr id="82" name="直線接點 81"/>
          <p:cNvCxnSpPr>
            <a:endCxn id="80" idx="2"/>
          </p:cNvCxnSpPr>
          <p:nvPr/>
        </p:nvCxnSpPr>
        <p:spPr>
          <a:xfrm flipH="1">
            <a:off x="6656388" y="4562475"/>
            <a:ext cx="57150" cy="363538"/>
          </a:xfrm>
          <a:prstGeom prst="line">
            <a:avLst/>
          </a:prstGeom>
          <a:ln w="19050">
            <a:solidFill>
              <a:srgbClr val="FF00FF"/>
            </a:solidFill>
          </a:ln>
        </p:spPr>
        <p:style>
          <a:lnRef idx="1">
            <a:schemeClr val="accent1"/>
          </a:lnRef>
          <a:fillRef idx="0">
            <a:schemeClr val="accent1"/>
          </a:fillRef>
          <a:effectRef idx="0">
            <a:schemeClr val="accent1"/>
          </a:effectRef>
          <a:fontRef idx="minor">
            <a:schemeClr val="tx1"/>
          </a:fontRef>
        </p:style>
      </p:cxnSp>
      <p:sp>
        <p:nvSpPr>
          <p:cNvPr id="83" name="橢圓 82"/>
          <p:cNvSpPr/>
          <p:nvPr/>
        </p:nvSpPr>
        <p:spPr bwMode="auto">
          <a:xfrm>
            <a:off x="1835696" y="3934049"/>
            <a:ext cx="1439862" cy="1295400"/>
          </a:xfrm>
          <a:prstGeom prst="ellipse">
            <a:avLst/>
          </a:prstGeom>
          <a:gradFill>
            <a:gsLst>
              <a:gs pos="0">
                <a:srgbClr val="8488C4"/>
              </a:gs>
              <a:gs pos="53000">
                <a:srgbClr val="D4DEFF"/>
              </a:gs>
              <a:gs pos="83000">
                <a:srgbClr val="D4DEFF"/>
              </a:gs>
              <a:gs pos="100000">
                <a:srgbClr val="96AB94"/>
              </a:gs>
            </a:gsLst>
            <a:lin ang="5400000" scaled="0"/>
          </a:gradFill>
          <a:ln>
            <a:noFill/>
          </a:ln>
          <a:scene3d>
            <a:camera prst="orthographicFront"/>
            <a:lightRig rig="threePt" dir="t"/>
          </a:scene3d>
          <a:sp3d>
            <a:bevelT w="165100" prst="coolSlant"/>
          </a:sp3d>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grpSp>
        <p:nvGrpSpPr>
          <p:cNvPr id="84" name="群組 401"/>
          <p:cNvGrpSpPr/>
          <p:nvPr/>
        </p:nvGrpSpPr>
        <p:grpSpPr>
          <a:xfrm>
            <a:off x="2057925" y="4077072"/>
            <a:ext cx="1001907" cy="1036170"/>
            <a:chOff x="478325" y="3429000"/>
            <a:chExt cx="1001907" cy="1036170"/>
          </a:xfrm>
          <a:solidFill>
            <a:srgbClr val="00B0F0"/>
          </a:solidFill>
        </p:grpSpPr>
        <p:grpSp>
          <p:nvGrpSpPr>
            <p:cNvPr id="85" name="群組 141"/>
            <p:cNvGrpSpPr/>
            <p:nvPr/>
          </p:nvGrpSpPr>
          <p:grpSpPr>
            <a:xfrm>
              <a:off x="666624" y="3429000"/>
              <a:ext cx="162922" cy="172074"/>
              <a:chOff x="8299744" y="3130922"/>
              <a:chExt cx="234930" cy="244082"/>
            </a:xfrm>
            <a:grpFill/>
          </p:grpSpPr>
          <p:sp>
            <p:nvSpPr>
              <p:cNvPr id="207" name="Line 21"/>
              <p:cNvSpPr>
                <a:spLocks noChangeShapeType="1"/>
              </p:cNvSpPr>
              <p:nvPr/>
            </p:nvSpPr>
            <p:spPr bwMode="auto">
              <a:xfrm rot="10800000" flipH="1">
                <a:off x="8413314" y="3267191"/>
                <a:ext cx="7862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208" name="Line 22"/>
              <p:cNvSpPr>
                <a:spLocks noChangeShapeType="1"/>
              </p:cNvSpPr>
              <p:nvPr/>
            </p:nvSpPr>
            <p:spPr bwMode="auto">
              <a:xfrm rot="10800000" flipH="1">
                <a:off x="8493923" y="3150116"/>
                <a:ext cx="32274"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209" name="Line 23"/>
              <p:cNvSpPr>
                <a:spLocks noChangeShapeType="1"/>
              </p:cNvSpPr>
              <p:nvPr/>
            </p:nvSpPr>
            <p:spPr bwMode="auto">
              <a:xfrm rot="10800000" flipH="1" flipV="1">
                <a:off x="8346431" y="3267191"/>
                <a:ext cx="6688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210" name="Line 24"/>
              <p:cNvSpPr>
                <a:spLocks noChangeShapeType="1"/>
              </p:cNvSpPr>
              <p:nvPr/>
            </p:nvSpPr>
            <p:spPr bwMode="auto">
              <a:xfrm rot="10800000">
                <a:off x="8321795" y="3150116"/>
                <a:ext cx="24518"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211" name="Line 28"/>
              <p:cNvSpPr>
                <a:spLocks noChangeShapeType="1"/>
              </p:cNvSpPr>
              <p:nvPr/>
            </p:nvSpPr>
            <p:spPr bwMode="auto">
              <a:xfrm rot="10800000" flipH="1">
                <a:off x="8346313" y="3267191"/>
                <a:ext cx="145625" cy="0"/>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212" name="Oval 19"/>
              <p:cNvSpPr>
                <a:spLocks noChangeArrowheads="1"/>
              </p:cNvSpPr>
              <p:nvPr/>
            </p:nvSpPr>
            <p:spPr bwMode="auto">
              <a:xfrm rot="10800000">
                <a:off x="8488955" y="3131294"/>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213" name="Oval 19"/>
              <p:cNvSpPr>
                <a:spLocks noChangeArrowheads="1"/>
              </p:cNvSpPr>
              <p:nvPr/>
            </p:nvSpPr>
            <p:spPr bwMode="auto">
              <a:xfrm rot="10800000">
                <a:off x="8299744" y="3130922"/>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214" name="Oval 19"/>
              <p:cNvSpPr>
                <a:spLocks noChangeArrowheads="1"/>
              </p:cNvSpPr>
              <p:nvPr/>
            </p:nvSpPr>
            <p:spPr bwMode="auto">
              <a:xfrm rot="10800000">
                <a:off x="84643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215" name="Oval 19"/>
              <p:cNvSpPr>
                <a:spLocks noChangeArrowheads="1"/>
              </p:cNvSpPr>
              <p:nvPr/>
            </p:nvSpPr>
            <p:spPr bwMode="auto">
              <a:xfrm rot="10800000">
                <a:off x="83246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216" name="Oval 19"/>
              <p:cNvSpPr>
                <a:spLocks noChangeArrowheads="1"/>
              </p:cNvSpPr>
              <p:nvPr/>
            </p:nvSpPr>
            <p:spPr bwMode="auto">
              <a:xfrm rot="10800000">
                <a:off x="8394524" y="33292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grpSp>
        <p:grpSp>
          <p:nvGrpSpPr>
            <p:cNvPr id="86" name="群組 142"/>
            <p:cNvGrpSpPr/>
            <p:nvPr/>
          </p:nvGrpSpPr>
          <p:grpSpPr>
            <a:xfrm rot="18290102">
              <a:off x="929279" y="3429000"/>
              <a:ext cx="234930" cy="244082"/>
              <a:chOff x="8299744" y="3130922"/>
              <a:chExt cx="234930" cy="244082"/>
            </a:xfrm>
            <a:grpFill/>
          </p:grpSpPr>
          <p:sp>
            <p:nvSpPr>
              <p:cNvPr id="197" name="Line 21"/>
              <p:cNvSpPr>
                <a:spLocks noChangeShapeType="1"/>
              </p:cNvSpPr>
              <p:nvPr/>
            </p:nvSpPr>
            <p:spPr bwMode="auto">
              <a:xfrm rot="10800000" flipH="1">
                <a:off x="8413314" y="3267191"/>
                <a:ext cx="7862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98" name="Line 22"/>
              <p:cNvSpPr>
                <a:spLocks noChangeShapeType="1"/>
              </p:cNvSpPr>
              <p:nvPr/>
            </p:nvSpPr>
            <p:spPr bwMode="auto">
              <a:xfrm rot="10800000" flipH="1">
                <a:off x="8493923" y="3150116"/>
                <a:ext cx="32274"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99" name="Line 23"/>
              <p:cNvSpPr>
                <a:spLocks noChangeShapeType="1"/>
              </p:cNvSpPr>
              <p:nvPr/>
            </p:nvSpPr>
            <p:spPr bwMode="auto">
              <a:xfrm rot="10800000" flipH="1" flipV="1">
                <a:off x="8346431" y="3267191"/>
                <a:ext cx="6688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200" name="Line 24"/>
              <p:cNvSpPr>
                <a:spLocks noChangeShapeType="1"/>
              </p:cNvSpPr>
              <p:nvPr/>
            </p:nvSpPr>
            <p:spPr bwMode="auto">
              <a:xfrm rot="10800000">
                <a:off x="8321795" y="3150116"/>
                <a:ext cx="24518"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201" name="Line 28"/>
              <p:cNvSpPr>
                <a:spLocks noChangeShapeType="1"/>
              </p:cNvSpPr>
              <p:nvPr/>
            </p:nvSpPr>
            <p:spPr bwMode="auto">
              <a:xfrm rot="10800000" flipH="1">
                <a:off x="8346313" y="3267191"/>
                <a:ext cx="145625" cy="0"/>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202" name="Oval 19"/>
              <p:cNvSpPr>
                <a:spLocks noChangeArrowheads="1"/>
              </p:cNvSpPr>
              <p:nvPr/>
            </p:nvSpPr>
            <p:spPr bwMode="auto">
              <a:xfrm rot="10800000">
                <a:off x="8488955" y="3131294"/>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203" name="Oval 19"/>
              <p:cNvSpPr>
                <a:spLocks noChangeArrowheads="1"/>
              </p:cNvSpPr>
              <p:nvPr/>
            </p:nvSpPr>
            <p:spPr bwMode="auto">
              <a:xfrm rot="10800000">
                <a:off x="8299744" y="3130922"/>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204" name="Oval 19"/>
              <p:cNvSpPr>
                <a:spLocks noChangeArrowheads="1"/>
              </p:cNvSpPr>
              <p:nvPr/>
            </p:nvSpPr>
            <p:spPr bwMode="auto">
              <a:xfrm rot="10800000">
                <a:off x="84643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205" name="Oval 19"/>
              <p:cNvSpPr>
                <a:spLocks noChangeArrowheads="1"/>
              </p:cNvSpPr>
              <p:nvPr/>
            </p:nvSpPr>
            <p:spPr bwMode="auto">
              <a:xfrm rot="10800000">
                <a:off x="83246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206" name="Oval 19"/>
              <p:cNvSpPr>
                <a:spLocks noChangeArrowheads="1"/>
              </p:cNvSpPr>
              <p:nvPr/>
            </p:nvSpPr>
            <p:spPr bwMode="auto">
              <a:xfrm rot="10800000">
                <a:off x="8394524" y="33292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grpSp>
        <p:grpSp>
          <p:nvGrpSpPr>
            <p:cNvPr id="87" name="群組 153"/>
            <p:cNvGrpSpPr/>
            <p:nvPr/>
          </p:nvGrpSpPr>
          <p:grpSpPr>
            <a:xfrm rot="10800000">
              <a:off x="808678" y="3717032"/>
              <a:ext cx="90914" cy="172074"/>
              <a:chOff x="8299744" y="3130922"/>
              <a:chExt cx="234930" cy="244082"/>
            </a:xfrm>
            <a:grpFill/>
          </p:grpSpPr>
          <p:sp>
            <p:nvSpPr>
              <p:cNvPr id="187" name="Line 21"/>
              <p:cNvSpPr>
                <a:spLocks noChangeShapeType="1"/>
              </p:cNvSpPr>
              <p:nvPr/>
            </p:nvSpPr>
            <p:spPr bwMode="auto">
              <a:xfrm rot="10800000" flipH="1">
                <a:off x="8413314" y="3267191"/>
                <a:ext cx="7862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88" name="Line 22"/>
              <p:cNvSpPr>
                <a:spLocks noChangeShapeType="1"/>
              </p:cNvSpPr>
              <p:nvPr/>
            </p:nvSpPr>
            <p:spPr bwMode="auto">
              <a:xfrm rot="10800000" flipH="1">
                <a:off x="8493923" y="3150116"/>
                <a:ext cx="32274"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89" name="Line 23"/>
              <p:cNvSpPr>
                <a:spLocks noChangeShapeType="1"/>
              </p:cNvSpPr>
              <p:nvPr/>
            </p:nvSpPr>
            <p:spPr bwMode="auto">
              <a:xfrm rot="10800000" flipH="1" flipV="1">
                <a:off x="8346431" y="3267191"/>
                <a:ext cx="6688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90" name="Line 24"/>
              <p:cNvSpPr>
                <a:spLocks noChangeShapeType="1"/>
              </p:cNvSpPr>
              <p:nvPr/>
            </p:nvSpPr>
            <p:spPr bwMode="auto">
              <a:xfrm rot="10800000">
                <a:off x="8321795" y="3150116"/>
                <a:ext cx="24518"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91" name="Line 28"/>
              <p:cNvSpPr>
                <a:spLocks noChangeShapeType="1"/>
              </p:cNvSpPr>
              <p:nvPr/>
            </p:nvSpPr>
            <p:spPr bwMode="auto">
              <a:xfrm rot="10800000" flipH="1">
                <a:off x="8346313" y="3267191"/>
                <a:ext cx="145625" cy="0"/>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92" name="Oval 19"/>
              <p:cNvSpPr>
                <a:spLocks noChangeArrowheads="1"/>
              </p:cNvSpPr>
              <p:nvPr/>
            </p:nvSpPr>
            <p:spPr bwMode="auto">
              <a:xfrm rot="10800000">
                <a:off x="8488955" y="3131294"/>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93" name="Oval 19"/>
              <p:cNvSpPr>
                <a:spLocks noChangeArrowheads="1"/>
              </p:cNvSpPr>
              <p:nvPr/>
            </p:nvSpPr>
            <p:spPr bwMode="auto">
              <a:xfrm rot="10800000">
                <a:off x="8299744" y="3130922"/>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94" name="Oval 19"/>
              <p:cNvSpPr>
                <a:spLocks noChangeArrowheads="1"/>
              </p:cNvSpPr>
              <p:nvPr/>
            </p:nvSpPr>
            <p:spPr bwMode="auto">
              <a:xfrm rot="10800000">
                <a:off x="84643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95" name="Oval 19"/>
              <p:cNvSpPr>
                <a:spLocks noChangeArrowheads="1"/>
              </p:cNvSpPr>
              <p:nvPr/>
            </p:nvSpPr>
            <p:spPr bwMode="auto">
              <a:xfrm rot="10800000">
                <a:off x="83246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96" name="Oval 19"/>
              <p:cNvSpPr>
                <a:spLocks noChangeArrowheads="1"/>
              </p:cNvSpPr>
              <p:nvPr/>
            </p:nvSpPr>
            <p:spPr bwMode="auto">
              <a:xfrm rot="10800000">
                <a:off x="8394524" y="33292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grpSp>
        <p:grpSp>
          <p:nvGrpSpPr>
            <p:cNvPr id="88" name="群組 164"/>
            <p:cNvGrpSpPr/>
            <p:nvPr/>
          </p:nvGrpSpPr>
          <p:grpSpPr>
            <a:xfrm rot="19507603">
              <a:off x="1011537" y="3808437"/>
              <a:ext cx="123515" cy="177230"/>
              <a:chOff x="8299744" y="3130922"/>
              <a:chExt cx="234930" cy="244082"/>
            </a:xfrm>
            <a:grpFill/>
          </p:grpSpPr>
          <p:sp>
            <p:nvSpPr>
              <p:cNvPr id="177" name="Line 21"/>
              <p:cNvSpPr>
                <a:spLocks noChangeShapeType="1"/>
              </p:cNvSpPr>
              <p:nvPr/>
            </p:nvSpPr>
            <p:spPr bwMode="auto">
              <a:xfrm rot="10800000" flipH="1">
                <a:off x="8413314" y="3267191"/>
                <a:ext cx="7862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78" name="Line 22"/>
              <p:cNvSpPr>
                <a:spLocks noChangeShapeType="1"/>
              </p:cNvSpPr>
              <p:nvPr/>
            </p:nvSpPr>
            <p:spPr bwMode="auto">
              <a:xfrm rot="10800000" flipH="1">
                <a:off x="8493923" y="3150116"/>
                <a:ext cx="32274"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79" name="Line 23"/>
              <p:cNvSpPr>
                <a:spLocks noChangeShapeType="1"/>
              </p:cNvSpPr>
              <p:nvPr/>
            </p:nvSpPr>
            <p:spPr bwMode="auto">
              <a:xfrm rot="10800000" flipH="1" flipV="1">
                <a:off x="8346431" y="3267191"/>
                <a:ext cx="6688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80" name="Line 24"/>
              <p:cNvSpPr>
                <a:spLocks noChangeShapeType="1"/>
              </p:cNvSpPr>
              <p:nvPr/>
            </p:nvSpPr>
            <p:spPr bwMode="auto">
              <a:xfrm rot="10800000">
                <a:off x="8321795" y="3150116"/>
                <a:ext cx="24518"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81" name="Line 28"/>
              <p:cNvSpPr>
                <a:spLocks noChangeShapeType="1"/>
              </p:cNvSpPr>
              <p:nvPr/>
            </p:nvSpPr>
            <p:spPr bwMode="auto">
              <a:xfrm rot="10800000" flipH="1">
                <a:off x="8346313" y="3267191"/>
                <a:ext cx="145625" cy="0"/>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82" name="Oval 19"/>
              <p:cNvSpPr>
                <a:spLocks noChangeArrowheads="1"/>
              </p:cNvSpPr>
              <p:nvPr/>
            </p:nvSpPr>
            <p:spPr bwMode="auto">
              <a:xfrm rot="10800000">
                <a:off x="8488955" y="3131294"/>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83" name="Oval 19"/>
              <p:cNvSpPr>
                <a:spLocks noChangeArrowheads="1"/>
              </p:cNvSpPr>
              <p:nvPr/>
            </p:nvSpPr>
            <p:spPr bwMode="auto">
              <a:xfrm rot="10800000">
                <a:off x="8299744" y="3130922"/>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84" name="Oval 19"/>
              <p:cNvSpPr>
                <a:spLocks noChangeArrowheads="1"/>
              </p:cNvSpPr>
              <p:nvPr/>
            </p:nvSpPr>
            <p:spPr bwMode="auto">
              <a:xfrm rot="10800000">
                <a:off x="84643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85" name="Oval 19"/>
              <p:cNvSpPr>
                <a:spLocks noChangeArrowheads="1"/>
              </p:cNvSpPr>
              <p:nvPr/>
            </p:nvSpPr>
            <p:spPr bwMode="auto">
              <a:xfrm rot="10800000">
                <a:off x="83246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86" name="Oval 19"/>
              <p:cNvSpPr>
                <a:spLocks noChangeArrowheads="1"/>
              </p:cNvSpPr>
              <p:nvPr/>
            </p:nvSpPr>
            <p:spPr bwMode="auto">
              <a:xfrm rot="10800000">
                <a:off x="8394524" y="33292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grpSp>
        <p:grpSp>
          <p:nvGrpSpPr>
            <p:cNvPr id="89" name="群組 175"/>
            <p:cNvGrpSpPr/>
            <p:nvPr/>
          </p:nvGrpSpPr>
          <p:grpSpPr>
            <a:xfrm rot="13826985">
              <a:off x="1252456" y="3490400"/>
              <a:ext cx="197167" cy="184044"/>
              <a:chOff x="8299744" y="3130922"/>
              <a:chExt cx="234930" cy="244082"/>
            </a:xfrm>
            <a:grpFill/>
          </p:grpSpPr>
          <p:sp>
            <p:nvSpPr>
              <p:cNvPr id="167" name="Line 21"/>
              <p:cNvSpPr>
                <a:spLocks noChangeShapeType="1"/>
              </p:cNvSpPr>
              <p:nvPr/>
            </p:nvSpPr>
            <p:spPr bwMode="auto">
              <a:xfrm rot="10800000" flipH="1">
                <a:off x="8413314" y="3267191"/>
                <a:ext cx="7862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68" name="Line 22"/>
              <p:cNvSpPr>
                <a:spLocks noChangeShapeType="1"/>
              </p:cNvSpPr>
              <p:nvPr/>
            </p:nvSpPr>
            <p:spPr bwMode="auto">
              <a:xfrm rot="10800000" flipH="1">
                <a:off x="8493923" y="3150116"/>
                <a:ext cx="32274"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69" name="Line 23"/>
              <p:cNvSpPr>
                <a:spLocks noChangeShapeType="1"/>
              </p:cNvSpPr>
              <p:nvPr/>
            </p:nvSpPr>
            <p:spPr bwMode="auto">
              <a:xfrm rot="10800000" flipH="1" flipV="1">
                <a:off x="8346431" y="3267191"/>
                <a:ext cx="6688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70" name="Line 24"/>
              <p:cNvSpPr>
                <a:spLocks noChangeShapeType="1"/>
              </p:cNvSpPr>
              <p:nvPr/>
            </p:nvSpPr>
            <p:spPr bwMode="auto">
              <a:xfrm rot="10800000">
                <a:off x="8321795" y="3150116"/>
                <a:ext cx="24518"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71" name="Line 28"/>
              <p:cNvSpPr>
                <a:spLocks noChangeShapeType="1"/>
              </p:cNvSpPr>
              <p:nvPr/>
            </p:nvSpPr>
            <p:spPr bwMode="auto">
              <a:xfrm rot="10800000" flipH="1">
                <a:off x="8346313" y="3267191"/>
                <a:ext cx="145625" cy="0"/>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72" name="Oval 19"/>
              <p:cNvSpPr>
                <a:spLocks noChangeArrowheads="1"/>
              </p:cNvSpPr>
              <p:nvPr/>
            </p:nvSpPr>
            <p:spPr bwMode="auto">
              <a:xfrm rot="10800000">
                <a:off x="8488955" y="3131294"/>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73" name="Oval 19"/>
              <p:cNvSpPr>
                <a:spLocks noChangeArrowheads="1"/>
              </p:cNvSpPr>
              <p:nvPr/>
            </p:nvSpPr>
            <p:spPr bwMode="auto">
              <a:xfrm rot="10800000">
                <a:off x="8299744" y="3130922"/>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74" name="Oval 19"/>
              <p:cNvSpPr>
                <a:spLocks noChangeArrowheads="1"/>
              </p:cNvSpPr>
              <p:nvPr/>
            </p:nvSpPr>
            <p:spPr bwMode="auto">
              <a:xfrm rot="10800000">
                <a:off x="84643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75" name="Oval 19"/>
              <p:cNvSpPr>
                <a:spLocks noChangeArrowheads="1"/>
              </p:cNvSpPr>
              <p:nvPr/>
            </p:nvSpPr>
            <p:spPr bwMode="auto">
              <a:xfrm rot="10800000">
                <a:off x="83246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76" name="Oval 19"/>
              <p:cNvSpPr>
                <a:spLocks noChangeArrowheads="1"/>
              </p:cNvSpPr>
              <p:nvPr/>
            </p:nvSpPr>
            <p:spPr bwMode="auto">
              <a:xfrm rot="10800000">
                <a:off x="8394524" y="33292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grpSp>
        <p:grpSp>
          <p:nvGrpSpPr>
            <p:cNvPr id="90" name="群組 186"/>
            <p:cNvGrpSpPr/>
            <p:nvPr/>
          </p:nvGrpSpPr>
          <p:grpSpPr>
            <a:xfrm rot="20552391">
              <a:off x="1217311" y="4077072"/>
              <a:ext cx="234930" cy="244082"/>
              <a:chOff x="8299744" y="3130922"/>
              <a:chExt cx="234930" cy="244082"/>
            </a:xfrm>
            <a:grpFill/>
          </p:grpSpPr>
          <p:sp>
            <p:nvSpPr>
              <p:cNvPr id="157" name="Line 21"/>
              <p:cNvSpPr>
                <a:spLocks noChangeShapeType="1"/>
              </p:cNvSpPr>
              <p:nvPr/>
            </p:nvSpPr>
            <p:spPr bwMode="auto">
              <a:xfrm rot="10800000" flipH="1">
                <a:off x="8413314" y="3267191"/>
                <a:ext cx="7862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58" name="Line 22"/>
              <p:cNvSpPr>
                <a:spLocks noChangeShapeType="1"/>
              </p:cNvSpPr>
              <p:nvPr/>
            </p:nvSpPr>
            <p:spPr bwMode="auto">
              <a:xfrm rot="10800000" flipH="1">
                <a:off x="8493923" y="3150116"/>
                <a:ext cx="32274"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59" name="Line 23"/>
              <p:cNvSpPr>
                <a:spLocks noChangeShapeType="1"/>
              </p:cNvSpPr>
              <p:nvPr/>
            </p:nvSpPr>
            <p:spPr bwMode="auto">
              <a:xfrm rot="10800000" flipH="1" flipV="1">
                <a:off x="8346431" y="3267191"/>
                <a:ext cx="6688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60" name="Line 24"/>
              <p:cNvSpPr>
                <a:spLocks noChangeShapeType="1"/>
              </p:cNvSpPr>
              <p:nvPr/>
            </p:nvSpPr>
            <p:spPr bwMode="auto">
              <a:xfrm rot="10800000">
                <a:off x="8321795" y="3150116"/>
                <a:ext cx="24518"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61" name="Line 28"/>
              <p:cNvSpPr>
                <a:spLocks noChangeShapeType="1"/>
              </p:cNvSpPr>
              <p:nvPr/>
            </p:nvSpPr>
            <p:spPr bwMode="auto">
              <a:xfrm rot="10800000" flipH="1">
                <a:off x="8346313" y="3267191"/>
                <a:ext cx="145625" cy="0"/>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62" name="Oval 19"/>
              <p:cNvSpPr>
                <a:spLocks noChangeArrowheads="1"/>
              </p:cNvSpPr>
              <p:nvPr/>
            </p:nvSpPr>
            <p:spPr bwMode="auto">
              <a:xfrm rot="10800000">
                <a:off x="8488955" y="3131294"/>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63" name="Oval 19"/>
              <p:cNvSpPr>
                <a:spLocks noChangeArrowheads="1"/>
              </p:cNvSpPr>
              <p:nvPr/>
            </p:nvSpPr>
            <p:spPr bwMode="auto">
              <a:xfrm rot="10800000">
                <a:off x="8299744" y="3130922"/>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64" name="Oval 19"/>
              <p:cNvSpPr>
                <a:spLocks noChangeArrowheads="1"/>
              </p:cNvSpPr>
              <p:nvPr/>
            </p:nvSpPr>
            <p:spPr bwMode="auto">
              <a:xfrm rot="10800000">
                <a:off x="84643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65" name="Oval 19"/>
              <p:cNvSpPr>
                <a:spLocks noChangeArrowheads="1"/>
              </p:cNvSpPr>
              <p:nvPr/>
            </p:nvSpPr>
            <p:spPr bwMode="auto">
              <a:xfrm rot="10800000">
                <a:off x="83246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66" name="Oval 19"/>
              <p:cNvSpPr>
                <a:spLocks noChangeArrowheads="1"/>
              </p:cNvSpPr>
              <p:nvPr/>
            </p:nvSpPr>
            <p:spPr bwMode="auto">
              <a:xfrm rot="10800000">
                <a:off x="8394524" y="33292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grpSp>
        <p:grpSp>
          <p:nvGrpSpPr>
            <p:cNvPr id="91" name="群組 197"/>
            <p:cNvGrpSpPr/>
            <p:nvPr/>
          </p:nvGrpSpPr>
          <p:grpSpPr>
            <a:xfrm rot="7674792">
              <a:off x="884968" y="4057050"/>
              <a:ext cx="162734" cy="144401"/>
              <a:chOff x="8299744" y="3130922"/>
              <a:chExt cx="234930" cy="244082"/>
            </a:xfrm>
            <a:grpFill/>
          </p:grpSpPr>
          <p:sp>
            <p:nvSpPr>
              <p:cNvPr id="147" name="Line 21"/>
              <p:cNvSpPr>
                <a:spLocks noChangeShapeType="1"/>
              </p:cNvSpPr>
              <p:nvPr/>
            </p:nvSpPr>
            <p:spPr bwMode="auto">
              <a:xfrm rot="10800000" flipH="1">
                <a:off x="8413314" y="3267191"/>
                <a:ext cx="7862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48" name="Line 22"/>
              <p:cNvSpPr>
                <a:spLocks noChangeShapeType="1"/>
              </p:cNvSpPr>
              <p:nvPr/>
            </p:nvSpPr>
            <p:spPr bwMode="auto">
              <a:xfrm rot="10800000" flipH="1">
                <a:off x="8493923" y="3150116"/>
                <a:ext cx="32274"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49" name="Line 23"/>
              <p:cNvSpPr>
                <a:spLocks noChangeShapeType="1"/>
              </p:cNvSpPr>
              <p:nvPr/>
            </p:nvSpPr>
            <p:spPr bwMode="auto">
              <a:xfrm rot="10800000" flipH="1" flipV="1">
                <a:off x="8346431" y="3267191"/>
                <a:ext cx="6688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50" name="Line 24"/>
              <p:cNvSpPr>
                <a:spLocks noChangeShapeType="1"/>
              </p:cNvSpPr>
              <p:nvPr/>
            </p:nvSpPr>
            <p:spPr bwMode="auto">
              <a:xfrm rot="10800000">
                <a:off x="8321795" y="3150116"/>
                <a:ext cx="24518"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51" name="Line 28"/>
              <p:cNvSpPr>
                <a:spLocks noChangeShapeType="1"/>
              </p:cNvSpPr>
              <p:nvPr/>
            </p:nvSpPr>
            <p:spPr bwMode="auto">
              <a:xfrm rot="10800000" flipH="1">
                <a:off x="8346313" y="3267191"/>
                <a:ext cx="145625" cy="0"/>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52" name="Oval 19"/>
              <p:cNvSpPr>
                <a:spLocks noChangeArrowheads="1"/>
              </p:cNvSpPr>
              <p:nvPr/>
            </p:nvSpPr>
            <p:spPr bwMode="auto">
              <a:xfrm rot="10800000">
                <a:off x="8488955" y="3131294"/>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53" name="Oval 19"/>
              <p:cNvSpPr>
                <a:spLocks noChangeArrowheads="1"/>
              </p:cNvSpPr>
              <p:nvPr/>
            </p:nvSpPr>
            <p:spPr bwMode="auto">
              <a:xfrm rot="10800000">
                <a:off x="8299744" y="3130922"/>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54" name="Oval 19"/>
              <p:cNvSpPr>
                <a:spLocks noChangeArrowheads="1"/>
              </p:cNvSpPr>
              <p:nvPr/>
            </p:nvSpPr>
            <p:spPr bwMode="auto">
              <a:xfrm rot="10800000">
                <a:off x="84643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55" name="Oval 19"/>
              <p:cNvSpPr>
                <a:spLocks noChangeArrowheads="1"/>
              </p:cNvSpPr>
              <p:nvPr/>
            </p:nvSpPr>
            <p:spPr bwMode="auto">
              <a:xfrm rot="10800000">
                <a:off x="83246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56" name="Oval 19"/>
              <p:cNvSpPr>
                <a:spLocks noChangeArrowheads="1"/>
              </p:cNvSpPr>
              <p:nvPr/>
            </p:nvSpPr>
            <p:spPr bwMode="auto">
              <a:xfrm rot="10800000">
                <a:off x="8394524" y="33292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grpSp>
        <p:grpSp>
          <p:nvGrpSpPr>
            <p:cNvPr id="92" name="群組 208"/>
            <p:cNvGrpSpPr/>
            <p:nvPr/>
          </p:nvGrpSpPr>
          <p:grpSpPr>
            <a:xfrm rot="11660509">
              <a:off x="538462" y="3683858"/>
              <a:ext cx="191736" cy="229019"/>
              <a:chOff x="8299744" y="3130922"/>
              <a:chExt cx="234930" cy="244082"/>
            </a:xfrm>
            <a:grpFill/>
          </p:grpSpPr>
          <p:sp>
            <p:nvSpPr>
              <p:cNvPr id="137" name="Line 21"/>
              <p:cNvSpPr>
                <a:spLocks noChangeShapeType="1"/>
              </p:cNvSpPr>
              <p:nvPr/>
            </p:nvSpPr>
            <p:spPr bwMode="auto">
              <a:xfrm rot="10800000" flipH="1">
                <a:off x="8413314" y="3267191"/>
                <a:ext cx="7862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38" name="Line 22"/>
              <p:cNvSpPr>
                <a:spLocks noChangeShapeType="1"/>
              </p:cNvSpPr>
              <p:nvPr/>
            </p:nvSpPr>
            <p:spPr bwMode="auto">
              <a:xfrm rot="10800000" flipH="1">
                <a:off x="8493923" y="3150116"/>
                <a:ext cx="32274"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39" name="Line 23"/>
              <p:cNvSpPr>
                <a:spLocks noChangeShapeType="1"/>
              </p:cNvSpPr>
              <p:nvPr/>
            </p:nvSpPr>
            <p:spPr bwMode="auto">
              <a:xfrm rot="10800000" flipH="1" flipV="1">
                <a:off x="8346431" y="3267191"/>
                <a:ext cx="6688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40" name="Line 24"/>
              <p:cNvSpPr>
                <a:spLocks noChangeShapeType="1"/>
              </p:cNvSpPr>
              <p:nvPr/>
            </p:nvSpPr>
            <p:spPr bwMode="auto">
              <a:xfrm rot="10800000">
                <a:off x="8321795" y="3150116"/>
                <a:ext cx="24518"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41" name="Line 28"/>
              <p:cNvSpPr>
                <a:spLocks noChangeShapeType="1"/>
              </p:cNvSpPr>
              <p:nvPr/>
            </p:nvSpPr>
            <p:spPr bwMode="auto">
              <a:xfrm rot="10800000" flipH="1">
                <a:off x="8346313" y="3267191"/>
                <a:ext cx="145625" cy="0"/>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42" name="Oval 19"/>
              <p:cNvSpPr>
                <a:spLocks noChangeArrowheads="1"/>
              </p:cNvSpPr>
              <p:nvPr/>
            </p:nvSpPr>
            <p:spPr bwMode="auto">
              <a:xfrm rot="10800000">
                <a:off x="8488955" y="3131294"/>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43" name="Oval 19"/>
              <p:cNvSpPr>
                <a:spLocks noChangeArrowheads="1"/>
              </p:cNvSpPr>
              <p:nvPr/>
            </p:nvSpPr>
            <p:spPr bwMode="auto">
              <a:xfrm rot="10800000">
                <a:off x="8299744" y="3130922"/>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44" name="Oval 19"/>
              <p:cNvSpPr>
                <a:spLocks noChangeArrowheads="1"/>
              </p:cNvSpPr>
              <p:nvPr/>
            </p:nvSpPr>
            <p:spPr bwMode="auto">
              <a:xfrm rot="10800000">
                <a:off x="84643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45" name="Oval 19"/>
              <p:cNvSpPr>
                <a:spLocks noChangeArrowheads="1"/>
              </p:cNvSpPr>
              <p:nvPr/>
            </p:nvSpPr>
            <p:spPr bwMode="auto">
              <a:xfrm rot="10800000">
                <a:off x="83246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46" name="Oval 19"/>
              <p:cNvSpPr>
                <a:spLocks noChangeArrowheads="1"/>
              </p:cNvSpPr>
              <p:nvPr/>
            </p:nvSpPr>
            <p:spPr bwMode="auto">
              <a:xfrm rot="10800000">
                <a:off x="8394524" y="33292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grpSp>
        <p:grpSp>
          <p:nvGrpSpPr>
            <p:cNvPr id="93" name="群組 219"/>
            <p:cNvGrpSpPr/>
            <p:nvPr/>
          </p:nvGrpSpPr>
          <p:grpSpPr>
            <a:xfrm rot="16200000">
              <a:off x="1264208" y="3789040"/>
              <a:ext cx="211448" cy="220600"/>
              <a:chOff x="8299744" y="3130922"/>
              <a:chExt cx="234930" cy="244082"/>
            </a:xfrm>
            <a:grpFill/>
          </p:grpSpPr>
          <p:sp>
            <p:nvSpPr>
              <p:cNvPr id="127" name="Line 21"/>
              <p:cNvSpPr>
                <a:spLocks noChangeShapeType="1"/>
              </p:cNvSpPr>
              <p:nvPr/>
            </p:nvSpPr>
            <p:spPr bwMode="auto">
              <a:xfrm rot="10800000" flipH="1">
                <a:off x="8413314" y="3267191"/>
                <a:ext cx="7862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28" name="Line 22"/>
              <p:cNvSpPr>
                <a:spLocks noChangeShapeType="1"/>
              </p:cNvSpPr>
              <p:nvPr/>
            </p:nvSpPr>
            <p:spPr bwMode="auto">
              <a:xfrm rot="10800000" flipH="1">
                <a:off x="8493923" y="3150116"/>
                <a:ext cx="32274"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29" name="Line 23"/>
              <p:cNvSpPr>
                <a:spLocks noChangeShapeType="1"/>
              </p:cNvSpPr>
              <p:nvPr/>
            </p:nvSpPr>
            <p:spPr bwMode="auto">
              <a:xfrm rot="10800000" flipH="1" flipV="1">
                <a:off x="8346431" y="3267191"/>
                <a:ext cx="6688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30" name="Line 24"/>
              <p:cNvSpPr>
                <a:spLocks noChangeShapeType="1"/>
              </p:cNvSpPr>
              <p:nvPr/>
            </p:nvSpPr>
            <p:spPr bwMode="auto">
              <a:xfrm rot="10800000">
                <a:off x="8321795" y="3150116"/>
                <a:ext cx="24518"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31" name="Line 28"/>
              <p:cNvSpPr>
                <a:spLocks noChangeShapeType="1"/>
              </p:cNvSpPr>
              <p:nvPr/>
            </p:nvSpPr>
            <p:spPr bwMode="auto">
              <a:xfrm rot="10800000" flipH="1">
                <a:off x="8346313" y="3267191"/>
                <a:ext cx="145625" cy="0"/>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32" name="Oval 19"/>
              <p:cNvSpPr>
                <a:spLocks noChangeArrowheads="1"/>
              </p:cNvSpPr>
              <p:nvPr/>
            </p:nvSpPr>
            <p:spPr bwMode="auto">
              <a:xfrm rot="10800000">
                <a:off x="8488955" y="3131294"/>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33" name="Oval 19"/>
              <p:cNvSpPr>
                <a:spLocks noChangeArrowheads="1"/>
              </p:cNvSpPr>
              <p:nvPr/>
            </p:nvSpPr>
            <p:spPr bwMode="auto">
              <a:xfrm rot="10800000">
                <a:off x="8299744" y="3130922"/>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34" name="Oval 19"/>
              <p:cNvSpPr>
                <a:spLocks noChangeArrowheads="1"/>
              </p:cNvSpPr>
              <p:nvPr/>
            </p:nvSpPr>
            <p:spPr bwMode="auto">
              <a:xfrm rot="10800000">
                <a:off x="84643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35" name="Oval 19"/>
              <p:cNvSpPr>
                <a:spLocks noChangeArrowheads="1"/>
              </p:cNvSpPr>
              <p:nvPr/>
            </p:nvSpPr>
            <p:spPr bwMode="auto">
              <a:xfrm rot="10800000">
                <a:off x="83246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36" name="Oval 19"/>
              <p:cNvSpPr>
                <a:spLocks noChangeArrowheads="1"/>
              </p:cNvSpPr>
              <p:nvPr/>
            </p:nvSpPr>
            <p:spPr bwMode="auto">
              <a:xfrm rot="10800000">
                <a:off x="8394524" y="33292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grpSp>
        <p:grpSp>
          <p:nvGrpSpPr>
            <p:cNvPr id="94" name="群組 230"/>
            <p:cNvGrpSpPr/>
            <p:nvPr/>
          </p:nvGrpSpPr>
          <p:grpSpPr>
            <a:xfrm>
              <a:off x="713255" y="4221088"/>
              <a:ext cx="234930" cy="244082"/>
              <a:chOff x="8299744" y="3130922"/>
              <a:chExt cx="234930" cy="244082"/>
            </a:xfrm>
            <a:grpFill/>
          </p:grpSpPr>
          <p:sp>
            <p:nvSpPr>
              <p:cNvPr id="117" name="Line 21"/>
              <p:cNvSpPr>
                <a:spLocks noChangeShapeType="1"/>
              </p:cNvSpPr>
              <p:nvPr/>
            </p:nvSpPr>
            <p:spPr bwMode="auto">
              <a:xfrm rot="10800000" flipH="1">
                <a:off x="8413314" y="3267191"/>
                <a:ext cx="7862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18" name="Line 22"/>
              <p:cNvSpPr>
                <a:spLocks noChangeShapeType="1"/>
              </p:cNvSpPr>
              <p:nvPr/>
            </p:nvSpPr>
            <p:spPr bwMode="auto">
              <a:xfrm rot="10800000" flipH="1">
                <a:off x="8493923" y="3150116"/>
                <a:ext cx="32274"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19" name="Line 23"/>
              <p:cNvSpPr>
                <a:spLocks noChangeShapeType="1"/>
              </p:cNvSpPr>
              <p:nvPr/>
            </p:nvSpPr>
            <p:spPr bwMode="auto">
              <a:xfrm rot="10800000" flipH="1" flipV="1">
                <a:off x="8346431" y="3267191"/>
                <a:ext cx="6688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20" name="Line 24"/>
              <p:cNvSpPr>
                <a:spLocks noChangeShapeType="1"/>
              </p:cNvSpPr>
              <p:nvPr/>
            </p:nvSpPr>
            <p:spPr bwMode="auto">
              <a:xfrm rot="10800000">
                <a:off x="8321795" y="3150116"/>
                <a:ext cx="24518"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21" name="Line 28"/>
              <p:cNvSpPr>
                <a:spLocks noChangeShapeType="1"/>
              </p:cNvSpPr>
              <p:nvPr/>
            </p:nvSpPr>
            <p:spPr bwMode="auto">
              <a:xfrm rot="10800000" flipH="1">
                <a:off x="8346313" y="3267191"/>
                <a:ext cx="145625" cy="0"/>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22" name="Oval 19"/>
              <p:cNvSpPr>
                <a:spLocks noChangeArrowheads="1"/>
              </p:cNvSpPr>
              <p:nvPr/>
            </p:nvSpPr>
            <p:spPr bwMode="auto">
              <a:xfrm rot="10800000">
                <a:off x="8488955" y="3131294"/>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23" name="Oval 19"/>
              <p:cNvSpPr>
                <a:spLocks noChangeArrowheads="1"/>
              </p:cNvSpPr>
              <p:nvPr/>
            </p:nvSpPr>
            <p:spPr bwMode="auto">
              <a:xfrm rot="10800000">
                <a:off x="8299744" y="3130922"/>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24" name="Oval 19"/>
              <p:cNvSpPr>
                <a:spLocks noChangeArrowheads="1"/>
              </p:cNvSpPr>
              <p:nvPr/>
            </p:nvSpPr>
            <p:spPr bwMode="auto">
              <a:xfrm rot="10800000">
                <a:off x="84643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25" name="Oval 19"/>
              <p:cNvSpPr>
                <a:spLocks noChangeArrowheads="1"/>
              </p:cNvSpPr>
              <p:nvPr/>
            </p:nvSpPr>
            <p:spPr bwMode="auto">
              <a:xfrm rot="10800000">
                <a:off x="83246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26" name="Oval 19"/>
              <p:cNvSpPr>
                <a:spLocks noChangeArrowheads="1"/>
              </p:cNvSpPr>
              <p:nvPr/>
            </p:nvSpPr>
            <p:spPr bwMode="auto">
              <a:xfrm rot="10800000">
                <a:off x="8394524" y="33292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grpSp>
        <p:grpSp>
          <p:nvGrpSpPr>
            <p:cNvPr id="95" name="群組 241"/>
            <p:cNvGrpSpPr/>
            <p:nvPr/>
          </p:nvGrpSpPr>
          <p:grpSpPr>
            <a:xfrm rot="21280993">
              <a:off x="1050320" y="4280124"/>
              <a:ext cx="134332" cy="151089"/>
              <a:chOff x="8299744" y="3130922"/>
              <a:chExt cx="234930" cy="244082"/>
            </a:xfrm>
            <a:grpFill/>
          </p:grpSpPr>
          <p:sp>
            <p:nvSpPr>
              <p:cNvPr id="107" name="Line 21"/>
              <p:cNvSpPr>
                <a:spLocks noChangeShapeType="1"/>
              </p:cNvSpPr>
              <p:nvPr/>
            </p:nvSpPr>
            <p:spPr bwMode="auto">
              <a:xfrm rot="10800000" flipH="1">
                <a:off x="8413314" y="3267191"/>
                <a:ext cx="7862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08" name="Line 22"/>
              <p:cNvSpPr>
                <a:spLocks noChangeShapeType="1"/>
              </p:cNvSpPr>
              <p:nvPr/>
            </p:nvSpPr>
            <p:spPr bwMode="auto">
              <a:xfrm rot="10800000" flipH="1">
                <a:off x="8493923" y="3150116"/>
                <a:ext cx="32274"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09" name="Line 23"/>
              <p:cNvSpPr>
                <a:spLocks noChangeShapeType="1"/>
              </p:cNvSpPr>
              <p:nvPr/>
            </p:nvSpPr>
            <p:spPr bwMode="auto">
              <a:xfrm rot="10800000" flipH="1" flipV="1">
                <a:off x="8346431" y="3267191"/>
                <a:ext cx="6688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10" name="Line 24"/>
              <p:cNvSpPr>
                <a:spLocks noChangeShapeType="1"/>
              </p:cNvSpPr>
              <p:nvPr/>
            </p:nvSpPr>
            <p:spPr bwMode="auto">
              <a:xfrm rot="10800000">
                <a:off x="8321795" y="3150116"/>
                <a:ext cx="24518"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11" name="Line 28"/>
              <p:cNvSpPr>
                <a:spLocks noChangeShapeType="1"/>
              </p:cNvSpPr>
              <p:nvPr/>
            </p:nvSpPr>
            <p:spPr bwMode="auto">
              <a:xfrm rot="10800000" flipH="1">
                <a:off x="8346313" y="3267191"/>
                <a:ext cx="145625" cy="0"/>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12" name="Oval 19"/>
              <p:cNvSpPr>
                <a:spLocks noChangeArrowheads="1"/>
              </p:cNvSpPr>
              <p:nvPr/>
            </p:nvSpPr>
            <p:spPr bwMode="auto">
              <a:xfrm rot="10800000">
                <a:off x="8488955" y="3131294"/>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13" name="Oval 19"/>
              <p:cNvSpPr>
                <a:spLocks noChangeArrowheads="1"/>
              </p:cNvSpPr>
              <p:nvPr/>
            </p:nvSpPr>
            <p:spPr bwMode="auto">
              <a:xfrm rot="10800000">
                <a:off x="8299744" y="3130922"/>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14" name="Oval 19"/>
              <p:cNvSpPr>
                <a:spLocks noChangeArrowheads="1"/>
              </p:cNvSpPr>
              <p:nvPr/>
            </p:nvSpPr>
            <p:spPr bwMode="auto">
              <a:xfrm rot="10800000">
                <a:off x="84643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15" name="Oval 19"/>
              <p:cNvSpPr>
                <a:spLocks noChangeArrowheads="1"/>
              </p:cNvSpPr>
              <p:nvPr/>
            </p:nvSpPr>
            <p:spPr bwMode="auto">
              <a:xfrm rot="10800000">
                <a:off x="83246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16" name="Oval 19"/>
              <p:cNvSpPr>
                <a:spLocks noChangeArrowheads="1"/>
              </p:cNvSpPr>
              <p:nvPr/>
            </p:nvSpPr>
            <p:spPr bwMode="auto">
              <a:xfrm rot="10800000">
                <a:off x="8394524" y="33292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grpSp>
        <p:grpSp>
          <p:nvGrpSpPr>
            <p:cNvPr id="96" name="群組 252"/>
            <p:cNvGrpSpPr/>
            <p:nvPr/>
          </p:nvGrpSpPr>
          <p:grpSpPr>
            <a:xfrm rot="1602638">
              <a:off x="478325" y="4029415"/>
              <a:ext cx="234930" cy="244082"/>
              <a:chOff x="8299744" y="3130922"/>
              <a:chExt cx="234930" cy="244082"/>
            </a:xfrm>
            <a:grpFill/>
          </p:grpSpPr>
          <p:sp>
            <p:nvSpPr>
              <p:cNvPr id="97" name="Line 21"/>
              <p:cNvSpPr>
                <a:spLocks noChangeShapeType="1"/>
              </p:cNvSpPr>
              <p:nvPr/>
            </p:nvSpPr>
            <p:spPr bwMode="auto">
              <a:xfrm rot="10800000" flipH="1">
                <a:off x="8413314" y="3267191"/>
                <a:ext cx="7862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98" name="Line 22"/>
              <p:cNvSpPr>
                <a:spLocks noChangeShapeType="1"/>
              </p:cNvSpPr>
              <p:nvPr/>
            </p:nvSpPr>
            <p:spPr bwMode="auto">
              <a:xfrm rot="10800000" flipH="1">
                <a:off x="8493923" y="3150116"/>
                <a:ext cx="32274"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99" name="Line 23"/>
              <p:cNvSpPr>
                <a:spLocks noChangeShapeType="1"/>
              </p:cNvSpPr>
              <p:nvPr/>
            </p:nvSpPr>
            <p:spPr bwMode="auto">
              <a:xfrm rot="10800000" flipH="1" flipV="1">
                <a:off x="8346431" y="3267191"/>
                <a:ext cx="66883" cy="8059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00" name="Line 24"/>
              <p:cNvSpPr>
                <a:spLocks noChangeShapeType="1"/>
              </p:cNvSpPr>
              <p:nvPr/>
            </p:nvSpPr>
            <p:spPr bwMode="auto">
              <a:xfrm rot="10800000">
                <a:off x="8321795" y="3150116"/>
                <a:ext cx="24518" cy="114005"/>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01" name="Line 28"/>
              <p:cNvSpPr>
                <a:spLocks noChangeShapeType="1"/>
              </p:cNvSpPr>
              <p:nvPr/>
            </p:nvSpPr>
            <p:spPr bwMode="auto">
              <a:xfrm rot="10800000" flipH="1">
                <a:off x="8346313" y="3267191"/>
                <a:ext cx="145625" cy="0"/>
              </a:xfrm>
              <a:prstGeom prst="line">
                <a:avLst/>
              </a:prstGeom>
              <a:grpFill/>
              <a:ln w="25400">
                <a:solidFill>
                  <a:srgbClr val="0070C0"/>
                </a:solidFill>
                <a:round/>
                <a:headEnd/>
                <a:tailEnd/>
              </a:ln>
            </p:spPr>
            <p:txBody>
              <a:bodyPr/>
              <a:lstStyle/>
              <a:p>
                <a:pPr>
                  <a:defRPr/>
                </a:pPr>
                <a:endParaRPr lang="zh-TW" altLang="en-US">
                  <a:ea typeface="新細明體" pitchFamily="18" charset="-120"/>
                </a:endParaRPr>
              </a:p>
            </p:txBody>
          </p:sp>
          <p:sp>
            <p:nvSpPr>
              <p:cNvPr id="102" name="Oval 19"/>
              <p:cNvSpPr>
                <a:spLocks noChangeArrowheads="1"/>
              </p:cNvSpPr>
              <p:nvPr/>
            </p:nvSpPr>
            <p:spPr bwMode="auto">
              <a:xfrm rot="10800000">
                <a:off x="8488955" y="3131294"/>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03" name="Oval 19"/>
              <p:cNvSpPr>
                <a:spLocks noChangeArrowheads="1"/>
              </p:cNvSpPr>
              <p:nvPr/>
            </p:nvSpPr>
            <p:spPr bwMode="auto">
              <a:xfrm rot="10800000">
                <a:off x="8299744" y="3130922"/>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04" name="Oval 19"/>
              <p:cNvSpPr>
                <a:spLocks noChangeArrowheads="1"/>
              </p:cNvSpPr>
              <p:nvPr/>
            </p:nvSpPr>
            <p:spPr bwMode="auto">
              <a:xfrm rot="10800000">
                <a:off x="84643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05" name="Oval 19"/>
              <p:cNvSpPr>
                <a:spLocks noChangeArrowheads="1"/>
              </p:cNvSpPr>
              <p:nvPr/>
            </p:nvSpPr>
            <p:spPr bwMode="auto">
              <a:xfrm rot="10800000">
                <a:off x="8324674" y="32403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sp>
            <p:nvSpPr>
              <p:cNvPr id="106" name="Oval 19"/>
              <p:cNvSpPr>
                <a:spLocks noChangeArrowheads="1"/>
              </p:cNvSpPr>
              <p:nvPr/>
            </p:nvSpPr>
            <p:spPr bwMode="auto">
              <a:xfrm rot="10800000">
                <a:off x="8394524" y="3329285"/>
                <a:ext cx="45719" cy="45719"/>
              </a:xfrm>
              <a:prstGeom prst="ellipse">
                <a:avLst/>
              </a:prstGeom>
              <a:grpFill/>
              <a:ln w="9525">
                <a:solidFill>
                  <a:srgbClr val="0070C0"/>
                </a:solidFill>
                <a:round/>
                <a:headEnd/>
                <a:tailEnd/>
              </a:ln>
            </p:spPr>
            <p:txBody>
              <a:bodyPr wrap="none" anchor="ctr"/>
              <a:lstStyle/>
              <a:p>
                <a:pPr algn="ctr">
                  <a:defRPr/>
                </a:pPr>
                <a:endParaRPr lang="zh-TW" altLang="en-US">
                  <a:ea typeface="新細明體" pitchFamily="18" charset="-120"/>
                </a:endParaRPr>
              </a:p>
            </p:txBody>
          </p:sp>
        </p:grpSp>
      </p:grpSp>
      <p:grpSp>
        <p:nvGrpSpPr>
          <p:cNvPr id="217" name="群組 1054"/>
          <p:cNvGrpSpPr/>
          <p:nvPr/>
        </p:nvGrpSpPr>
        <p:grpSpPr>
          <a:xfrm>
            <a:off x="4894790" y="3284984"/>
            <a:ext cx="2485522" cy="2716906"/>
            <a:chOff x="7415070" y="3284984"/>
            <a:chExt cx="2485522" cy="2716906"/>
          </a:xfrm>
          <a:solidFill>
            <a:srgbClr val="50B1EC"/>
          </a:solidFill>
        </p:grpSpPr>
        <p:grpSp>
          <p:nvGrpSpPr>
            <p:cNvPr id="218" name="群組 141"/>
            <p:cNvGrpSpPr/>
            <p:nvPr/>
          </p:nvGrpSpPr>
          <p:grpSpPr>
            <a:xfrm>
              <a:off x="9139710" y="3740805"/>
              <a:ext cx="162922" cy="172074"/>
              <a:chOff x="8299744" y="3130922"/>
              <a:chExt cx="234930" cy="244082"/>
            </a:xfrm>
            <a:grpFill/>
          </p:grpSpPr>
          <p:sp>
            <p:nvSpPr>
              <p:cNvPr id="96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6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6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7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7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7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7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7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7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7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19" name="群組 142"/>
            <p:cNvGrpSpPr/>
            <p:nvPr/>
          </p:nvGrpSpPr>
          <p:grpSpPr>
            <a:xfrm rot="18290102">
              <a:off x="9355734" y="3812813"/>
              <a:ext cx="234930" cy="244082"/>
              <a:chOff x="8299744" y="3130922"/>
              <a:chExt cx="234930" cy="244082"/>
            </a:xfrm>
            <a:grpFill/>
          </p:grpSpPr>
          <p:sp>
            <p:nvSpPr>
              <p:cNvPr id="95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5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5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6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6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6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6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6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6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6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20" name="群組 153"/>
            <p:cNvGrpSpPr/>
            <p:nvPr/>
          </p:nvGrpSpPr>
          <p:grpSpPr>
            <a:xfrm rot="10800000">
              <a:off x="9139710" y="4100845"/>
              <a:ext cx="90914" cy="172074"/>
              <a:chOff x="8299744" y="3130922"/>
              <a:chExt cx="234930" cy="244082"/>
            </a:xfrm>
            <a:grpFill/>
          </p:grpSpPr>
          <p:sp>
            <p:nvSpPr>
              <p:cNvPr id="94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4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4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5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5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5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5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5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5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5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21" name="群組 164"/>
            <p:cNvGrpSpPr/>
            <p:nvPr/>
          </p:nvGrpSpPr>
          <p:grpSpPr>
            <a:xfrm rot="19507603">
              <a:off x="9437992" y="4192250"/>
              <a:ext cx="123515" cy="177230"/>
              <a:chOff x="8299744" y="3130922"/>
              <a:chExt cx="234930" cy="244082"/>
            </a:xfrm>
            <a:grpFill/>
          </p:grpSpPr>
          <p:sp>
            <p:nvSpPr>
              <p:cNvPr id="93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3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3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4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4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4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4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4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4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4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22" name="群組 175"/>
            <p:cNvGrpSpPr/>
            <p:nvPr/>
          </p:nvGrpSpPr>
          <p:grpSpPr>
            <a:xfrm rot="13826985">
              <a:off x="8886824" y="3759620"/>
              <a:ext cx="197167" cy="184044"/>
              <a:chOff x="8299744" y="3130922"/>
              <a:chExt cx="234930" cy="244082"/>
            </a:xfrm>
            <a:grpFill/>
          </p:grpSpPr>
          <p:sp>
            <p:nvSpPr>
              <p:cNvPr id="92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2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2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3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3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3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3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3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3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3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23" name="群組 186"/>
            <p:cNvGrpSpPr/>
            <p:nvPr/>
          </p:nvGrpSpPr>
          <p:grpSpPr>
            <a:xfrm rot="20552391">
              <a:off x="9665662" y="4460885"/>
              <a:ext cx="234930" cy="244082"/>
              <a:chOff x="8299744" y="3130922"/>
              <a:chExt cx="234930" cy="244082"/>
            </a:xfrm>
            <a:grpFill/>
          </p:grpSpPr>
          <p:sp>
            <p:nvSpPr>
              <p:cNvPr id="91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1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1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2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2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2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2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2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2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2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24" name="群組 197"/>
            <p:cNvGrpSpPr/>
            <p:nvPr/>
          </p:nvGrpSpPr>
          <p:grpSpPr>
            <a:xfrm rot="7674792">
              <a:off x="9344078" y="4440863"/>
              <a:ext cx="162734" cy="144401"/>
              <a:chOff x="8299744" y="3130922"/>
              <a:chExt cx="234930" cy="244082"/>
            </a:xfrm>
            <a:grpFill/>
          </p:grpSpPr>
          <p:sp>
            <p:nvSpPr>
              <p:cNvPr id="90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0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0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1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1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1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1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1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1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1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25" name="群組 208"/>
            <p:cNvGrpSpPr/>
            <p:nvPr/>
          </p:nvGrpSpPr>
          <p:grpSpPr>
            <a:xfrm rot="11660509">
              <a:off x="8949064" y="3449178"/>
              <a:ext cx="191736" cy="229019"/>
              <a:chOff x="8299744" y="3130922"/>
              <a:chExt cx="234930" cy="244082"/>
            </a:xfrm>
            <a:grpFill/>
          </p:grpSpPr>
          <p:sp>
            <p:nvSpPr>
              <p:cNvPr id="89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9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9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0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0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90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0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0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0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90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26" name="群組 219"/>
            <p:cNvGrpSpPr/>
            <p:nvPr/>
          </p:nvGrpSpPr>
          <p:grpSpPr>
            <a:xfrm rot="16200000">
              <a:off x="9648342" y="4100845"/>
              <a:ext cx="211448" cy="220600"/>
              <a:chOff x="8299744" y="3130922"/>
              <a:chExt cx="234930" cy="244082"/>
            </a:xfrm>
            <a:grpFill/>
          </p:grpSpPr>
          <p:sp>
            <p:nvSpPr>
              <p:cNvPr id="88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8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8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9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9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9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9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9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9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9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27" name="群組 230"/>
            <p:cNvGrpSpPr/>
            <p:nvPr/>
          </p:nvGrpSpPr>
          <p:grpSpPr>
            <a:xfrm>
              <a:off x="8923686" y="4748917"/>
              <a:ext cx="234930" cy="244082"/>
              <a:chOff x="8299744" y="3130922"/>
              <a:chExt cx="234930" cy="244082"/>
            </a:xfrm>
            <a:grpFill/>
          </p:grpSpPr>
          <p:sp>
            <p:nvSpPr>
              <p:cNvPr id="87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7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7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8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8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8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8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8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8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8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28" name="群組 241"/>
            <p:cNvGrpSpPr/>
            <p:nvPr/>
          </p:nvGrpSpPr>
          <p:grpSpPr>
            <a:xfrm rot="21280993">
              <a:off x="9434454" y="4769340"/>
              <a:ext cx="134332" cy="151089"/>
              <a:chOff x="8299744" y="3130922"/>
              <a:chExt cx="234930" cy="244082"/>
            </a:xfrm>
            <a:grpFill/>
          </p:grpSpPr>
          <p:sp>
            <p:nvSpPr>
              <p:cNvPr id="86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6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6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7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7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7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7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7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7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7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29" name="群組 252"/>
            <p:cNvGrpSpPr/>
            <p:nvPr/>
          </p:nvGrpSpPr>
          <p:grpSpPr>
            <a:xfrm rot="1602638">
              <a:off x="8923686" y="4388877"/>
              <a:ext cx="234930" cy="244082"/>
              <a:chOff x="8299744" y="3130922"/>
              <a:chExt cx="234930" cy="244082"/>
            </a:xfrm>
            <a:grpFill/>
          </p:grpSpPr>
          <p:sp>
            <p:nvSpPr>
              <p:cNvPr id="85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5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5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6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6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6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6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6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6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6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30" name="群組 402"/>
            <p:cNvGrpSpPr/>
            <p:nvPr/>
          </p:nvGrpSpPr>
          <p:grpSpPr>
            <a:xfrm rot="7674792">
              <a:off x="9453334" y="5021477"/>
              <a:ext cx="162734" cy="144401"/>
              <a:chOff x="8299744" y="3130922"/>
              <a:chExt cx="234930" cy="244082"/>
            </a:xfrm>
            <a:grpFill/>
          </p:grpSpPr>
          <p:sp>
            <p:nvSpPr>
              <p:cNvPr id="84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4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4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5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5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5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5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5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5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5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31" name="群組 413"/>
            <p:cNvGrpSpPr/>
            <p:nvPr/>
          </p:nvGrpSpPr>
          <p:grpSpPr>
            <a:xfrm rot="7674792">
              <a:off x="8805263" y="4085371"/>
              <a:ext cx="162734" cy="144401"/>
              <a:chOff x="8299744" y="3130922"/>
              <a:chExt cx="234930" cy="244082"/>
            </a:xfrm>
            <a:grpFill/>
          </p:grpSpPr>
          <p:sp>
            <p:nvSpPr>
              <p:cNvPr id="83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3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3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4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4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4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4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4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4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4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32" name="群組 424"/>
            <p:cNvGrpSpPr/>
            <p:nvPr/>
          </p:nvGrpSpPr>
          <p:grpSpPr>
            <a:xfrm>
              <a:off x="9624860" y="5157192"/>
              <a:ext cx="162922" cy="172074"/>
              <a:chOff x="8299744" y="3130922"/>
              <a:chExt cx="234930" cy="244082"/>
            </a:xfrm>
            <a:grpFill/>
          </p:grpSpPr>
          <p:sp>
            <p:nvSpPr>
              <p:cNvPr id="82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2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2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3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3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3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3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3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3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3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33" name="群組 435"/>
            <p:cNvGrpSpPr/>
            <p:nvPr/>
          </p:nvGrpSpPr>
          <p:grpSpPr>
            <a:xfrm rot="16200000">
              <a:off x="9102461" y="5008601"/>
              <a:ext cx="211448" cy="220600"/>
              <a:chOff x="8299744" y="3130922"/>
              <a:chExt cx="234930" cy="244082"/>
            </a:xfrm>
            <a:grpFill/>
          </p:grpSpPr>
          <p:sp>
            <p:nvSpPr>
              <p:cNvPr id="81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1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1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2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2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2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2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2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2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2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34" name="群組 446"/>
            <p:cNvGrpSpPr/>
            <p:nvPr/>
          </p:nvGrpSpPr>
          <p:grpSpPr>
            <a:xfrm>
              <a:off x="9299579" y="5301208"/>
              <a:ext cx="234930" cy="244082"/>
              <a:chOff x="8299744" y="3130922"/>
              <a:chExt cx="234930" cy="244082"/>
            </a:xfrm>
            <a:grpFill/>
          </p:grpSpPr>
          <p:sp>
            <p:nvSpPr>
              <p:cNvPr id="80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0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0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1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1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1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1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1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1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1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35" name="群組 457"/>
            <p:cNvGrpSpPr/>
            <p:nvPr/>
          </p:nvGrpSpPr>
          <p:grpSpPr>
            <a:xfrm rot="7674792">
              <a:off x="9741367" y="4761502"/>
              <a:ext cx="162734" cy="144401"/>
              <a:chOff x="8299744" y="3130922"/>
              <a:chExt cx="234930" cy="244082"/>
            </a:xfrm>
            <a:grpFill/>
          </p:grpSpPr>
          <p:sp>
            <p:nvSpPr>
              <p:cNvPr id="79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9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9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0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0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80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0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0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0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80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36" name="群組 468"/>
            <p:cNvGrpSpPr/>
            <p:nvPr/>
          </p:nvGrpSpPr>
          <p:grpSpPr>
            <a:xfrm rot="21280993">
              <a:off x="9070674" y="5451123"/>
              <a:ext cx="134332" cy="151089"/>
              <a:chOff x="8299744" y="3130922"/>
              <a:chExt cx="234930" cy="244082"/>
            </a:xfrm>
            <a:grpFill/>
          </p:grpSpPr>
          <p:sp>
            <p:nvSpPr>
              <p:cNvPr id="78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8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8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9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9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9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9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9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9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9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37" name="群組 479"/>
            <p:cNvGrpSpPr/>
            <p:nvPr/>
          </p:nvGrpSpPr>
          <p:grpSpPr>
            <a:xfrm rot="10800000">
              <a:off x="9292110" y="5661248"/>
              <a:ext cx="90914" cy="172074"/>
              <a:chOff x="8299744" y="3130922"/>
              <a:chExt cx="234930" cy="244082"/>
            </a:xfrm>
            <a:grpFill/>
          </p:grpSpPr>
          <p:sp>
            <p:nvSpPr>
              <p:cNvPr id="77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7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7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8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8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8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8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8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8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8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38" name="群組 490"/>
            <p:cNvGrpSpPr/>
            <p:nvPr/>
          </p:nvGrpSpPr>
          <p:grpSpPr>
            <a:xfrm>
              <a:off x="8964488" y="5805264"/>
              <a:ext cx="162922" cy="172074"/>
              <a:chOff x="8299744" y="3130922"/>
              <a:chExt cx="234930" cy="244082"/>
            </a:xfrm>
            <a:grpFill/>
          </p:grpSpPr>
          <p:sp>
            <p:nvSpPr>
              <p:cNvPr id="76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6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6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7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7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7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7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7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7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7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39" name="群組 502"/>
            <p:cNvGrpSpPr/>
            <p:nvPr/>
          </p:nvGrpSpPr>
          <p:grpSpPr>
            <a:xfrm rot="7674792">
              <a:off x="9272070" y="3537366"/>
              <a:ext cx="162734" cy="144401"/>
              <a:chOff x="8299744" y="3130922"/>
              <a:chExt cx="234930" cy="244082"/>
            </a:xfrm>
            <a:grpFill/>
          </p:grpSpPr>
          <p:sp>
            <p:nvSpPr>
              <p:cNvPr id="75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5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5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6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6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6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6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6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6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6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40" name="群組 513"/>
            <p:cNvGrpSpPr/>
            <p:nvPr/>
          </p:nvGrpSpPr>
          <p:grpSpPr>
            <a:xfrm rot="10800000">
              <a:off x="9606517" y="3789040"/>
              <a:ext cx="90914" cy="172074"/>
              <a:chOff x="8299744" y="3130922"/>
              <a:chExt cx="234930" cy="244082"/>
            </a:xfrm>
            <a:grpFill/>
          </p:grpSpPr>
          <p:sp>
            <p:nvSpPr>
              <p:cNvPr id="74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4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4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5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5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5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5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5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5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5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41" name="群組 524"/>
            <p:cNvGrpSpPr/>
            <p:nvPr/>
          </p:nvGrpSpPr>
          <p:grpSpPr>
            <a:xfrm rot="21280993">
              <a:off x="8961417" y="5307106"/>
              <a:ext cx="134332" cy="151089"/>
              <a:chOff x="8299744" y="3130922"/>
              <a:chExt cx="234930" cy="244082"/>
            </a:xfrm>
            <a:grpFill/>
          </p:grpSpPr>
          <p:sp>
            <p:nvSpPr>
              <p:cNvPr id="73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3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3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4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4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4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4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4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4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4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42" name="群組 535"/>
            <p:cNvGrpSpPr/>
            <p:nvPr/>
          </p:nvGrpSpPr>
          <p:grpSpPr>
            <a:xfrm rot="7674792">
              <a:off x="9422129" y="5553591"/>
              <a:ext cx="162734" cy="144401"/>
              <a:chOff x="8299744" y="3130922"/>
              <a:chExt cx="234930" cy="244082"/>
            </a:xfrm>
            <a:grpFill/>
          </p:grpSpPr>
          <p:sp>
            <p:nvSpPr>
              <p:cNvPr id="72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2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2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3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3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3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3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3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3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3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43" name="群組 547"/>
            <p:cNvGrpSpPr/>
            <p:nvPr/>
          </p:nvGrpSpPr>
          <p:grpSpPr>
            <a:xfrm rot="10800000">
              <a:off x="9593654" y="5373216"/>
              <a:ext cx="90914" cy="172074"/>
              <a:chOff x="8299744" y="3130922"/>
              <a:chExt cx="234930" cy="244082"/>
            </a:xfrm>
            <a:grpFill/>
          </p:grpSpPr>
          <p:sp>
            <p:nvSpPr>
              <p:cNvPr id="71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1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1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2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2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2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2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2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2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2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44" name="群組 558"/>
            <p:cNvGrpSpPr/>
            <p:nvPr/>
          </p:nvGrpSpPr>
          <p:grpSpPr>
            <a:xfrm rot="7674792">
              <a:off x="8659191" y="3443390"/>
              <a:ext cx="209738" cy="162175"/>
              <a:chOff x="8231887" y="3100879"/>
              <a:chExt cx="302787" cy="274125"/>
            </a:xfrm>
            <a:grpFill/>
          </p:grpSpPr>
          <p:sp>
            <p:nvSpPr>
              <p:cNvPr id="70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0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0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1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1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1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1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1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15" name="Oval 19"/>
              <p:cNvSpPr>
                <a:spLocks noChangeArrowheads="1"/>
              </p:cNvSpPr>
              <p:nvPr/>
            </p:nvSpPr>
            <p:spPr bwMode="auto">
              <a:xfrm rot="10800000">
                <a:off x="8231887" y="3100879"/>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1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45" name="群組 569"/>
            <p:cNvGrpSpPr/>
            <p:nvPr/>
          </p:nvGrpSpPr>
          <p:grpSpPr>
            <a:xfrm rot="10800000">
              <a:off x="8729558" y="3933056"/>
              <a:ext cx="90914" cy="172074"/>
              <a:chOff x="8299744" y="3130922"/>
              <a:chExt cx="234930" cy="244082"/>
            </a:xfrm>
            <a:grpFill/>
          </p:grpSpPr>
          <p:sp>
            <p:nvSpPr>
              <p:cNvPr id="69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9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9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0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0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70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0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0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0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70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46" name="群組 580"/>
            <p:cNvGrpSpPr/>
            <p:nvPr/>
          </p:nvGrpSpPr>
          <p:grpSpPr>
            <a:xfrm>
              <a:off x="8419630" y="3501008"/>
              <a:ext cx="162922" cy="172074"/>
              <a:chOff x="8299744" y="3130922"/>
              <a:chExt cx="234930" cy="244082"/>
            </a:xfrm>
            <a:grpFill/>
          </p:grpSpPr>
          <p:sp>
            <p:nvSpPr>
              <p:cNvPr id="68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8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8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9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9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9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9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9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9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9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47" name="群組 591"/>
            <p:cNvGrpSpPr/>
            <p:nvPr/>
          </p:nvGrpSpPr>
          <p:grpSpPr>
            <a:xfrm rot="19507603">
              <a:off x="8315190" y="3736430"/>
              <a:ext cx="123515" cy="177230"/>
              <a:chOff x="8299744" y="3130922"/>
              <a:chExt cx="234930" cy="244082"/>
            </a:xfrm>
            <a:grpFill/>
          </p:grpSpPr>
          <p:sp>
            <p:nvSpPr>
              <p:cNvPr id="67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7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7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8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8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8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8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8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8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8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48" name="群組 602"/>
            <p:cNvGrpSpPr/>
            <p:nvPr/>
          </p:nvGrpSpPr>
          <p:grpSpPr>
            <a:xfrm rot="7674792">
              <a:off x="8157191" y="3537366"/>
              <a:ext cx="162734" cy="144401"/>
              <a:chOff x="8299744" y="3130922"/>
              <a:chExt cx="234930" cy="244082"/>
            </a:xfrm>
            <a:grpFill/>
          </p:grpSpPr>
          <p:sp>
            <p:nvSpPr>
              <p:cNvPr id="66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6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6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7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7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7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7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7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7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7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49" name="群組 614"/>
            <p:cNvGrpSpPr/>
            <p:nvPr/>
          </p:nvGrpSpPr>
          <p:grpSpPr>
            <a:xfrm rot="21280993">
              <a:off x="8251118" y="3290883"/>
              <a:ext cx="134332" cy="151089"/>
              <a:chOff x="8299744" y="3130922"/>
              <a:chExt cx="234930" cy="244082"/>
            </a:xfrm>
            <a:grpFill/>
          </p:grpSpPr>
          <p:sp>
            <p:nvSpPr>
              <p:cNvPr id="65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5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5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6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6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6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6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6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6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6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50" name="群組 625"/>
            <p:cNvGrpSpPr/>
            <p:nvPr/>
          </p:nvGrpSpPr>
          <p:grpSpPr>
            <a:xfrm rot="10800000">
              <a:off x="8532440" y="3284984"/>
              <a:ext cx="90914" cy="172074"/>
              <a:chOff x="8299744" y="3130922"/>
              <a:chExt cx="234930" cy="244082"/>
            </a:xfrm>
            <a:grpFill/>
          </p:grpSpPr>
          <p:sp>
            <p:nvSpPr>
              <p:cNvPr id="64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4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4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5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5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5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5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5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5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5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51" name="群組 636"/>
            <p:cNvGrpSpPr/>
            <p:nvPr/>
          </p:nvGrpSpPr>
          <p:grpSpPr>
            <a:xfrm rot="1602638">
              <a:off x="8471213" y="3721206"/>
              <a:ext cx="234930" cy="244082"/>
              <a:chOff x="8299744" y="3130922"/>
              <a:chExt cx="234930" cy="244082"/>
            </a:xfrm>
            <a:grpFill/>
          </p:grpSpPr>
          <p:sp>
            <p:nvSpPr>
              <p:cNvPr id="63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3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3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4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4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4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4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4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4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4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52" name="群組 647"/>
            <p:cNvGrpSpPr/>
            <p:nvPr/>
          </p:nvGrpSpPr>
          <p:grpSpPr>
            <a:xfrm rot="19507603">
              <a:off x="8067960" y="3376389"/>
              <a:ext cx="123515" cy="177230"/>
              <a:chOff x="8299744" y="3130922"/>
              <a:chExt cx="234930" cy="244082"/>
            </a:xfrm>
            <a:grpFill/>
          </p:grpSpPr>
          <p:sp>
            <p:nvSpPr>
              <p:cNvPr id="62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2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2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3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3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3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3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3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3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3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53" name="群組 658"/>
            <p:cNvGrpSpPr/>
            <p:nvPr/>
          </p:nvGrpSpPr>
          <p:grpSpPr>
            <a:xfrm rot="10800000">
              <a:off x="8820472" y="3284984"/>
              <a:ext cx="90914" cy="172074"/>
              <a:chOff x="8299744" y="3130922"/>
              <a:chExt cx="234930" cy="244082"/>
            </a:xfrm>
            <a:grpFill/>
          </p:grpSpPr>
          <p:sp>
            <p:nvSpPr>
              <p:cNvPr id="61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1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1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2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2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2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2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2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2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2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54" name="群組 670"/>
            <p:cNvGrpSpPr/>
            <p:nvPr/>
          </p:nvGrpSpPr>
          <p:grpSpPr>
            <a:xfrm rot="10800000">
              <a:off x="9220088" y="4625077"/>
              <a:ext cx="90914" cy="172074"/>
              <a:chOff x="8299744" y="3130922"/>
              <a:chExt cx="234930" cy="244082"/>
            </a:xfrm>
            <a:grpFill/>
          </p:grpSpPr>
          <p:sp>
            <p:nvSpPr>
              <p:cNvPr id="60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0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0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1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1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1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1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1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1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1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55" name="群組 681"/>
            <p:cNvGrpSpPr/>
            <p:nvPr/>
          </p:nvGrpSpPr>
          <p:grpSpPr>
            <a:xfrm rot="10800000">
              <a:off x="7915574" y="3501008"/>
              <a:ext cx="90914" cy="172074"/>
              <a:chOff x="8299744" y="3130922"/>
              <a:chExt cx="234930" cy="244082"/>
            </a:xfrm>
            <a:grpFill/>
          </p:grpSpPr>
          <p:sp>
            <p:nvSpPr>
              <p:cNvPr id="59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9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9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0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0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60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0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0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0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60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56" name="群組 692"/>
            <p:cNvGrpSpPr/>
            <p:nvPr/>
          </p:nvGrpSpPr>
          <p:grpSpPr>
            <a:xfrm rot="19507603">
              <a:off x="8027158" y="3736429"/>
              <a:ext cx="123515" cy="177230"/>
              <a:chOff x="8299744" y="3130922"/>
              <a:chExt cx="234930" cy="244082"/>
            </a:xfrm>
            <a:grpFill/>
          </p:grpSpPr>
          <p:sp>
            <p:nvSpPr>
              <p:cNvPr id="58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8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8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9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9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9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9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9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9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9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57" name="群組 703"/>
            <p:cNvGrpSpPr/>
            <p:nvPr/>
          </p:nvGrpSpPr>
          <p:grpSpPr>
            <a:xfrm rot="7674792">
              <a:off x="7768049" y="3752296"/>
              <a:ext cx="162734" cy="144401"/>
              <a:chOff x="8299744" y="3130922"/>
              <a:chExt cx="234930" cy="244082"/>
            </a:xfrm>
            <a:grpFill/>
          </p:grpSpPr>
          <p:sp>
            <p:nvSpPr>
              <p:cNvPr id="57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7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7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8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8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8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8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8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8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8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58" name="群組 714"/>
            <p:cNvGrpSpPr/>
            <p:nvPr/>
          </p:nvGrpSpPr>
          <p:grpSpPr>
            <a:xfrm rot="19507603">
              <a:off x="7730780" y="3482304"/>
              <a:ext cx="123515" cy="177230"/>
              <a:chOff x="8299744" y="3130922"/>
              <a:chExt cx="234930" cy="244082"/>
            </a:xfrm>
            <a:grpFill/>
          </p:grpSpPr>
          <p:sp>
            <p:nvSpPr>
              <p:cNvPr id="56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6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6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7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7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7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7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7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7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7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59" name="群組 726"/>
            <p:cNvGrpSpPr/>
            <p:nvPr/>
          </p:nvGrpSpPr>
          <p:grpSpPr>
            <a:xfrm rot="10800000">
              <a:off x="8748464" y="4365104"/>
              <a:ext cx="90914" cy="172074"/>
              <a:chOff x="8299744" y="3130922"/>
              <a:chExt cx="234930" cy="244082"/>
            </a:xfrm>
            <a:grpFill/>
          </p:grpSpPr>
          <p:sp>
            <p:nvSpPr>
              <p:cNvPr id="55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5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5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6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6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6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6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6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6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6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60" name="群組 737"/>
            <p:cNvGrpSpPr/>
            <p:nvPr/>
          </p:nvGrpSpPr>
          <p:grpSpPr>
            <a:xfrm rot="7674792">
              <a:off x="8558032" y="4113429"/>
              <a:ext cx="162734" cy="144401"/>
              <a:chOff x="8299744" y="3130922"/>
              <a:chExt cx="234930" cy="244082"/>
            </a:xfrm>
            <a:grpFill/>
          </p:grpSpPr>
          <p:sp>
            <p:nvSpPr>
              <p:cNvPr id="54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4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4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5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5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5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5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5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5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5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61" name="群組 748"/>
            <p:cNvGrpSpPr/>
            <p:nvPr/>
          </p:nvGrpSpPr>
          <p:grpSpPr>
            <a:xfrm rot="7674792">
              <a:off x="8702048" y="4689494"/>
              <a:ext cx="162734" cy="144401"/>
              <a:chOff x="8299744" y="3130922"/>
              <a:chExt cx="234930" cy="244082"/>
            </a:xfrm>
            <a:grpFill/>
          </p:grpSpPr>
          <p:sp>
            <p:nvSpPr>
              <p:cNvPr id="53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3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3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4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4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4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4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4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4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4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62" name="群組 759"/>
            <p:cNvGrpSpPr/>
            <p:nvPr/>
          </p:nvGrpSpPr>
          <p:grpSpPr>
            <a:xfrm rot="10800000">
              <a:off x="8892480" y="5013176"/>
              <a:ext cx="90914" cy="172074"/>
              <a:chOff x="8299744" y="3130922"/>
              <a:chExt cx="234930" cy="244082"/>
            </a:xfrm>
            <a:grpFill/>
          </p:grpSpPr>
          <p:sp>
            <p:nvSpPr>
              <p:cNvPr id="52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2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2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3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3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3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3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3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3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3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63" name="群組 770"/>
            <p:cNvGrpSpPr/>
            <p:nvPr/>
          </p:nvGrpSpPr>
          <p:grpSpPr>
            <a:xfrm rot="7674792">
              <a:off x="8702049" y="5265558"/>
              <a:ext cx="162734" cy="144401"/>
              <a:chOff x="8299744" y="3130922"/>
              <a:chExt cx="234930" cy="244082"/>
            </a:xfrm>
            <a:grpFill/>
          </p:grpSpPr>
          <p:sp>
            <p:nvSpPr>
              <p:cNvPr id="51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1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1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2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2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2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2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2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2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2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64" name="群組 781"/>
            <p:cNvGrpSpPr/>
            <p:nvPr/>
          </p:nvGrpSpPr>
          <p:grpSpPr>
            <a:xfrm rot="10800000">
              <a:off x="8873574" y="5517232"/>
              <a:ext cx="90914" cy="172074"/>
              <a:chOff x="8299744" y="3130922"/>
              <a:chExt cx="234930" cy="244082"/>
            </a:xfrm>
            <a:grpFill/>
          </p:grpSpPr>
          <p:sp>
            <p:nvSpPr>
              <p:cNvPr id="50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0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0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1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1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1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1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1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1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1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65" name="群組 792"/>
            <p:cNvGrpSpPr/>
            <p:nvPr/>
          </p:nvGrpSpPr>
          <p:grpSpPr>
            <a:xfrm rot="10800000">
              <a:off x="7524328" y="3616966"/>
              <a:ext cx="90914" cy="172074"/>
              <a:chOff x="8299744" y="3130922"/>
              <a:chExt cx="234930" cy="244082"/>
            </a:xfrm>
            <a:grpFill/>
          </p:grpSpPr>
          <p:sp>
            <p:nvSpPr>
              <p:cNvPr id="49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9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9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0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0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50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0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0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0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50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66" name="群組 804"/>
            <p:cNvGrpSpPr/>
            <p:nvPr/>
          </p:nvGrpSpPr>
          <p:grpSpPr>
            <a:xfrm flipV="1">
              <a:off x="8657550" y="5805262"/>
              <a:ext cx="162922" cy="172074"/>
              <a:chOff x="8299744" y="3130922"/>
              <a:chExt cx="234930" cy="244082"/>
            </a:xfrm>
            <a:grpFill/>
          </p:grpSpPr>
          <p:sp>
            <p:nvSpPr>
              <p:cNvPr id="48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8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8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9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9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9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9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9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9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9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67" name="群組 815"/>
            <p:cNvGrpSpPr/>
            <p:nvPr/>
          </p:nvGrpSpPr>
          <p:grpSpPr>
            <a:xfrm rot="2092397" flipV="1">
              <a:off x="7995953" y="5608637"/>
              <a:ext cx="123515" cy="177230"/>
              <a:chOff x="8299744" y="3130922"/>
              <a:chExt cx="234930" cy="244082"/>
            </a:xfrm>
            <a:grpFill/>
          </p:grpSpPr>
          <p:sp>
            <p:nvSpPr>
              <p:cNvPr id="47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7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7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8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8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8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8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8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8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8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68" name="群組 826"/>
            <p:cNvGrpSpPr/>
            <p:nvPr/>
          </p:nvGrpSpPr>
          <p:grpSpPr>
            <a:xfrm rot="13925208" flipV="1">
              <a:off x="8343320" y="5825323"/>
              <a:ext cx="162734" cy="144401"/>
              <a:chOff x="8299744" y="3130922"/>
              <a:chExt cx="234930" cy="244082"/>
            </a:xfrm>
            <a:grpFill/>
          </p:grpSpPr>
          <p:sp>
            <p:nvSpPr>
              <p:cNvPr id="46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6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6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7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7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7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7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7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7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7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69" name="群組 837"/>
            <p:cNvGrpSpPr/>
            <p:nvPr/>
          </p:nvGrpSpPr>
          <p:grpSpPr>
            <a:xfrm rot="319007" flipV="1">
              <a:off x="8448236" y="5595137"/>
              <a:ext cx="134332" cy="151089"/>
              <a:chOff x="8299744" y="3130922"/>
              <a:chExt cx="234930" cy="244082"/>
            </a:xfrm>
            <a:grpFill/>
          </p:grpSpPr>
          <p:sp>
            <p:nvSpPr>
              <p:cNvPr id="45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5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5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6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6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6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6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6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6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6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70" name="群組 848"/>
            <p:cNvGrpSpPr/>
            <p:nvPr/>
          </p:nvGrpSpPr>
          <p:grpSpPr>
            <a:xfrm rot="10800000" flipV="1">
              <a:off x="8729558" y="5589238"/>
              <a:ext cx="90914" cy="172074"/>
              <a:chOff x="8299744" y="3130922"/>
              <a:chExt cx="234930" cy="244082"/>
            </a:xfrm>
            <a:grpFill/>
          </p:grpSpPr>
          <p:sp>
            <p:nvSpPr>
              <p:cNvPr id="44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4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4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5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5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5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5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5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5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5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71" name="群組 859"/>
            <p:cNvGrpSpPr/>
            <p:nvPr/>
          </p:nvGrpSpPr>
          <p:grpSpPr>
            <a:xfrm rot="2092397" flipV="1">
              <a:off x="8265078" y="5608638"/>
              <a:ext cx="123515" cy="177230"/>
              <a:chOff x="8299744" y="3130922"/>
              <a:chExt cx="234930" cy="244082"/>
            </a:xfrm>
            <a:grpFill/>
          </p:grpSpPr>
          <p:sp>
            <p:nvSpPr>
              <p:cNvPr id="43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3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3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4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4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4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4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4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4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4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72" name="群組 870"/>
            <p:cNvGrpSpPr/>
            <p:nvPr/>
          </p:nvGrpSpPr>
          <p:grpSpPr>
            <a:xfrm rot="10800000" flipV="1">
              <a:off x="8532440" y="5373216"/>
              <a:ext cx="90914" cy="172074"/>
              <a:chOff x="8299744" y="3130922"/>
              <a:chExt cx="234930" cy="244082"/>
            </a:xfrm>
            <a:grpFill/>
          </p:grpSpPr>
          <p:sp>
            <p:nvSpPr>
              <p:cNvPr id="42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2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2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3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3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3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3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3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3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3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73" name="群組 881"/>
            <p:cNvGrpSpPr/>
            <p:nvPr/>
          </p:nvGrpSpPr>
          <p:grpSpPr>
            <a:xfrm rot="2092397" flipV="1">
              <a:off x="7793284" y="5464622"/>
              <a:ext cx="123515" cy="177230"/>
              <a:chOff x="8299744" y="3130922"/>
              <a:chExt cx="234930" cy="244082"/>
            </a:xfrm>
            <a:grpFill/>
          </p:grpSpPr>
          <p:sp>
            <p:nvSpPr>
              <p:cNvPr id="41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1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1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2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2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2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2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2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2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2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74" name="群組 892"/>
            <p:cNvGrpSpPr/>
            <p:nvPr/>
          </p:nvGrpSpPr>
          <p:grpSpPr>
            <a:xfrm rot="13925208" flipV="1">
              <a:off x="7669526" y="5701899"/>
              <a:ext cx="162734" cy="144401"/>
              <a:chOff x="8299744" y="3130922"/>
              <a:chExt cx="234930" cy="244082"/>
            </a:xfrm>
            <a:grpFill/>
          </p:grpSpPr>
          <p:sp>
            <p:nvSpPr>
              <p:cNvPr id="40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0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0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1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1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1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1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1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1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1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75" name="群組 903"/>
            <p:cNvGrpSpPr/>
            <p:nvPr/>
          </p:nvGrpSpPr>
          <p:grpSpPr>
            <a:xfrm rot="2092397" flipV="1">
              <a:off x="8153324" y="5824660"/>
              <a:ext cx="123515" cy="177230"/>
              <a:chOff x="8299744" y="3130922"/>
              <a:chExt cx="234930" cy="244082"/>
            </a:xfrm>
            <a:grpFill/>
          </p:grpSpPr>
          <p:sp>
            <p:nvSpPr>
              <p:cNvPr id="39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9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9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0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0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40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0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0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0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40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76" name="群組 914"/>
            <p:cNvGrpSpPr/>
            <p:nvPr/>
          </p:nvGrpSpPr>
          <p:grpSpPr>
            <a:xfrm rot="10800000" flipV="1">
              <a:off x="7884368" y="5733256"/>
              <a:ext cx="90914" cy="172074"/>
              <a:chOff x="8299744" y="3130922"/>
              <a:chExt cx="234930" cy="244082"/>
            </a:xfrm>
            <a:grpFill/>
          </p:grpSpPr>
          <p:sp>
            <p:nvSpPr>
              <p:cNvPr id="38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8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8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9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9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9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9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9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9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9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77" name="群組 925"/>
            <p:cNvGrpSpPr/>
            <p:nvPr/>
          </p:nvGrpSpPr>
          <p:grpSpPr>
            <a:xfrm rot="10800000">
              <a:off x="9089598" y="5633189"/>
              <a:ext cx="90914" cy="172074"/>
              <a:chOff x="8299744" y="3130922"/>
              <a:chExt cx="234930" cy="244082"/>
            </a:xfrm>
            <a:grpFill/>
          </p:grpSpPr>
          <p:sp>
            <p:nvSpPr>
              <p:cNvPr id="37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7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7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8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8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8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8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8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8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8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78" name="群組 937"/>
            <p:cNvGrpSpPr/>
            <p:nvPr/>
          </p:nvGrpSpPr>
          <p:grpSpPr>
            <a:xfrm rot="10800000" flipV="1">
              <a:off x="8244408" y="5445224"/>
              <a:ext cx="90914" cy="172074"/>
              <a:chOff x="8299744" y="3130922"/>
              <a:chExt cx="234930" cy="244082"/>
            </a:xfrm>
            <a:grpFill/>
          </p:grpSpPr>
          <p:sp>
            <p:nvSpPr>
              <p:cNvPr id="36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6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6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7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7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7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7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7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7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7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79" name="群組 949"/>
            <p:cNvGrpSpPr/>
            <p:nvPr/>
          </p:nvGrpSpPr>
          <p:grpSpPr>
            <a:xfrm rot="19507603">
              <a:off x="8355991" y="5248597"/>
              <a:ext cx="123515" cy="177230"/>
              <a:chOff x="8299744" y="3130922"/>
              <a:chExt cx="234930" cy="244082"/>
            </a:xfrm>
            <a:grpFill/>
          </p:grpSpPr>
          <p:sp>
            <p:nvSpPr>
              <p:cNvPr id="35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5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5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6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6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6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6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6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6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6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80" name="群組 960"/>
            <p:cNvGrpSpPr/>
            <p:nvPr/>
          </p:nvGrpSpPr>
          <p:grpSpPr>
            <a:xfrm rot="19507603">
              <a:off x="7546046" y="5575523"/>
              <a:ext cx="123515" cy="177230"/>
              <a:chOff x="8299744" y="3130922"/>
              <a:chExt cx="234930" cy="244082"/>
            </a:xfrm>
            <a:grpFill/>
          </p:grpSpPr>
          <p:sp>
            <p:nvSpPr>
              <p:cNvPr id="34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b="1">
                  <a:ea typeface="新細明體" pitchFamily="18" charset="-120"/>
                </a:endParaRPr>
              </a:p>
            </p:txBody>
          </p:sp>
          <p:sp>
            <p:nvSpPr>
              <p:cNvPr id="34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b="1">
                  <a:ea typeface="新細明體" pitchFamily="18" charset="-120"/>
                </a:endParaRPr>
              </a:p>
            </p:txBody>
          </p:sp>
          <p:sp>
            <p:nvSpPr>
              <p:cNvPr id="34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b="1">
                  <a:ea typeface="新細明體" pitchFamily="18" charset="-120"/>
                </a:endParaRPr>
              </a:p>
            </p:txBody>
          </p:sp>
          <p:sp>
            <p:nvSpPr>
              <p:cNvPr id="35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b="1">
                  <a:ea typeface="新細明體" pitchFamily="18" charset="-120"/>
                </a:endParaRPr>
              </a:p>
            </p:txBody>
          </p:sp>
          <p:sp>
            <p:nvSpPr>
              <p:cNvPr id="35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b="1">
                  <a:ea typeface="新細明體" pitchFamily="18" charset="-120"/>
                </a:endParaRPr>
              </a:p>
            </p:txBody>
          </p:sp>
          <p:sp>
            <p:nvSpPr>
              <p:cNvPr id="35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b="1">
                  <a:ea typeface="新細明體" pitchFamily="18" charset="-120"/>
                </a:endParaRPr>
              </a:p>
            </p:txBody>
          </p:sp>
          <p:sp>
            <p:nvSpPr>
              <p:cNvPr id="35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b="1">
                  <a:ea typeface="新細明體" pitchFamily="18" charset="-120"/>
                </a:endParaRPr>
              </a:p>
            </p:txBody>
          </p:sp>
          <p:sp>
            <p:nvSpPr>
              <p:cNvPr id="35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b="1">
                  <a:ea typeface="新細明體" pitchFamily="18" charset="-120"/>
                </a:endParaRPr>
              </a:p>
            </p:txBody>
          </p:sp>
          <p:sp>
            <p:nvSpPr>
              <p:cNvPr id="35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b="1">
                  <a:ea typeface="新細明體" pitchFamily="18" charset="-120"/>
                </a:endParaRPr>
              </a:p>
            </p:txBody>
          </p:sp>
          <p:sp>
            <p:nvSpPr>
              <p:cNvPr id="35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b="1">
                  <a:ea typeface="新細明體" pitchFamily="18" charset="-120"/>
                </a:endParaRPr>
              </a:p>
            </p:txBody>
          </p:sp>
        </p:grpSp>
        <p:grpSp>
          <p:nvGrpSpPr>
            <p:cNvPr id="281" name="群組 971"/>
            <p:cNvGrpSpPr/>
            <p:nvPr/>
          </p:nvGrpSpPr>
          <p:grpSpPr>
            <a:xfrm rot="10800000" flipV="1">
              <a:off x="8028384" y="5373216"/>
              <a:ext cx="90914" cy="172074"/>
              <a:chOff x="8299744" y="3130922"/>
              <a:chExt cx="234930" cy="244082"/>
            </a:xfrm>
            <a:grpFill/>
          </p:grpSpPr>
          <p:sp>
            <p:nvSpPr>
              <p:cNvPr id="33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3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3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4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4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4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4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4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4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4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82" name="群組 982"/>
            <p:cNvGrpSpPr/>
            <p:nvPr/>
          </p:nvGrpSpPr>
          <p:grpSpPr>
            <a:xfrm rot="10800000">
              <a:off x="7691636" y="5313809"/>
              <a:ext cx="90914" cy="172074"/>
              <a:chOff x="8299744" y="3130922"/>
              <a:chExt cx="234930" cy="244082"/>
            </a:xfrm>
            <a:grpFill/>
          </p:grpSpPr>
          <p:sp>
            <p:nvSpPr>
              <p:cNvPr id="32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2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2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3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3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3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3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3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3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3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83" name="群組 993"/>
            <p:cNvGrpSpPr/>
            <p:nvPr/>
          </p:nvGrpSpPr>
          <p:grpSpPr>
            <a:xfrm rot="7674792">
              <a:off x="7405904" y="5409574"/>
              <a:ext cx="162734" cy="144401"/>
              <a:chOff x="8299744" y="3130922"/>
              <a:chExt cx="234930" cy="244082"/>
            </a:xfrm>
            <a:grpFill/>
          </p:grpSpPr>
          <p:sp>
            <p:nvSpPr>
              <p:cNvPr id="31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1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1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2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2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2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2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2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2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2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84" name="群組 1018"/>
            <p:cNvGrpSpPr/>
            <p:nvPr/>
          </p:nvGrpSpPr>
          <p:grpSpPr>
            <a:xfrm rot="7674792">
              <a:off x="7477911" y="3825398"/>
              <a:ext cx="162734" cy="144401"/>
              <a:chOff x="8299744" y="3130922"/>
              <a:chExt cx="234930" cy="244082"/>
            </a:xfrm>
            <a:grpFill/>
          </p:grpSpPr>
          <p:sp>
            <p:nvSpPr>
              <p:cNvPr id="30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0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0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1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1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1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1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1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1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1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85" name="群組 1032"/>
            <p:cNvGrpSpPr/>
            <p:nvPr/>
          </p:nvGrpSpPr>
          <p:grpSpPr>
            <a:xfrm rot="7674792">
              <a:off x="8630040" y="4977527"/>
              <a:ext cx="162734" cy="144401"/>
              <a:chOff x="8299744" y="3130922"/>
              <a:chExt cx="234930" cy="244082"/>
            </a:xfrm>
            <a:grpFill/>
          </p:grpSpPr>
          <p:sp>
            <p:nvSpPr>
              <p:cNvPr id="29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29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29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0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0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30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0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0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0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30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nvGrpSpPr>
            <p:cNvPr id="286" name="群組 1043"/>
            <p:cNvGrpSpPr/>
            <p:nvPr/>
          </p:nvGrpSpPr>
          <p:grpSpPr>
            <a:xfrm rot="10800000" flipV="1">
              <a:off x="8532440" y="5085184"/>
              <a:ext cx="90914" cy="172074"/>
              <a:chOff x="8299744" y="3130922"/>
              <a:chExt cx="234930" cy="244082"/>
            </a:xfrm>
            <a:grpFill/>
          </p:grpSpPr>
          <p:sp>
            <p:nvSpPr>
              <p:cNvPr id="287" name="Line 21"/>
              <p:cNvSpPr>
                <a:spLocks noChangeShapeType="1"/>
              </p:cNvSpPr>
              <p:nvPr/>
            </p:nvSpPr>
            <p:spPr bwMode="auto">
              <a:xfrm rot="10800000" flipH="1">
                <a:off x="8413314" y="3267191"/>
                <a:ext cx="7862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288" name="Line 22"/>
              <p:cNvSpPr>
                <a:spLocks noChangeShapeType="1"/>
              </p:cNvSpPr>
              <p:nvPr/>
            </p:nvSpPr>
            <p:spPr bwMode="auto">
              <a:xfrm rot="10800000" flipH="1">
                <a:off x="8493923" y="3150116"/>
                <a:ext cx="32274"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289" name="Line 23"/>
              <p:cNvSpPr>
                <a:spLocks noChangeShapeType="1"/>
              </p:cNvSpPr>
              <p:nvPr/>
            </p:nvSpPr>
            <p:spPr bwMode="auto">
              <a:xfrm rot="10800000" flipH="1" flipV="1">
                <a:off x="8346431" y="3267191"/>
                <a:ext cx="66883" cy="8059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290" name="Line 24"/>
              <p:cNvSpPr>
                <a:spLocks noChangeShapeType="1"/>
              </p:cNvSpPr>
              <p:nvPr/>
            </p:nvSpPr>
            <p:spPr bwMode="auto">
              <a:xfrm rot="10800000">
                <a:off x="8321795" y="3150116"/>
                <a:ext cx="24518" cy="114005"/>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291" name="Line 28"/>
              <p:cNvSpPr>
                <a:spLocks noChangeShapeType="1"/>
              </p:cNvSpPr>
              <p:nvPr/>
            </p:nvSpPr>
            <p:spPr bwMode="auto">
              <a:xfrm rot="10800000" flipH="1">
                <a:off x="8346313" y="3267191"/>
                <a:ext cx="145625" cy="0"/>
              </a:xfrm>
              <a:prstGeom prst="line">
                <a:avLst/>
              </a:prstGeom>
              <a:grpFill/>
              <a:ln w="25400">
                <a:solidFill>
                  <a:srgbClr val="50B1EC"/>
                </a:solidFill>
                <a:round/>
                <a:headEnd/>
                <a:tailEnd/>
              </a:ln>
            </p:spPr>
            <p:txBody>
              <a:bodyPr/>
              <a:lstStyle/>
              <a:p>
                <a:pPr>
                  <a:defRPr/>
                </a:pPr>
                <a:endParaRPr lang="zh-TW" altLang="en-US">
                  <a:ea typeface="新細明體" pitchFamily="18" charset="-120"/>
                </a:endParaRPr>
              </a:p>
            </p:txBody>
          </p:sp>
          <p:sp>
            <p:nvSpPr>
              <p:cNvPr id="292" name="Oval 19"/>
              <p:cNvSpPr>
                <a:spLocks noChangeArrowheads="1"/>
              </p:cNvSpPr>
              <p:nvPr/>
            </p:nvSpPr>
            <p:spPr bwMode="auto">
              <a:xfrm rot="10800000">
                <a:off x="8488955" y="3131294"/>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293" name="Oval 19"/>
              <p:cNvSpPr>
                <a:spLocks noChangeArrowheads="1"/>
              </p:cNvSpPr>
              <p:nvPr/>
            </p:nvSpPr>
            <p:spPr bwMode="auto">
              <a:xfrm rot="10800000">
                <a:off x="8299744" y="3130922"/>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294" name="Oval 19"/>
              <p:cNvSpPr>
                <a:spLocks noChangeArrowheads="1"/>
              </p:cNvSpPr>
              <p:nvPr/>
            </p:nvSpPr>
            <p:spPr bwMode="auto">
              <a:xfrm rot="10800000">
                <a:off x="84643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295" name="Oval 19"/>
              <p:cNvSpPr>
                <a:spLocks noChangeArrowheads="1"/>
              </p:cNvSpPr>
              <p:nvPr/>
            </p:nvSpPr>
            <p:spPr bwMode="auto">
              <a:xfrm rot="10800000">
                <a:off x="8324674" y="32403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sp>
            <p:nvSpPr>
              <p:cNvPr id="296" name="Oval 19"/>
              <p:cNvSpPr>
                <a:spLocks noChangeArrowheads="1"/>
              </p:cNvSpPr>
              <p:nvPr/>
            </p:nvSpPr>
            <p:spPr bwMode="auto">
              <a:xfrm rot="10800000">
                <a:off x="8394524" y="3329285"/>
                <a:ext cx="45719" cy="45719"/>
              </a:xfrm>
              <a:prstGeom prst="ellipse">
                <a:avLst/>
              </a:prstGeom>
              <a:grpFill/>
              <a:ln w="9525">
                <a:solidFill>
                  <a:srgbClr val="50B1EC"/>
                </a:solidFill>
                <a:round/>
                <a:headEnd/>
                <a:tailEnd/>
              </a:ln>
            </p:spPr>
            <p:txBody>
              <a:bodyPr wrap="none" anchor="ctr"/>
              <a:lstStyle/>
              <a:p>
                <a:pPr algn="ctr">
                  <a:defRPr/>
                </a:pPr>
                <a:endParaRPr lang="zh-TW" altLang="en-US">
                  <a:ea typeface="新細明體" pitchFamily="18" charset="-120"/>
                </a:endParaRPr>
              </a:p>
            </p:txBody>
          </p:sp>
        </p:grpSp>
      </p:grpSp>
      <p:sp>
        <p:nvSpPr>
          <p:cNvPr id="977" name="文字方塊 59"/>
          <p:cNvSpPr txBox="1">
            <a:spLocks noChangeArrowheads="1"/>
          </p:cNvSpPr>
          <p:nvPr/>
        </p:nvSpPr>
        <p:spPr bwMode="auto">
          <a:xfrm>
            <a:off x="5940425" y="5229225"/>
            <a:ext cx="863600" cy="369888"/>
          </a:xfrm>
          <a:prstGeom prst="rect">
            <a:avLst/>
          </a:prstGeom>
          <a:noFill/>
          <a:ln w="9525">
            <a:noFill/>
            <a:miter lim="800000"/>
            <a:headEnd/>
            <a:tailEnd/>
          </a:ln>
        </p:spPr>
        <p:txBody>
          <a:bodyPr>
            <a:spAutoFit/>
          </a:bodyPr>
          <a:lstStyle/>
          <a:p>
            <a:r>
              <a:rPr lang="en-US" altLang="zh-TW" b="1">
                <a:solidFill>
                  <a:srgbClr val="FF0000"/>
                </a:solidFill>
              </a:rPr>
              <a:t>K</a:t>
            </a:r>
            <a:r>
              <a:rPr lang="en-US" altLang="zh-TW" b="1" baseline="-25000">
                <a:solidFill>
                  <a:srgbClr val="FF0000"/>
                </a:solidFill>
              </a:rPr>
              <a:t>m-n</a:t>
            </a:r>
            <a:endParaRPr lang="zh-TW" altLang="en-US" b="1" baseline="-25000">
              <a:solidFill>
                <a:srgbClr val="FF0000"/>
              </a:solidFill>
            </a:endParaRPr>
          </a:p>
        </p:txBody>
      </p:sp>
      <p:sp>
        <p:nvSpPr>
          <p:cNvPr id="978" name="文字方塊 9"/>
          <p:cNvSpPr txBox="1">
            <a:spLocks noChangeArrowheads="1"/>
          </p:cNvSpPr>
          <p:nvPr/>
        </p:nvSpPr>
        <p:spPr bwMode="auto">
          <a:xfrm>
            <a:off x="2339975" y="5229225"/>
            <a:ext cx="576263" cy="369888"/>
          </a:xfrm>
          <a:prstGeom prst="rect">
            <a:avLst/>
          </a:prstGeom>
          <a:noFill/>
          <a:ln w="9525">
            <a:noFill/>
            <a:miter lim="800000"/>
            <a:headEnd/>
            <a:tailEnd/>
          </a:ln>
        </p:spPr>
        <p:txBody>
          <a:bodyPr>
            <a:spAutoFit/>
          </a:bodyPr>
          <a:lstStyle/>
          <a:p>
            <a:r>
              <a:rPr lang="en-US" altLang="zh-TW" b="1">
                <a:solidFill>
                  <a:srgbClr val="FF0000"/>
                </a:solidFill>
              </a:rPr>
              <a:t>K</a:t>
            </a:r>
            <a:r>
              <a:rPr lang="en-US" altLang="zh-TW" b="1" baseline="-25000">
                <a:solidFill>
                  <a:srgbClr val="FF0000"/>
                </a:solidFill>
              </a:rPr>
              <a:t>n</a:t>
            </a:r>
            <a:endParaRPr lang="zh-TW" altLang="en-US" b="1" baseline="-25000">
              <a:solidFill>
                <a:srgbClr val="FF0000"/>
              </a:solidFill>
            </a:endParaRPr>
          </a:p>
        </p:txBody>
      </p:sp>
      <p:sp>
        <p:nvSpPr>
          <p:cNvPr id="979"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81"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82"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8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8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87"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8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89"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90"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91"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92"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93"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94"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995"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996" name="直線接點 995"/>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1.11111E-6 -2.96296E-6 L 0.30729 -2.96296E-6 " pathEditMode="relative" rAng="0" ptsTypes="AA">
                                      <p:cBhvr>
                                        <p:cTn id="6" dur="2000" fill="hold"/>
                                        <p:tgtEl>
                                          <p:spTgt spid="83"/>
                                        </p:tgtEl>
                                        <p:attrNameLst>
                                          <p:attrName>ppt_x</p:attrName>
                                          <p:attrName>ppt_y</p:attrName>
                                        </p:attrNameLst>
                                      </p:cBhvr>
                                      <p:rCtr x="154" y="0"/>
                                    </p:animMotion>
                                  </p:childTnLst>
                                </p:cTn>
                              </p:par>
                              <p:par>
                                <p:cTn id="7" presetID="63" presetClass="path" presetSubtype="0" accel="50000" decel="50000" fill="hold" nodeType="withEffect">
                                  <p:stCondLst>
                                    <p:cond delay="0"/>
                                  </p:stCondLst>
                                  <p:childTnLst>
                                    <p:animMotion origin="layout" path="M 2.5E-6 2.59259E-6 L 0.30694 -0.00185 " pathEditMode="relative" rAng="0" ptsTypes="AA">
                                      <p:cBhvr>
                                        <p:cTn id="8" dur="2000" fill="hold"/>
                                        <p:tgtEl>
                                          <p:spTgt spid="84"/>
                                        </p:tgtEl>
                                        <p:attrNameLst>
                                          <p:attrName>ppt_x</p:attrName>
                                          <p:attrName>ppt_y</p:attrName>
                                        </p:attrNameLst>
                                      </p:cBhvr>
                                      <p:rCtr x="153" y="-1"/>
                                    </p:animMotion>
                                  </p:childTnLst>
                                </p:cTn>
                              </p:par>
                              <p:par>
                                <p:cTn id="9" presetID="22" presetClass="exit" presetSubtype="4" fill="hold" grpId="0" nodeType="withEffect">
                                  <p:stCondLst>
                                    <p:cond delay="0"/>
                                  </p:stCondLst>
                                  <p:childTnLst>
                                    <p:animEffect transition="out" filter="wipe(down)">
                                      <p:cBhvr>
                                        <p:cTn id="10" dur="500"/>
                                        <p:tgtEl>
                                          <p:spTgt spid="978"/>
                                        </p:tgtEl>
                                      </p:cBhvr>
                                    </p:animEffect>
                                    <p:set>
                                      <p:cBhvr>
                                        <p:cTn id="11" dur="1" fill="hold">
                                          <p:stCondLst>
                                            <p:cond delay="499"/>
                                          </p:stCondLst>
                                        </p:cTn>
                                        <p:tgtEl>
                                          <p:spTgt spid="978"/>
                                        </p:tgtEl>
                                        <p:attrNameLst>
                                          <p:attrName>style.visibility</p:attrName>
                                        </p:attrNameLst>
                                      </p:cBhvr>
                                      <p:to>
                                        <p:strVal val="hidden"/>
                                      </p:to>
                                    </p:set>
                                  </p:childTnLst>
                                </p:cTn>
                              </p:par>
                            </p:childTnLst>
                          </p:cTn>
                        </p:par>
                        <p:par>
                          <p:cTn id="12" fill="hold">
                            <p:stCondLst>
                              <p:cond delay="2000"/>
                            </p:stCondLst>
                            <p:childTnLst>
                              <p:par>
                                <p:cTn id="13" presetID="22" presetClass="exit" presetSubtype="4" fill="hold" nodeType="afterEffect">
                                  <p:stCondLst>
                                    <p:cond delay="0"/>
                                  </p:stCondLst>
                                  <p:childTnLst>
                                    <p:animEffect transition="out" filter="wipe(down)">
                                      <p:cBhvr>
                                        <p:cTn id="14" dur="500"/>
                                        <p:tgtEl>
                                          <p:spTgt spid="62"/>
                                        </p:tgtEl>
                                      </p:cBhvr>
                                    </p:animEffect>
                                    <p:set>
                                      <p:cBhvr>
                                        <p:cTn id="15" dur="1" fill="hold">
                                          <p:stCondLst>
                                            <p:cond delay="499"/>
                                          </p:stCondLst>
                                        </p:cTn>
                                        <p:tgtEl>
                                          <p:spTgt spid="62"/>
                                        </p:tgtEl>
                                        <p:attrNameLst>
                                          <p:attrName>style.visibility</p:attrName>
                                        </p:attrNameLst>
                                      </p:cBhvr>
                                      <p:to>
                                        <p:strVal val="hidden"/>
                                      </p:to>
                                    </p:set>
                                  </p:childTnLst>
                                </p:cTn>
                              </p:par>
                              <p:par>
                                <p:cTn id="16" presetID="22" presetClass="exit" presetSubtype="4" fill="hold" nodeType="withEffect">
                                  <p:stCondLst>
                                    <p:cond delay="0"/>
                                  </p:stCondLst>
                                  <p:childTnLst>
                                    <p:animEffect transition="out" filter="wipe(down)">
                                      <p:cBhvr>
                                        <p:cTn id="17" dur="500"/>
                                        <p:tgtEl>
                                          <p:spTgt spid="63"/>
                                        </p:tgtEl>
                                      </p:cBhvr>
                                    </p:animEffect>
                                    <p:set>
                                      <p:cBhvr>
                                        <p:cTn id="18" dur="1" fill="hold">
                                          <p:stCondLst>
                                            <p:cond delay="499"/>
                                          </p:stCondLst>
                                        </p:cTn>
                                        <p:tgtEl>
                                          <p:spTgt spid="63"/>
                                        </p:tgtEl>
                                        <p:attrNameLst>
                                          <p:attrName>style.visibility</p:attrName>
                                        </p:attrNameLst>
                                      </p:cBhvr>
                                      <p:to>
                                        <p:strVal val="hidden"/>
                                      </p:to>
                                    </p:set>
                                  </p:childTnLst>
                                </p:cTn>
                              </p:par>
                              <p:par>
                                <p:cTn id="19" presetID="22" presetClass="exit" presetSubtype="4" fill="hold" nodeType="withEffect">
                                  <p:stCondLst>
                                    <p:cond delay="0"/>
                                  </p:stCondLst>
                                  <p:childTnLst>
                                    <p:animEffect transition="out" filter="wipe(down)">
                                      <p:cBhvr>
                                        <p:cTn id="20" dur="500"/>
                                        <p:tgtEl>
                                          <p:spTgt spid="64"/>
                                        </p:tgtEl>
                                      </p:cBhvr>
                                    </p:animEffect>
                                    <p:set>
                                      <p:cBhvr>
                                        <p:cTn id="21" dur="1" fill="hold">
                                          <p:stCondLst>
                                            <p:cond delay="499"/>
                                          </p:stCondLst>
                                        </p:cTn>
                                        <p:tgtEl>
                                          <p:spTgt spid="64"/>
                                        </p:tgtEl>
                                        <p:attrNameLst>
                                          <p:attrName>style.visibility</p:attrName>
                                        </p:attrNameLst>
                                      </p:cBhvr>
                                      <p:to>
                                        <p:strVal val="hidden"/>
                                      </p:to>
                                    </p:set>
                                  </p:childTnLst>
                                </p:cTn>
                              </p:par>
                              <p:par>
                                <p:cTn id="22" presetID="22" presetClass="exit" presetSubtype="4" fill="hold" nodeType="withEffect">
                                  <p:stCondLst>
                                    <p:cond delay="0"/>
                                  </p:stCondLst>
                                  <p:childTnLst>
                                    <p:animEffect transition="out" filter="wipe(down)">
                                      <p:cBhvr>
                                        <p:cTn id="23" dur="500"/>
                                        <p:tgtEl>
                                          <p:spTgt spid="65"/>
                                        </p:tgtEl>
                                      </p:cBhvr>
                                    </p:animEffect>
                                    <p:set>
                                      <p:cBhvr>
                                        <p:cTn id="24" dur="1" fill="hold">
                                          <p:stCondLst>
                                            <p:cond delay="499"/>
                                          </p:stCondLst>
                                        </p:cTn>
                                        <p:tgtEl>
                                          <p:spTgt spid="65"/>
                                        </p:tgtEl>
                                        <p:attrNameLst>
                                          <p:attrName>style.visibility</p:attrName>
                                        </p:attrNameLst>
                                      </p:cBhvr>
                                      <p:to>
                                        <p:strVal val="hidden"/>
                                      </p:to>
                                    </p:set>
                                  </p:childTnLst>
                                </p:cTn>
                              </p:par>
                              <p:par>
                                <p:cTn id="25" presetID="22" presetClass="exit" presetSubtype="4" fill="hold" nodeType="withEffect">
                                  <p:stCondLst>
                                    <p:cond delay="0"/>
                                  </p:stCondLst>
                                  <p:childTnLst>
                                    <p:animEffect transition="out" filter="wipe(down)">
                                      <p:cBhvr>
                                        <p:cTn id="26" dur="500"/>
                                        <p:tgtEl>
                                          <p:spTgt spid="66"/>
                                        </p:tgtEl>
                                      </p:cBhvr>
                                    </p:animEffect>
                                    <p:set>
                                      <p:cBhvr>
                                        <p:cTn id="27" dur="1" fill="hold">
                                          <p:stCondLst>
                                            <p:cond delay="499"/>
                                          </p:stCondLst>
                                        </p:cTn>
                                        <p:tgtEl>
                                          <p:spTgt spid="66"/>
                                        </p:tgtEl>
                                        <p:attrNameLst>
                                          <p:attrName>style.visibility</p:attrName>
                                        </p:attrNameLst>
                                      </p:cBhvr>
                                      <p:to>
                                        <p:strVal val="hidden"/>
                                      </p:to>
                                    </p:set>
                                  </p:childTnLst>
                                </p:cTn>
                              </p:par>
                              <p:par>
                                <p:cTn id="28" presetID="22" presetClass="exit" presetSubtype="4" fill="hold" nodeType="withEffect">
                                  <p:stCondLst>
                                    <p:cond delay="0"/>
                                  </p:stCondLst>
                                  <p:childTnLst>
                                    <p:animEffect transition="out" filter="wipe(down)">
                                      <p:cBhvr>
                                        <p:cTn id="29" dur="500"/>
                                        <p:tgtEl>
                                          <p:spTgt spid="67"/>
                                        </p:tgtEl>
                                      </p:cBhvr>
                                    </p:animEffect>
                                    <p:set>
                                      <p:cBhvr>
                                        <p:cTn id="30" dur="1" fill="hold">
                                          <p:stCondLst>
                                            <p:cond delay="499"/>
                                          </p:stCondLst>
                                        </p:cTn>
                                        <p:tgtEl>
                                          <p:spTgt spid="67"/>
                                        </p:tgtEl>
                                        <p:attrNameLst>
                                          <p:attrName>style.visibility</p:attrName>
                                        </p:attrNameLst>
                                      </p:cBhvr>
                                      <p:to>
                                        <p:strVal val="hidden"/>
                                      </p:to>
                                    </p:set>
                                  </p:childTnLst>
                                </p:cTn>
                              </p:par>
                              <p:par>
                                <p:cTn id="31" presetID="22" presetClass="exit" presetSubtype="4" fill="hold" nodeType="withEffect">
                                  <p:stCondLst>
                                    <p:cond delay="0"/>
                                  </p:stCondLst>
                                  <p:childTnLst>
                                    <p:animEffect transition="out" filter="wipe(down)">
                                      <p:cBhvr>
                                        <p:cTn id="32" dur="500"/>
                                        <p:tgtEl>
                                          <p:spTgt spid="68"/>
                                        </p:tgtEl>
                                      </p:cBhvr>
                                    </p:animEffect>
                                    <p:set>
                                      <p:cBhvr>
                                        <p:cTn id="33" dur="1" fill="hold">
                                          <p:stCondLst>
                                            <p:cond delay="499"/>
                                          </p:stCondLst>
                                        </p:cTn>
                                        <p:tgtEl>
                                          <p:spTgt spid="68"/>
                                        </p:tgtEl>
                                        <p:attrNameLst>
                                          <p:attrName>style.visibility</p:attrName>
                                        </p:attrNameLst>
                                      </p:cBhvr>
                                      <p:to>
                                        <p:strVal val="hidden"/>
                                      </p:to>
                                    </p:set>
                                  </p:childTnLst>
                                </p:cTn>
                              </p:par>
                              <p:par>
                                <p:cTn id="34" presetID="22" presetClass="exit" presetSubtype="4" fill="hold" nodeType="withEffect">
                                  <p:stCondLst>
                                    <p:cond delay="0"/>
                                  </p:stCondLst>
                                  <p:childTnLst>
                                    <p:animEffect transition="out" filter="wipe(down)">
                                      <p:cBhvr>
                                        <p:cTn id="35" dur="500"/>
                                        <p:tgtEl>
                                          <p:spTgt spid="69"/>
                                        </p:tgtEl>
                                      </p:cBhvr>
                                    </p:animEffect>
                                    <p:set>
                                      <p:cBhvr>
                                        <p:cTn id="36" dur="1" fill="hold">
                                          <p:stCondLst>
                                            <p:cond delay="499"/>
                                          </p:stCondLst>
                                        </p:cTn>
                                        <p:tgtEl>
                                          <p:spTgt spid="69"/>
                                        </p:tgtEl>
                                        <p:attrNameLst>
                                          <p:attrName>style.visibility</p:attrName>
                                        </p:attrNameLst>
                                      </p:cBhvr>
                                      <p:to>
                                        <p:strVal val="hidden"/>
                                      </p:to>
                                    </p:set>
                                  </p:childTnLst>
                                </p:cTn>
                              </p:par>
                              <p:par>
                                <p:cTn id="37" presetID="22" presetClass="exit" presetSubtype="4" fill="hold" nodeType="withEffect">
                                  <p:stCondLst>
                                    <p:cond delay="0"/>
                                  </p:stCondLst>
                                  <p:childTnLst>
                                    <p:animEffect transition="out" filter="wipe(down)">
                                      <p:cBhvr>
                                        <p:cTn id="38" dur="500"/>
                                        <p:tgtEl>
                                          <p:spTgt spid="70"/>
                                        </p:tgtEl>
                                      </p:cBhvr>
                                    </p:animEffect>
                                    <p:set>
                                      <p:cBhvr>
                                        <p:cTn id="39" dur="1" fill="hold">
                                          <p:stCondLst>
                                            <p:cond delay="499"/>
                                          </p:stCondLst>
                                        </p:cTn>
                                        <p:tgtEl>
                                          <p:spTgt spid="70"/>
                                        </p:tgtEl>
                                        <p:attrNameLst>
                                          <p:attrName>style.visibility</p:attrName>
                                        </p:attrNameLst>
                                      </p:cBhvr>
                                      <p:to>
                                        <p:strVal val="hidden"/>
                                      </p:to>
                                    </p:set>
                                  </p:childTnLst>
                                </p:cTn>
                              </p:par>
                              <p:par>
                                <p:cTn id="40" presetID="22" presetClass="exit" presetSubtype="4" fill="hold" grpId="0" nodeType="withEffect">
                                  <p:stCondLst>
                                    <p:cond delay="0"/>
                                  </p:stCondLst>
                                  <p:childTnLst>
                                    <p:animEffect transition="out" filter="wipe(down)">
                                      <p:cBhvr>
                                        <p:cTn id="41" dur="500"/>
                                        <p:tgtEl>
                                          <p:spTgt spid="71"/>
                                        </p:tgtEl>
                                      </p:cBhvr>
                                    </p:animEffect>
                                    <p:set>
                                      <p:cBhvr>
                                        <p:cTn id="42" dur="1" fill="hold">
                                          <p:stCondLst>
                                            <p:cond delay="499"/>
                                          </p:stCondLst>
                                        </p:cTn>
                                        <p:tgtEl>
                                          <p:spTgt spid="71"/>
                                        </p:tgtEl>
                                        <p:attrNameLst>
                                          <p:attrName>style.visibility</p:attrName>
                                        </p:attrNameLst>
                                      </p:cBhvr>
                                      <p:to>
                                        <p:strVal val="hidden"/>
                                      </p:to>
                                    </p:set>
                                  </p:childTnLst>
                                </p:cTn>
                              </p:par>
                              <p:par>
                                <p:cTn id="43" presetID="22" presetClass="exit" presetSubtype="4" fill="hold" grpId="0" nodeType="withEffect">
                                  <p:stCondLst>
                                    <p:cond delay="0"/>
                                  </p:stCondLst>
                                  <p:childTnLst>
                                    <p:animEffect transition="out" filter="wipe(down)">
                                      <p:cBhvr>
                                        <p:cTn id="44" dur="500"/>
                                        <p:tgtEl>
                                          <p:spTgt spid="72"/>
                                        </p:tgtEl>
                                      </p:cBhvr>
                                    </p:animEffect>
                                    <p:set>
                                      <p:cBhvr>
                                        <p:cTn id="45" dur="1" fill="hold">
                                          <p:stCondLst>
                                            <p:cond delay="499"/>
                                          </p:stCondLst>
                                        </p:cTn>
                                        <p:tgtEl>
                                          <p:spTgt spid="72"/>
                                        </p:tgtEl>
                                        <p:attrNameLst>
                                          <p:attrName>style.visibility</p:attrName>
                                        </p:attrNameLst>
                                      </p:cBhvr>
                                      <p:to>
                                        <p:strVal val="hidden"/>
                                      </p:to>
                                    </p:set>
                                  </p:childTnLst>
                                </p:cTn>
                              </p:par>
                              <p:par>
                                <p:cTn id="46" presetID="22" presetClass="exit" presetSubtype="4" fill="hold" grpId="0" nodeType="withEffect">
                                  <p:stCondLst>
                                    <p:cond delay="0"/>
                                  </p:stCondLst>
                                  <p:childTnLst>
                                    <p:animEffect transition="out" filter="wipe(down)">
                                      <p:cBhvr>
                                        <p:cTn id="47" dur="500"/>
                                        <p:tgtEl>
                                          <p:spTgt spid="73"/>
                                        </p:tgtEl>
                                      </p:cBhvr>
                                    </p:animEffect>
                                    <p:set>
                                      <p:cBhvr>
                                        <p:cTn id="48" dur="1" fill="hold">
                                          <p:stCondLst>
                                            <p:cond delay="499"/>
                                          </p:stCondLst>
                                        </p:cTn>
                                        <p:tgtEl>
                                          <p:spTgt spid="73"/>
                                        </p:tgtEl>
                                        <p:attrNameLst>
                                          <p:attrName>style.visibility</p:attrName>
                                        </p:attrNameLst>
                                      </p:cBhvr>
                                      <p:to>
                                        <p:strVal val="hidden"/>
                                      </p:to>
                                    </p:set>
                                  </p:childTnLst>
                                </p:cTn>
                              </p:par>
                              <p:par>
                                <p:cTn id="49" presetID="22" presetClass="exit" presetSubtype="4" fill="hold" grpId="0" nodeType="withEffect">
                                  <p:stCondLst>
                                    <p:cond delay="0"/>
                                  </p:stCondLst>
                                  <p:childTnLst>
                                    <p:animEffect transition="out" filter="wipe(down)">
                                      <p:cBhvr>
                                        <p:cTn id="50" dur="500"/>
                                        <p:tgtEl>
                                          <p:spTgt spid="74"/>
                                        </p:tgtEl>
                                      </p:cBhvr>
                                    </p:animEffect>
                                    <p:set>
                                      <p:cBhvr>
                                        <p:cTn id="51" dur="1" fill="hold">
                                          <p:stCondLst>
                                            <p:cond delay="499"/>
                                          </p:stCondLst>
                                        </p:cTn>
                                        <p:tgtEl>
                                          <p:spTgt spid="74"/>
                                        </p:tgtEl>
                                        <p:attrNameLst>
                                          <p:attrName>style.visibility</p:attrName>
                                        </p:attrNameLst>
                                      </p:cBhvr>
                                      <p:to>
                                        <p:strVal val="hidden"/>
                                      </p:to>
                                    </p:set>
                                  </p:childTnLst>
                                </p:cTn>
                              </p:par>
                              <p:par>
                                <p:cTn id="52" presetID="22" presetClass="exit" presetSubtype="4" fill="hold" grpId="0" nodeType="withEffect">
                                  <p:stCondLst>
                                    <p:cond delay="0"/>
                                  </p:stCondLst>
                                  <p:childTnLst>
                                    <p:animEffect transition="out" filter="wipe(down)">
                                      <p:cBhvr>
                                        <p:cTn id="53" dur="500"/>
                                        <p:tgtEl>
                                          <p:spTgt spid="75"/>
                                        </p:tgtEl>
                                      </p:cBhvr>
                                    </p:animEffect>
                                    <p:set>
                                      <p:cBhvr>
                                        <p:cTn id="54" dur="1" fill="hold">
                                          <p:stCondLst>
                                            <p:cond delay="499"/>
                                          </p:stCondLst>
                                        </p:cTn>
                                        <p:tgtEl>
                                          <p:spTgt spid="75"/>
                                        </p:tgtEl>
                                        <p:attrNameLst>
                                          <p:attrName>style.visibility</p:attrName>
                                        </p:attrNameLst>
                                      </p:cBhvr>
                                      <p:to>
                                        <p:strVal val="hidden"/>
                                      </p:to>
                                    </p:set>
                                  </p:childTnLst>
                                </p:cTn>
                              </p:par>
                              <p:par>
                                <p:cTn id="55" presetID="22" presetClass="exit" presetSubtype="4" fill="hold" grpId="0" nodeType="withEffect">
                                  <p:stCondLst>
                                    <p:cond delay="0"/>
                                  </p:stCondLst>
                                  <p:childTnLst>
                                    <p:animEffect transition="out" filter="wipe(down)">
                                      <p:cBhvr>
                                        <p:cTn id="56" dur="500"/>
                                        <p:tgtEl>
                                          <p:spTgt spid="76"/>
                                        </p:tgtEl>
                                      </p:cBhvr>
                                    </p:animEffect>
                                    <p:set>
                                      <p:cBhvr>
                                        <p:cTn id="57" dur="1" fill="hold">
                                          <p:stCondLst>
                                            <p:cond delay="499"/>
                                          </p:stCondLst>
                                        </p:cTn>
                                        <p:tgtEl>
                                          <p:spTgt spid="76"/>
                                        </p:tgtEl>
                                        <p:attrNameLst>
                                          <p:attrName>style.visibility</p:attrName>
                                        </p:attrNameLst>
                                      </p:cBhvr>
                                      <p:to>
                                        <p:strVal val="hidden"/>
                                      </p:to>
                                    </p:set>
                                  </p:childTnLst>
                                </p:cTn>
                              </p:par>
                              <p:par>
                                <p:cTn id="58" presetID="22" presetClass="exit" presetSubtype="4" fill="hold" grpId="0" nodeType="withEffect">
                                  <p:stCondLst>
                                    <p:cond delay="0"/>
                                  </p:stCondLst>
                                  <p:childTnLst>
                                    <p:animEffect transition="out" filter="wipe(down)">
                                      <p:cBhvr>
                                        <p:cTn id="59" dur="500"/>
                                        <p:tgtEl>
                                          <p:spTgt spid="77"/>
                                        </p:tgtEl>
                                      </p:cBhvr>
                                    </p:animEffect>
                                    <p:set>
                                      <p:cBhvr>
                                        <p:cTn id="60" dur="1" fill="hold">
                                          <p:stCondLst>
                                            <p:cond delay="499"/>
                                          </p:stCondLst>
                                        </p:cTn>
                                        <p:tgtEl>
                                          <p:spTgt spid="77"/>
                                        </p:tgtEl>
                                        <p:attrNameLst>
                                          <p:attrName>style.visibility</p:attrName>
                                        </p:attrNameLst>
                                      </p:cBhvr>
                                      <p:to>
                                        <p:strVal val="hidden"/>
                                      </p:to>
                                    </p:set>
                                  </p:childTnLst>
                                </p:cTn>
                              </p:par>
                              <p:par>
                                <p:cTn id="61" presetID="22" presetClass="exit" presetSubtype="4" fill="hold" grpId="0" nodeType="withEffect">
                                  <p:stCondLst>
                                    <p:cond delay="0"/>
                                  </p:stCondLst>
                                  <p:childTnLst>
                                    <p:animEffect transition="out" filter="wipe(down)">
                                      <p:cBhvr>
                                        <p:cTn id="62" dur="500"/>
                                        <p:tgtEl>
                                          <p:spTgt spid="78"/>
                                        </p:tgtEl>
                                      </p:cBhvr>
                                    </p:animEffect>
                                    <p:set>
                                      <p:cBhvr>
                                        <p:cTn id="63" dur="1" fill="hold">
                                          <p:stCondLst>
                                            <p:cond delay="499"/>
                                          </p:stCondLst>
                                        </p:cTn>
                                        <p:tgtEl>
                                          <p:spTgt spid="78"/>
                                        </p:tgtEl>
                                        <p:attrNameLst>
                                          <p:attrName>style.visibility</p:attrName>
                                        </p:attrNameLst>
                                      </p:cBhvr>
                                      <p:to>
                                        <p:strVal val="hidden"/>
                                      </p:to>
                                    </p:set>
                                  </p:childTnLst>
                                </p:cTn>
                              </p:par>
                              <p:par>
                                <p:cTn id="64" presetID="22" presetClass="exit" presetSubtype="4" fill="hold" nodeType="withEffect">
                                  <p:stCondLst>
                                    <p:cond delay="0"/>
                                  </p:stCondLst>
                                  <p:childTnLst>
                                    <p:animEffect transition="out" filter="wipe(down)">
                                      <p:cBhvr>
                                        <p:cTn id="65" dur="500"/>
                                        <p:tgtEl>
                                          <p:spTgt spid="79"/>
                                        </p:tgtEl>
                                      </p:cBhvr>
                                    </p:animEffect>
                                    <p:set>
                                      <p:cBhvr>
                                        <p:cTn id="66" dur="1" fill="hold">
                                          <p:stCondLst>
                                            <p:cond delay="499"/>
                                          </p:stCondLst>
                                        </p:cTn>
                                        <p:tgtEl>
                                          <p:spTgt spid="79"/>
                                        </p:tgtEl>
                                        <p:attrNameLst>
                                          <p:attrName>style.visibility</p:attrName>
                                        </p:attrNameLst>
                                      </p:cBhvr>
                                      <p:to>
                                        <p:strVal val="hidden"/>
                                      </p:to>
                                    </p:set>
                                  </p:childTnLst>
                                </p:cTn>
                              </p:par>
                              <p:par>
                                <p:cTn id="67" presetID="22" presetClass="exit" presetSubtype="4" fill="hold" nodeType="withEffect">
                                  <p:stCondLst>
                                    <p:cond delay="0"/>
                                  </p:stCondLst>
                                  <p:childTnLst>
                                    <p:animEffect transition="out" filter="wipe(down)">
                                      <p:cBhvr>
                                        <p:cTn id="68" dur="500"/>
                                        <p:tgtEl>
                                          <p:spTgt spid="80"/>
                                        </p:tgtEl>
                                      </p:cBhvr>
                                    </p:animEffect>
                                    <p:set>
                                      <p:cBhvr>
                                        <p:cTn id="69" dur="1" fill="hold">
                                          <p:stCondLst>
                                            <p:cond delay="499"/>
                                          </p:stCondLst>
                                        </p:cTn>
                                        <p:tgtEl>
                                          <p:spTgt spid="80"/>
                                        </p:tgtEl>
                                        <p:attrNameLst>
                                          <p:attrName>style.visibility</p:attrName>
                                        </p:attrNameLst>
                                      </p:cBhvr>
                                      <p:to>
                                        <p:strVal val="hidden"/>
                                      </p:to>
                                    </p:set>
                                  </p:childTnLst>
                                </p:cTn>
                              </p:par>
                              <p:par>
                                <p:cTn id="70" presetID="22" presetClass="exit" presetSubtype="4" fill="hold" nodeType="withEffect">
                                  <p:stCondLst>
                                    <p:cond delay="0"/>
                                  </p:stCondLst>
                                  <p:childTnLst>
                                    <p:animEffect transition="out" filter="wipe(down)">
                                      <p:cBhvr>
                                        <p:cTn id="71" dur="500"/>
                                        <p:tgtEl>
                                          <p:spTgt spid="81"/>
                                        </p:tgtEl>
                                      </p:cBhvr>
                                    </p:animEffect>
                                    <p:set>
                                      <p:cBhvr>
                                        <p:cTn id="72" dur="1" fill="hold">
                                          <p:stCondLst>
                                            <p:cond delay="499"/>
                                          </p:stCondLst>
                                        </p:cTn>
                                        <p:tgtEl>
                                          <p:spTgt spid="81"/>
                                        </p:tgtEl>
                                        <p:attrNameLst>
                                          <p:attrName>style.visibility</p:attrName>
                                        </p:attrNameLst>
                                      </p:cBhvr>
                                      <p:to>
                                        <p:strVal val="hidden"/>
                                      </p:to>
                                    </p:set>
                                  </p:childTnLst>
                                </p:cTn>
                              </p:par>
                              <p:par>
                                <p:cTn id="73" presetID="22" presetClass="exit" presetSubtype="4" fill="hold" nodeType="withEffect">
                                  <p:stCondLst>
                                    <p:cond delay="0"/>
                                  </p:stCondLst>
                                  <p:childTnLst>
                                    <p:animEffect transition="out" filter="wipe(down)">
                                      <p:cBhvr>
                                        <p:cTn id="74" dur="500"/>
                                        <p:tgtEl>
                                          <p:spTgt spid="82"/>
                                        </p:tgtEl>
                                      </p:cBhvr>
                                    </p:animEffect>
                                    <p:set>
                                      <p:cBhvr>
                                        <p:cTn id="75" dur="1" fill="hold">
                                          <p:stCondLst>
                                            <p:cond delay="499"/>
                                          </p:stCondLst>
                                        </p:cTn>
                                        <p:tgtEl>
                                          <p:spTgt spid="82"/>
                                        </p:tgtEl>
                                        <p:attrNameLst>
                                          <p:attrName>style.visibility</p:attrName>
                                        </p:attrNameLst>
                                      </p:cBhvr>
                                      <p:to>
                                        <p:strVal val="hidden"/>
                                      </p:to>
                                    </p:set>
                                  </p:childTnLst>
                                </p:cTn>
                              </p:par>
                              <p:par>
                                <p:cTn id="76" presetID="1" presetClass="entr" presetSubtype="0" fill="hold" nodeType="withEffect">
                                  <p:stCondLst>
                                    <p:cond delay="0"/>
                                  </p:stCondLst>
                                  <p:childTnLst>
                                    <p:set>
                                      <p:cBhvr>
                                        <p:cTn id="77" dur="1" fill="hold">
                                          <p:stCondLst>
                                            <p:cond delay="0"/>
                                          </p:stCondLst>
                                        </p:cTn>
                                        <p:tgtEl>
                                          <p:spTgt spid="217"/>
                                        </p:tgtEl>
                                        <p:attrNameLst>
                                          <p:attrName>style.visibility</p:attrName>
                                        </p:attrNameLst>
                                      </p:cBhvr>
                                      <p:to>
                                        <p:strVal val="visible"/>
                                      </p:to>
                                    </p:set>
                                  </p:childTnLst>
                                </p:cTn>
                              </p:par>
                              <p:par>
                                <p:cTn id="78" presetID="22" presetClass="exit" presetSubtype="4" fill="hold" grpId="0" nodeType="withEffect">
                                  <p:stCondLst>
                                    <p:cond delay="0"/>
                                  </p:stCondLst>
                                  <p:childTnLst>
                                    <p:animEffect transition="out" filter="wipe(down)">
                                      <p:cBhvr>
                                        <p:cTn id="79" dur="500"/>
                                        <p:tgtEl>
                                          <p:spTgt spid="977"/>
                                        </p:tgtEl>
                                      </p:cBhvr>
                                    </p:animEffect>
                                    <p:set>
                                      <p:cBhvr>
                                        <p:cTn id="80" dur="1" fill="hold">
                                          <p:stCondLst>
                                            <p:cond delay="499"/>
                                          </p:stCondLst>
                                        </p:cTn>
                                        <p:tgtEl>
                                          <p:spTgt spid="9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P spid="72" grpId="0" animBg="1"/>
      <p:bldP spid="73" grpId="0" animBg="1"/>
      <p:bldP spid="74" grpId="0" animBg="1"/>
      <p:bldP spid="75" grpId="0" animBg="1"/>
      <p:bldP spid="76" grpId="0" animBg="1"/>
      <p:bldP spid="77" grpId="0" animBg="1"/>
      <p:bldP spid="78" grpId="0" animBg="1"/>
      <p:bldP spid="977" grpId="0"/>
      <p:bldP spid="97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8</a:t>
            </a:fld>
            <a:r>
              <a:rPr lang="en-US" altLang="zh-TW" smtClean="0"/>
              <a:t>-</a:t>
            </a:r>
            <a:endParaRPr lang="en-US" altLang="zh-TW"/>
          </a:p>
        </p:txBody>
      </p:sp>
      <p:sp>
        <p:nvSpPr>
          <p:cNvPr id="5" name="矩形 34"/>
          <p:cNvSpPr>
            <a:spLocks noChangeArrowheads="1"/>
          </p:cNvSpPr>
          <p:nvPr/>
        </p:nvSpPr>
        <p:spPr bwMode="auto">
          <a:xfrm>
            <a:off x="611560" y="1268760"/>
            <a:ext cx="7848227" cy="1631216"/>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FF3300"/>
                </a:solidFill>
                <a:latin typeface="Times New Roman" pitchFamily="18" charset="0"/>
                <a:cs typeface="Times New Roman" pitchFamily="18" charset="0"/>
              </a:rPr>
              <a:t>Example 1.1.1</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Let V(K</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 {1, 2, 3, 4, 5} and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{(1, 2, 3; 4, 5),(1, 4, 5; 3, 2)}. Then (K</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is a</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bull-design of order 5, see Figure 1.1.</a:t>
            </a:r>
            <a:endParaRPr lang="zh-TW" altLang="zh-TW" sz="2400" dirty="0">
              <a:latin typeface="Times New Roman" pitchFamily="18" charset="0"/>
              <a:cs typeface="Times New Roman" pitchFamily="18" charset="0"/>
            </a:endParaRPr>
          </a:p>
        </p:txBody>
      </p:sp>
      <p:sp>
        <p:nvSpPr>
          <p:cNvPr id="27" name="矩形 26"/>
          <p:cNvSpPr/>
          <p:nvPr/>
        </p:nvSpPr>
        <p:spPr>
          <a:xfrm>
            <a:off x="1202831" y="5703639"/>
            <a:ext cx="6624736" cy="461665"/>
          </a:xfrm>
          <a:prstGeom prst="rect">
            <a:avLst/>
          </a:prstGeom>
        </p:spPr>
        <p:txBody>
          <a:bodyPr wrap="square">
            <a:spAutoFit/>
          </a:bodyPr>
          <a:lstStyle/>
          <a:p>
            <a:r>
              <a:rPr lang="en-US" altLang="zh-TW" sz="2400" dirty="0" smtClean="0">
                <a:latin typeface="Times New Roman" pitchFamily="18" charset="0"/>
                <a:cs typeface="Times New Roman" pitchFamily="18" charset="0"/>
              </a:rPr>
              <a:t>Figure 1.1   a decomposition of K</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into two bulls</a:t>
            </a:r>
            <a:endParaRPr lang="zh-TW" altLang="en-US" sz="2400" dirty="0">
              <a:latin typeface="Times New Roman" pitchFamily="18" charset="0"/>
              <a:cs typeface="Times New Roman" pitchFamily="18" charset="0"/>
            </a:endParaRPr>
          </a:p>
        </p:txBody>
      </p:sp>
      <p:sp>
        <p:nvSpPr>
          <p:cNvPr id="28"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29" name="直線接點 28"/>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flipH="1">
            <a:off x="2919470" y="2823294"/>
            <a:ext cx="1010659" cy="900407"/>
          </a:xfrm>
          <a:prstGeom prst="line">
            <a:avLst/>
          </a:prstGeom>
          <a:ln w="190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36" name="直線接點 35"/>
          <p:cNvCxnSpPr/>
          <p:nvPr/>
        </p:nvCxnSpPr>
        <p:spPr>
          <a:xfrm>
            <a:off x="3930129" y="2842344"/>
            <a:ext cx="1020763" cy="882650"/>
          </a:xfrm>
          <a:prstGeom prst="line">
            <a:avLst/>
          </a:prstGeom>
          <a:ln w="190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37" name="直線接點 36"/>
          <p:cNvCxnSpPr/>
          <p:nvPr/>
        </p:nvCxnSpPr>
        <p:spPr>
          <a:xfrm>
            <a:off x="4931842" y="3701181"/>
            <a:ext cx="19050" cy="1265238"/>
          </a:xfrm>
          <a:prstGeom prst="line">
            <a:avLst/>
          </a:prstGeom>
          <a:ln w="190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38" name="直線接點 37"/>
          <p:cNvCxnSpPr/>
          <p:nvPr/>
        </p:nvCxnSpPr>
        <p:spPr>
          <a:xfrm flipH="1">
            <a:off x="2919470" y="3712684"/>
            <a:ext cx="33050" cy="1299991"/>
          </a:xfrm>
          <a:prstGeom prst="line">
            <a:avLst/>
          </a:prstGeom>
          <a:ln w="190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39" name="直線接點 38"/>
          <p:cNvCxnSpPr/>
          <p:nvPr/>
        </p:nvCxnSpPr>
        <p:spPr>
          <a:xfrm flipH="1">
            <a:off x="2932740" y="4979624"/>
            <a:ext cx="1991800" cy="29061"/>
          </a:xfrm>
          <a:prstGeom prst="line">
            <a:avLst/>
          </a:prstGeom>
          <a:ln w="190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40" name="直線接點 39"/>
          <p:cNvCxnSpPr/>
          <p:nvPr/>
        </p:nvCxnSpPr>
        <p:spPr>
          <a:xfrm>
            <a:off x="2919470" y="3701667"/>
            <a:ext cx="2000006" cy="1309245"/>
          </a:xfrm>
          <a:prstGeom prst="line">
            <a:avLst/>
          </a:prstGeom>
          <a:ln w="190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41" name="直線接點 40"/>
          <p:cNvCxnSpPr/>
          <p:nvPr/>
        </p:nvCxnSpPr>
        <p:spPr>
          <a:xfrm flipH="1">
            <a:off x="2880599" y="3701667"/>
            <a:ext cx="2054958" cy="9811"/>
          </a:xfrm>
          <a:prstGeom prst="line">
            <a:avLst/>
          </a:prstGeom>
          <a:ln w="19050">
            <a:solidFill>
              <a:srgbClr val="FF00FF"/>
            </a:solidFill>
          </a:ln>
        </p:spPr>
        <p:style>
          <a:lnRef idx="1">
            <a:schemeClr val="accent2"/>
          </a:lnRef>
          <a:fillRef idx="0">
            <a:schemeClr val="accent2"/>
          </a:fillRef>
          <a:effectRef idx="0">
            <a:schemeClr val="accent2"/>
          </a:effectRef>
          <a:fontRef idx="minor">
            <a:schemeClr val="tx1"/>
          </a:fontRef>
        </p:style>
      </p:cxnSp>
      <p:cxnSp>
        <p:nvCxnSpPr>
          <p:cNvPr id="42" name="直線接點 41"/>
          <p:cNvCxnSpPr/>
          <p:nvPr/>
        </p:nvCxnSpPr>
        <p:spPr>
          <a:xfrm flipH="1">
            <a:off x="2933179" y="3701181"/>
            <a:ext cx="1984375" cy="1289050"/>
          </a:xfrm>
          <a:prstGeom prst="line">
            <a:avLst/>
          </a:prstGeom>
          <a:ln w="19050">
            <a:solidFill>
              <a:srgbClr val="009900"/>
            </a:solidFill>
          </a:ln>
        </p:spPr>
        <p:style>
          <a:lnRef idx="1">
            <a:schemeClr val="accent2"/>
          </a:lnRef>
          <a:fillRef idx="0">
            <a:schemeClr val="accent2"/>
          </a:fillRef>
          <a:effectRef idx="0">
            <a:schemeClr val="accent2"/>
          </a:effectRef>
          <a:fontRef idx="minor">
            <a:schemeClr val="tx1"/>
          </a:fontRef>
        </p:style>
      </p:cxnSp>
      <p:cxnSp>
        <p:nvCxnSpPr>
          <p:cNvPr id="43" name="直線接點 42"/>
          <p:cNvCxnSpPr/>
          <p:nvPr/>
        </p:nvCxnSpPr>
        <p:spPr>
          <a:xfrm>
            <a:off x="3928542" y="2831231"/>
            <a:ext cx="1022350" cy="2135188"/>
          </a:xfrm>
          <a:prstGeom prst="line">
            <a:avLst/>
          </a:prstGeom>
          <a:ln w="19050">
            <a:solidFill>
              <a:srgbClr val="FF00FF"/>
            </a:solidFill>
          </a:ln>
        </p:spPr>
        <p:style>
          <a:lnRef idx="1">
            <a:schemeClr val="accent2"/>
          </a:lnRef>
          <a:fillRef idx="0">
            <a:schemeClr val="accent2"/>
          </a:fillRef>
          <a:effectRef idx="0">
            <a:schemeClr val="accent2"/>
          </a:effectRef>
          <a:fontRef idx="minor">
            <a:schemeClr val="tx1"/>
          </a:fontRef>
        </p:style>
      </p:cxnSp>
      <p:sp>
        <p:nvSpPr>
          <p:cNvPr id="44" name="文字方塊 87"/>
          <p:cNvSpPr txBox="1">
            <a:spLocks noChangeArrowheads="1"/>
          </p:cNvSpPr>
          <p:nvPr/>
        </p:nvSpPr>
        <p:spPr bwMode="auto">
          <a:xfrm>
            <a:off x="4007917" y="2569294"/>
            <a:ext cx="503237" cy="368300"/>
          </a:xfrm>
          <a:prstGeom prst="rect">
            <a:avLst/>
          </a:prstGeom>
          <a:noFill/>
          <a:ln w="9525">
            <a:noFill/>
            <a:miter lim="800000"/>
            <a:headEnd/>
            <a:tailEnd/>
          </a:ln>
        </p:spPr>
        <p:txBody>
          <a:bodyPr>
            <a:spAutoFit/>
          </a:bodyPr>
          <a:lstStyle/>
          <a:p>
            <a:r>
              <a:rPr lang="en-US" altLang="zh-TW"/>
              <a:t>1</a:t>
            </a:r>
            <a:endParaRPr lang="zh-TW" altLang="en-US"/>
          </a:p>
        </p:txBody>
      </p:sp>
      <p:sp>
        <p:nvSpPr>
          <p:cNvPr id="45" name="文字方塊 88"/>
          <p:cNvSpPr txBox="1">
            <a:spLocks noChangeArrowheads="1"/>
          </p:cNvSpPr>
          <p:nvPr/>
        </p:nvSpPr>
        <p:spPr bwMode="auto">
          <a:xfrm>
            <a:off x="2555354" y="3556719"/>
            <a:ext cx="503238" cy="369887"/>
          </a:xfrm>
          <a:prstGeom prst="rect">
            <a:avLst/>
          </a:prstGeom>
          <a:noFill/>
          <a:ln w="9525">
            <a:noFill/>
            <a:miter lim="800000"/>
            <a:headEnd/>
            <a:tailEnd/>
          </a:ln>
        </p:spPr>
        <p:txBody>
          <a:bodyPr>
            <a:spAutoFit/>
          </a:bodyPr>
          <a:lstStyle/>
          <a:p>
            <a:r>
              <a:rPr lang="en-US" altLang="zh-TW"/>
              <a:t>2</a:t>
            </a:r>
            <a:endParaRPr lang="zh-TW" altLang="en-US"/>
          </a:p>
        </p:txBody>
      </p:sp>
      <p:sp>
        <p:nvSpPr>
          <p:cNvPr id="46" name="文字方塊 89"/>
          <p:cNvSpPr txBox="1">
            <a:spLocks noChangeArrowheads="1"/>
          </p:cNvSpPr>
          <p:nvPr/>
        </p:nvSpPr>
        <p:spPr bwMode="auto">
          <a:xfrm>
            <a:off x="2555354" y="4844181"/>
            <a:ext cx="503238" cy="369888"/>
          </a:xfrm>
          <a:prstGeom prst="rect">
            <a:avLst/>
          </a:prstGeom>
          <a:noFill/>
          <a:ln w="9525">
            <a:noFill/>
            <a:miter lim="800000"/>
            <a:headEnd/>
            <a:tailEnd/>
          </a:ln>
        </p:spPr>
        <p:txBody>
          <a:bodyPr>
            <a:spAutoFit/>
          </a:bodyPr>
          <a:lstStyle/>
          <a:p>
            <a:r>
              <a:rPr lang="en-US" altLang="zh-TW"/>
              <a:t>3</a:t>
            </a:r>
            <a:endParaRPr lang="zh-TW" altLang="en-US"/>
          </a:p>
        </p:txBody>
      </p:sp>
      <p:sp>
        <p:nvSpPr>
          <p:cNvPr id="47" name="文字方塊 90"/>
          <p:cNvSpPr txBox="1">
            <a:spLocks noChangeArrowheads="1"/>
          </p:cNvSpPr>
          <p:nvPr/>
        </p:nvSpPr>
        <p:spPr bwMode="auto">
          <a:xfrm>
            <a:off x="5003279" y="4780681"/>
            <a:ext cx="504825" cy="369888"/>
          </a:xfrm>
          <a:prstGeom prst="rect">
            <a:avLst/>
          </a:prstGeom>
          <a:noFill/>
          <a:ln w="9525">
            <a:noFill/>
            <a:miter lim="800000"/>
            <a:headEnd/>
            <a:tailEnd/>
          </a:ln>
        </p:spPr>
        <p:txBody>
          <a:bodyPr>
            <a:spAutoFit/>
          </a:bodyPr>
          <a:lstStyle/>
          <a:p>
            <a:r>
              <a:rPr lang="en-US" altLang="zh-TW"/>
              <a:t>4</a:t>
            </a:r>
            <a:endParaRPr lang="zh-TW" altLang="en-US"/>
          </a:p>
        </p:txBody>
      </p:sp>
      <p:sp>
        <p:nvSpPr>
          <p:cNvPr id="48" name="文字方塊 91"/>
          <p:cNvSpPr txBox="1">
            <a:spLocks noChangeArrowheads="1"/>
          </p:cNvSpPr>
          <p:nvPr/>
        </p:nvSpPr>
        <p:spPr bwMode="auto">
          <a:xfrm>
            <a:off x="5003279" y="3485281"/>
            <a:ext cx="504825" cy="369888"/>
          </a:xfrm>
          <a:prstGeom prst="rect">
            <a:avLst/>
          </a:prstGeom>
          <a:noFill/>
          <a:ln w="9525">
            <a:noFill/>
            <a:miter lim="800000"/>
            <a:headEnd/>
            <a:tailEnd/>
          </a:ln>
        </p:spPr>
        <p:txBody>
          <a:bodyPr>
            <a:spAutoFit/>
          </a:bodyPr>
          <a:lstStyle/>
          <a:p>
            <a:r>
              <a:rPr lang="en-US" altLang="zh-TW"/>
              <a:t>5</a:t>
            </a:r>
            <a:endParaRPr lang="zh-TW" altLang="en-US"/>
          </a:p>
        </p:txBody>
      </p:sp>
      <p:sp>
        <p:nvSpPr>
          <p:cNvPr id="49" name="文字方塊 92"/>
          <p:cNvSpPr txBox="1">
            <a:spLocks noChangeArrowheads="1"/>
          </p:cNvSpPr>
          <p:nvPr/>
        </p:nvSpPr>
        <p:spPr bwMode="auto">
          <a:xfrm>
            <a:off x="3707904" y="4941168"/>
            <a:ext cx="863600" cy="519112"/>
          </a:xfrm>
          <a:prstGeom prst="rect">
            <a:avLst/>
          </a:prstGeom>
          <a:noFill/>
          <a:ln w="9525">
            <a:noFill/>
            <a:miter lim="800000"/>
            <a:headEnd/>
            <a:tailEnd/>
          </a:ln>
        </p:spPr>
        <p:txBody>
          <a:bodyPr>
            <a:spAutoFit/>
          </a:bodyPr>
          <a:lstStyle/>
          <a:p>
            <a:r>
              <a:rPr lang="en-US" altLang="zh-TW" sz="2800">
                <a:latin typeface="Times New Roman" pitchFamily="18" charset="0"/>
                <a:cs typeface="Times New Roman" pitchFamily="18" charset="0"/>
              </a:rPr>
              <a:t>K</a:t>
            </a:r>
            <a:r>
              <a:rPr lang="en-US" altLang="zh-TW" sz="2800" baseline="-25000">
                <a:latin typeface="Times New Roman" pitchFamily="18" charset="0"/>
                <a:cs typeface="Times New Roman" pitchFamily="18" charset="0"/>
              </a:rPr>
              <a:t>5</a:t>
            </a:r>
            <a:endParaRPr lang="zh-TW" altLang="en-US" sz="2800" baseline="-25000">
              <a:latin typeface="Times New Roman" pitchFamily="18" charset="0"/>
              <a:cs typeface="Times New Roman" pitchFamily="18" charset="0"/>
            </a:endParaRPr>
          </a:p>
        </p:txBody>
      </p:sp>
      <p:sp>
        <p:nvSpPr>
          <p:cNvPr id="50" name="文字方塊 93"/>
          <p:cNvSpPr txBox="1">
            <a:spLocks noChangeArrowheads="1"/>
          </p:cNvSpPr>
          <p:nvPr/>
        </p:nvSpPr>
        <p:spPr bwMode="auto">
          <a:xfrm>
            <a:off x="5724128" y="3717032"/>
            <a:ext cx="1584325" cy="519113"/>
          </a:xfrm>
          <a:prstGeom prst="rect">
            <a:avLst/>
          </a:prstGeom>
          <a:noFill/>
          <a:ln w="9525">
            <a:noFill/>
            <a:miter lim="800000"/>
            <a:headEnd/>
            <a:tailEnd/>
          </a:ln>
        </p:spPr>
        <p:txBody>
          <a:bodyPr>
            <a:spAutoFit/>
          </a:bodyPr>
          <a:lstStyle/>
          <a:p>
            <a:pPr>
              <a:defRPr/>
            </a:pPr>
            <a:r>
              <a:rPr lang="en-US" altLang="zh-TW" sz="2800" dirty="0">
                <a:solidFill>
                  <a:srgbClr val="009900"/>
                </a:solidFill>
                <a:latin typeface="Times New Roman" pitchFamily="18" charset="0"/>
                <a:cs typeface="Times New Roman" pitchFamily="18" charset="0"/>
              </a:rPr>
              <a:t>(1,2,3;4,5)</a:t>
            </a:r>
            <a:endParaRPr lang="zh-TW" altLang="en-US" sz="2800" dirty="0">
              <a:solidFill>
                <a:srgbClr val="009900"/>
              </a:solidFill>
              <a:latin typeface="Times New Roman" pitchFamily="18" charset="0"/>
              <a:cs typeface="Times New Roman" pitchFamily="18" charset="0"/>
            </a:endParaRPr>
          </a:p>
        </p:txBody>
      </p:sp>
      <p:sp>
        <p:nvSpPr>
          <p:cNvPr id="51" name="文字方塊 94"/>
          <p:cNvSpPr txBox="1">
            <a:spLocks noChangeArrowheads="1"/>
          </p:cNvSpPr>
          <p:nvPr/>
        </p:nvSpPr>
        <p:spPr bwMode="auto">
          <a:xfrm>
            <a:off x="5724128" y="4221088"/>
            <a:ext cx="1584325" cy="519113"/>
          </a:xfrm>
          <a:prstGeom prst="rect">
            <a:avLst/>
          </a:prstGeom>
          <a:noFill/>
          <a:ln w="9525">
            <a:noFill/>
            <a:miter lim="800000"/>
            <a:headEnd/>
            <a:tailEnd/>
          </a:ln>
        </p:spPr>
        <p:txBody>
          <a:bodyPr>
            <a:spAutoFit/>
          </a:bodyPr>
          <a:lstStyle/>
          <a:p>
            <a:r>
              <a:rPr lang="en-US" altLang="zh-TW" sz="2800" dirty="0">
                <a:solidFill>
                  <a:srgbClr val="FF00FF"/>
                </a:solidFill>
                <a:latin typeface="Times New Roman" pitchFamily="18" charset="0"/>
                <a:cs typeface="Times New Roman" pitchFamily="18" charset="0"/>
              </a:rPr>
              <a:t>(1,4,5;3,2)</a:t>
            </a:r>
            <a:endParaRPr lang="zh-TW" altLang="en-US" sz="2800" dirty="0">
              <a:solidFill>
                <a:srgbClr val="FF00FF"/>
              </a:solidFill>
              <a:latin typeface="Times New Roman" pitchFamily="18" charset="0"/>
              <a:cs typeface="Times New Roman" pitchFamily="18" charset="0"/>
            </a:endParaRPr>
          </a:p>
        </p:txBody>
      </p:sp>
      <p:cxnSp>
        <p:nvCxnSpPr>
          <p:cNvPr id="52" name="直線接點 51"/>
          <p:cNvCxnSpPr/>
          <p:nvPr/>
        </p:nvCxnSpPr>
        <p:spPr>
          <a:xfrm flipH="1">
            <a:off x="2918892" y="2850281"/>
            <a:ext cx="1000125" cy="2159000"/>
          </a:xfrm>
          <a:prstGeom prst="line">
            <a:avLst/>
          </a:prstGeom>
          <a:ln w="19050">
            <a:solidFill>
              <a:srgbClr val="009900"/>
            </a:solidFill>
          </a:ln>
        </p:spPr>
        <p:style>
          <a:lnRef idx="1">
            <a:schemeClr val="accent2"/>
          </a:lnRef>
          <a:fillRef idx="0">
            <a:schemeClr val="accent2"/>
          </a:fillRef>
          <a:effectRef idx="0">
            <a:schemeClr val="accent2"/>
          </a:effectRef>
          <a:fontRef idx="minor">
            <a:schemeClr val="tx1"/>
          </a:fontRef>
        </p:style>
      </p:cxnSp>
      <p:sp>
        <p:nvSpPr>
          <p:cNvPr id="53" name="橢圓 52"/>
          <p:cNvSpPr/>
          <p:nvPr/>
        </p:nvSpPr>
        <p:spPr>
          <a:xfrm>
            <a:off x="2850629" y="4925144"/>
            <a:ext cx="144463" cy="14446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54" name="橢圓 53"/>
          <p:cNvSpPr/>
          <p:nvPr/>
        </p:nvSpPr>
        <p:spPr>
          <a:xfrm>
            <a:off x="2850629" y="3629917"/>
            <a:ext cx="142875" cy="14446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55" name="橢圓 54"/>
          <p:cNvSpPr/>
          <p:nvPr/>
        </p:nvSpPr>
        <p:spPr>
          <a:xfrm>
            <a:off x="3850754" y="2764556"/>
            <a:ext cx="144463" cy="14446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56" name="橢圓 55"/>
          <p:cNvSpPr/>
          <p:nvPr/>
        </p:nvSpPr>
        <p:spPr>
          <a:xfrm>
            <a:off x="4860032" y="3629917"/>
            <a:ext cx="144462" cy="14287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57" name="橢圓 56"/>
          <p:cNvSpPr/>
          <p:nvPr/>
        </p:nvSpPr>
        <p:spPr>
          <a:xfrm>
            <a:off x="4858817" y="4925143"/>
            <a:ext cx="144462" cy="14446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1000"/>
                                  </p:stCondLst>
                                  <p:childTnLst>
                                    <p:set>
                                      <p:cBhvr>
                                        <p:cTn id="11" dur="1" fill="hold">
                                          <p:stCondLst>
                                            <p:cond delay="0"/>
                                          </p:stCondLst>
                                        </p:cTn>
                                        <p:tgtEl>
                                          <p:spTgt spid="54"/>
                                        </p:tgtEl>
                                        <p:attrNameLst>
                                          <p:attrName>style.visibility</p:attrName>
                                        </p:attrNameLst>
                                      </p:cBhvr>
                                      <p:to>
                                        <p:strVal val="visible"/>
                                      </p:to>
                                    </p:set>
                                  </p:childTnLst>
                                </p:cTn>
                              </p:par>
                              <p:par>
                                <p:cTn id="12" presetID="1" presetClass="entr" presetSubtype="0" fill="hold" grpId="0" nodeType="withEffect">
                                  <p:stCondLst>
                                    <p:cond delay="1000"/>
                                  </p:stCondLst>
                                  <p:childTnLst>
                                    <p:set>
                                      <p:cBhvr>
                                        <p:cTn id="13" dur="1" fill="hold">
                                          <p:stCondLst>
                                            <p:cond delay="0"/>
                                          </p:stCondLst>
                                        </p:cTn>
                                        <p:tgtEl>
                                          <p:spTgt spid="45"/>
                                        </p:tgtEl>
                                        <p:attrNameLst>
                                          <p:attrName>style.visibility</p:attrName>
                                        </p:attrNameLst>
                                      </p:cBhvr>
                                      <p:to>
                                        <p:strVal val="visible"/>
                                      </p:to>
                                    </p:set>
                                  </p:childTnLst>
                                </p:cTn>
                              </p:par>
                            </p:childTnLst>
                          </p:cTn>
                        </p:par>
                        <p:par>
                          <p:cTn id="14" fill="hold">
                            <p:stCondLst>
                              <p:cond delay="1000"/>
                            </p:stCondLst>
                            <p:childTnLst>
                              <p:par>
                                <p:cTn id="15" presetID="1" presetClass="entr" presetSubtype="0" fill="hold" grpId="0" nodeType="afterEffect">
                                  <p:stCondLst>
                                    <p:cond delay="100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ntr" presetSubtype="0" fill="hold" grpId="0" nodeType="withEffect">
                                  <p:stCondLst>
                                    <p:cond delay="1000"/>
                                  </p:stCondLst>
                                  <p:childTnLst>
                                    <p:set>
                                      <p:cBhvr>
                                        <p:cTn id="18" dur="1" fill="hold">
                                          <p:stCondLst>
                                            <p:cond delay="0"/>
                                          </p:stCondLst>
                                        </p:cTn>
                                        <p:tgtEl>
                                          <p:spTgt spid="46"/>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1000"/>
                                  </p:stCondLst>
                                  <p:childTnLst>
                                    <p:set>
                                      <p:cBhvr>
                                        <p:cTn id="21" dur="1" fill="hold">
                                          <p:stCondLst>
                                            <p:cond delay="0"/>
                                          </p:stCondLst>
                                        </p:cTn>
                                        <p:tgtEl>
                                          <p:spTgt spid="57"/>
                                        </p:tgtEl>
                                        <p:attrNameLst>
                                          <p:attrName>style.visibility</p:attrName>
                                        </p:attrNameLst>
                                      </p:cBhvr>
                                      <p:to>
                                        <p:strVal val="visible"/>
                                      </p:to>
                                    </p:set>
                                  </p:childTnLst>
                                </p:cTn>
                              </p:par>
                              <p:par>
                                <p:cTn id="22" presetID="1" presetClass="entr" presetSubtype="0" fill="hold" grpId="0" nodeType="withEffect">
                                  <p:stCondLst>
                                    <p:cond delay="1000"/>
                                  </p:stCondLst>
                                  <p:childTnLst>
                                    <p:set>
                                      <p:cBhvr>
                                        <p:cTn id="23" dur="1" fill="hold">
                                          <p:stCondLst>
                                            <p:cond delay="0"/>
                                          </p:stCondLst>
                                        </p:cTn>
                                        <p:tgtEl>
                                          <p:spTgt spid="47"/>
                                        </p:tgtEl>
                                        <p:attrNameLst>
                                          <p:attrName>style.visibility</p:attrName>
                                        </p:attrNameLst>
                                      </p:cBhvr>
                                      <p:to>
                                        <p:strVal val="visible"/>
                                      </p:to>
                                    </p:set>
                                  </p:childTnLst>
                                </p:cTn>
                              </p:par>
                            </p:childTnLst>
                          </p:cTn>
                        </p:par>
                        <p:par>
                          <p:cTn id="24" fill="hold">
                            <p:stCondLst>
                              <p:cond delay="3000"/>
                            </p:stCondLst>
                            <p:childTnLst>
                              <p:par>
                                <p:cTn id="25" presetID="1" presetClass="entr" presetSubtype="0" fill="hold" grpId="0" nodeType="afterEffect">
                                  <p:stCondLst>
                                    <p:cond delay="1000"/>
                                  </p:stCondLst>
                                  <p:childTnLst>
                                    <p:set>
                                      <p:cBhvr>
                                        <p:cTn id="26" dur="1" fill="hold">
                                          <p:stCondLst>
                                            <p:cond delay="0"/>
                                          </p:stCondLst>
                                        </p:cTn>
                                        <p:tgtEl>
                                          <p:spTgt spid="56"/>
                                        </p:tgtEl>
                                        <p:attrNameLst>
                                          <p:attrName>style.visibility</p:attrName>
                                        </p:attrNameLst>
                                      </p:cBhvr>
                                      <p:to>
                                        <p:strVal val="visible"/>
                                      </p:to>
                                    </p:set>
                                  </p:childTnLst>
                                </p:cTn>
                              </p:par>
                              <p:par>
                                <p:cTn id="27" presetID="1" presetClass="entr" presetSubtype="0" fill="hold" grpId="0" nodeType="withEffect">
                                  <p:stCondLst>
                                    <p:cond delay="1000"/>
                                  </p:stCondLst>
                                  <p:childTnLst>
                                    <p:set>
                                      <p:cBhvr>
                                        <p:cTn id="28" dur="1" fill="hold">
                                          <p:stCondLst>
                                            <p:cond delay="0"/>
                                          </p:stCondLst>
                                        </p:cTn>
                                        <p:tgtEl>
                                          <p:spTgt spid="48"/>
                                        </p:tgtEl>
                                        <p:attrNameLst>
                                          <p:attrName>style.visibility</p:attrName>
                                        </p:attrNameLst>
                                      </p:cBhvr>
                                      <p:to>
                                        <p:strVal val="visible"/>
                                      </p:to>
                                    </p:set>
                                  </p:childTnLst>
                                </p:cTn>
                              </p:par>
                            </p:childTnLst>
                          </p:cTn>
                        </p:par>
                        <p:par>
                          <p:cTn id="29" fill="hold">
                            <p:stCondLst>
                              <p:cond delay="4000"/>
                            </p:stCondLst>
                            <p:childTnLst>
                              <p:par>
                                <p:cTn id="30" presetID="1" presetClass="entr" presetSubtype="0" fill="hold" grpId="0" nodeType="afterEffect">
                                  <p:stCondLst>
                                    <p:cond delay="1000"/>
                                  </p:stCondLst>
                                  <p:childTnLst>
                                    <p:set>
                                      <p:cBhvr>
                                        <p:cTn id="31" dur="1" fill="hold">
                                          <p:stCondLst>
                                            <p:cond delay="0"/>
                                          </p:stCondLst>
                                        </p:cTn>
                                        <p:tgtEl>
                                          <p:spTgt spid="4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0"/>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nodeType="afterEffect">
                                  <p:stCondLst>
                                    <p:cond delay="1000"/>
                                  </p:stCondLst>
                                  <p:childTnLst>
                                    <p:set>
                                      <p:cBhvr>
                                        <p:cTn id="38" dur="1" fill="hold">
                                          <p:stCondLst>
                                            <p:cond delay="0"/>
                                          </p:stCondLst>
                                        </p:cTn>
                                        <p:tgtEl>
                                          <p:spTgt spid="35"/>
                                        </p:tgtEl>
                                        <p:attrNameLst>
                                          <p:attrName>style.visibility</p:attrName>
                                        </p:attrNameLst>
                                      </p:cBhvr>
                                      <p:to>
                                        <p:strVal val="visible"/>
                                      </p:to>
                                    </p:set>
                                  </p:childTnLst>
                                </p:cTn>
                              </p:par>
                            </p:childTnLst>
                          </p:cTn>
                        </p:par>
                        <p:par>
                          <p:cTn id="39" fill="hold">
                            <p:stCondLst>
                              <p:cond delay="1000"/>
                            </p:stCondLst>
                            <p:childTnLst>
                              <p:par>
                                <p:cTn id="40" presetID="1" presetClass="entr" presetSubtype="0" fill="hold" nodeType="afterEffect">
                                  <p:stCondLst>
                                    <p:cond delay="1000"/>
                                  </p:stCondLst>
                                  <p:childTnLst>
                                    <p:set>
                                      <p:cBhvr>
                                        <p:cTn id="41" dur="1" fill="hold">
                                          <p:stCondLst>
                                            <p:cond delay="0"/>
                                          </p:stCondLst>
                                        </p:cTn>
                                        <p:tgtEl>
                                          <p:spTgt spid="38"/>
                                        </p:tgtEl>
                                        <p:attrNameLst>
                                          <p:attrName>style.visibility</p:attrName>
                                        </p:attrNameLst>
                                      </p:cBhvr>
                                      <p:to>
                                        <p:strVal val="visible"/>
                                      </p:to>
                                    </p:set>
                                  </p:childTnLst>
                                </p:cTn>
                              </p:par>
                            </p:childTnLst>
                          </p:cTn>
                        </p:par>
                        <p:par>
                          <p:cTn id="42" fill="hold">
                            <p:stCondLst>
                              <p:cond delay="2000"/>
                            </p:stCondLst>
                            <p:childTnLst>
                              <p:par>
                                <p:cTn id="43" presetID="1" presetClass="entr" presetSubtype="0" fill="hold" nodeType="afterEffect">
                                  <p:stCondLst>
                                    <p:cond delay="1000"/>
                                  </p:stCondLst>
                                  <p:childTnLst>
                                    <p:set>
                                      <p:cBhvr>
                                        <p:cTn id="44" dur="1" fill="hold">
                                          <p:stCondLst>
                                            <p:cond delay="0"/>
                                          </p:stCondLst>
                                        </p:cTn>
                                        <p:tgtEl>
                                          <p:spTgt spid="52"/>
                                        </p:tgtEl>
                                        <p:attrNameLst>
                                          <p:attrName>style.visibility</p:attrName>
                                        </p:attrNameLst>
                                      </p:cBhvr>
                                      <p:to>
                                        <p:strVal val="visible"/>
                                      </p:to>
                                    </p:set>
                                  </p:childTnLst>
                                </p:cTn>
                              </p:par>
                            </p:childTnLst>
                          </p:cTn>
                        </p:par>
                        <p:par>
                          <p:cTn id="45" fill="hold">
                            <p:stCondLst>
                              <p:cond delay="3000"/>
                            </p:stCondLst>
                            <p:childTnLst>
                              <p:par>
                                <p:cTn id="46" presetID="1" presetClass="entr" presetSubtype="0" fill="hold" nodeType="afterEffect">
                                  <p:stCondLst>
                                    <p:cond delay="1000"/>
                                  </p:stCondLst>
                                  <p:childTnLst>
                                    <p:set>
                                      <p:cBhvr>
                                        <p:cTn id="47" dur="1" fill="hold">
                                          <p:stCondLst>
                                            <p:cond delay="0"/>
                                          </p:stCondLst>
                                        </p:cTn>
                                        <p:tgtEl>
                                          <p:spTgt spid="40"/>
                                        </p:tgtEl>
                                        <p:attrNameLst>
                                          <p:attrName>style.visibility</p:attrName>
                                        </p:attrNameLst>
                                      </p:cBhvr>
                                      <p:to>
                                        <p:strVal val="visible"/>
                                      </p:to>
                                    </p:set>
                                  </p:childTnLst>
                                </p:cTn>
                              </p:par>
                            </p:childTnLst>
                          </p:cTn>
                        </p:par>
                        <p:par>
                          <p:cTn id="48" fill="hold">
                            <p:stCondLst>
                              <p:cond delay="4000"/>
                            </p:stCondLst>
                            <p:childTnLst>
                              <p:par>
                                <p:cTn id="49" presetID="1" presetClass="entr" presetSubtype="0" fill="hold" nodeType="afterEffect">
                                  <p:stCondLst>
                                    <p:cond delay="1000"/>
                                  </p:stCondLst>
                                  <p:childTnLst>
                                    <p:set>
                                      <p:cBhvr>
                                        <p:cTn id="50" dur="1" fill="hold">
                                          <p:stCondLst>
                                            <p:cond delay="0"/>
                                          </p:stCondLst>
                                        </p:cTn>
                                        <p:tgtEl>
                                          <p:spTgt spid="4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1"/>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nodeType="afterEffect">
                                  <p:stCondLst>
                                    <p:cond delay="1000"/>
                                  </p:stCondLst>
                                  <p:childTnLst>
                                    <p:set>
                                      <p:cBhvr>
                                        <p:cTn id="57" dur="1" fill="hold">
                                          <p:stCondLst>
                                            <p:cond delay="0"/>
                                          </p:stCondLst>
                                        </p:cTn>
                                        <p:tgtEl>
                                          <p:spTgt spid="43"/>
                                        </p:tgtEl>
                                        <p:attrNameLst>
                                          <p:attrName>style.visibility</p:attrName>
                                        </p:attrNameLst>
                                      </p:cBhvr>
                                      <p:to>
                                        <p:strVal val="visible"/>
                                      </p:to>
                                    </p:set>
                                  </p:childTnLst>
                                </p:cTn>
                              </p:par>
                            </p:childTnLst>
                          </p:cTn>
                        </p:par>
                        <p:par>
                          <p:cTn id="58" fill="hold">
                            <p:stCondLst>
                              <p:cond delay="1000"/>
                            </p:stCondLst>
                            <p:childTnLst>
                              <p:par>
                                <p:cTn id="59" presetID="1" presetClass="entr" presetSubtype="0" fill="hold" nodeType="afterEffect">
                                  <p:stCondLst>
                                    <p:cond delay="1000"/>
                                  </p:stCondLst>
                                  <p:childTnLst>
                                    <p:set>
                                      <p:cBhvr>
                                        <p:cTn id="60" dur="1" fill="hold">
                                          <p:stCondLst>
                                            <p:cond delay="0"/>
                                          </p:stCondLst>
                                        </p:cTn>
                                        <p:tgtEl>
                                          <p:spTgt spid="37"/>
                                        </p:tgtEl>
                                        <p:attrNameLst>
                                          <p:attrName>style.visibility</p:attrName>
                                        </p:attrNameLst>
                                      </p:cBhvr>
                                      <p:to>
                                        <p:strVal val="visible"/>
                                      </p:to>
                                    </p:set>
                                  </p:childTnLst>
                                </p:cTn>
                              </p:par>
                            </p:childTnLst>
                          </p:cTn>
                        </p:par>
                        <p:par>
                          <p:cTn id="61" fill="hold">
                            <p:stCondLst>
                              <p:cond delay="2000"/>
                            </p:stCondLst>
                            <p:childTnLst>
                              <p:par>
                                <p:cTn id="62" presetID="1" presetClass="entr" presetSubtype="0" fill="hold" nodeType="afterEffect">
                                  <p:stCondLst>
                                    <p:cond delay="1000"/>
                                  </p:stCondLst>
                                  <p:childTnLst>
                                    <p:set>
                                      <p:cBhvr>
                                        <p:cTn id="63" dur="1" fill="hold">
                                          <p:stCondLst>
                                            <p:cond delay="0"/>
                                          </p:stCondLst>
                                        </p:cTn>
                                        <p:tgtEl>
                                          <p:spTgt spid="36"/>
                                        </p:tgtEl>
                                        <p:attrNameLst>
                                          <p:attrName>style.visibility</p:attrName>
                                        </p:attrNameLst>
                                      </p:cBhvr>
                                      <p:to>
                                        <p:strVal val="visible"/>
                                      </p:to>
                                    </p:set>
                                  </p:childTnLst>
                                </p:cTn>
                              </p:par>
                            </p:childTnLst>
                          </p:cTn>
                        </p:par>
                        <p:par>
                          <p:cTn id="64" fill="hold">
                            <p:stCondLst>
                              <p:cond delay="3000"/>
                            </p:stCondLst>
                            <p:childTnLst>
                              <p:par>
                                <p:cTn id="65" presetID="1" presetClass="entr" presetSubtype="0" fill="hold" nodeType="afterEffect">
                                  <p:stCondLst>
                                    <p:cond delay="1000"/>
                                  </p:stCondLst>
                                  <p:childTnLst>
                                    <p:set>
                                      <p:cBhvr>
                                        <p:cTn id="66" dur="1" fill="hold">
                                          <p:stCondLst>
                                            <p:cond delay="0"/>
                                          </p:stCondLst>
                                        </p:cTn>
                                        <p:tgtEl>
                                          <p:spTgt spid="39"/>
                                        </p:tgtEl>
                                        <p:attrNameLst>
                                          <p:attrName>style.visibility</p:attrName>
                                        </p:attrNameLst>
                                      </p:cBhvr>
                                      <p:to>
                                        <p:strVal val="visible"/>
                                      </p:to>
                                    </p:set>
                                  </p:childTnLst>
                                </p:cTn>
                              </p:par>
                            </p:childTnLst>
                          </p:cTn>
                        </p:par>
                        <p:par>
                          <p:cTn id="67" fill="hold">
                            <p:stCondLst>
                              <p:cond delay="4000"/>
                            </p:stCondLst>
                            <p:childTnLst>
                              <p:par>
                                <p:cTn id="68" presetID="1" presetClass="entr" presetSubtype="0" fill="hold" nodeType="afterEffect">
                                  <p:stCondLst>
                                    <p:cond delay="1000"/>
                                  </p:stCondLst>
                                  <p:childTnLst>
                                    <p:set>
                                      <p:cBhvr>
                                        <p:cTn id="69"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P spid="48" grpId="0"/>
      <p:bldP spid="49" grpId="0"/>
      <p:bldP spid="50" grpId="0"/>
      <p:bldP spid="51" grpId="0"/>
      <p:bldP spid="53" grpId="0" animBg="1"/>
      <p:bldP spid="54" grpId="0" animBg="1"/>
      <p:bldP spid="55" grpId="0" animBg="1"/>
      <p:bldP spid="56" grpId="0" animBg="1"/>
      <p:bldP spid="57"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80</a:t>
            </a:fld>
            <a:r>
              <a:rPr lang="en-US" altLang="zh-TW" smtClean="0"/>
              <a:t>-</a:t>
            </a:r>
            <a:endParaRPr lang="en-US" altLang="zh-TW"/>
          </a:p>
        </p:txBody>
      </p:sp>
      <p:sp>
        <p:nvSpPr>
          <p:cNvPr id="4" name="矩形 34"/>
          <p:cNvSpPr>
            <a:spLocks noChangeArrowheads="1"/>
          </p:cNvSpPr>
          <p:nvPr/>
        </p:nvSpPr>
        <p:spPr bwMode="auto">
          <a:xfrm>
            <a:off x="611560" y="1449324"/>
            <a:ext cx="7848227" cy="4196020"/>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Let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[1, u] and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be a partial bull-design. If H = (a, b, c; d, e) ∈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and x ∈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we define ∞+x =∞ and H + x = (a + x, b + x, c + x; d + x, e + x), where the sums are modulo u.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is called </a:t>
            </a:r>
            <a:r>
              <a:rPr lang="en-US" altLang="zh-TW" sz="2400" b="1" u="sng" dirty="0" smtClean="0">
                <a:solidFill>
                  <a:srgbClr val="FF3300"/>
                </a:solidFill>
                <a:latin typeface="Times New Roman" pitchFamily="18" charset="0"/>
                <a:cs typeface="Times New Roman" pitchFamily="18" charset="0"/>
              </a:rPr>
              <a:t>cyclic</a:t>
            </a:r>
            <a:r>
              <a:rPr lang="en-US" altLang="zh-TW" sz="2400" dirty="0" smtClean="0">
                <a:latin typeface="Times New Roman" pitchFamily="18" charset="0"/>
                <a:cs typeface="Times New Roman" pitchFamily="18" charset="0"/>
              </a:rPr>
              <a:t> if H + x ∈ </a:t>
            </a:r>
            <a:r>
              <a:rPr lang="en-US" altLang="zh-TW" sz="2400" dirty="0" smtClean="0">
                <a:latin typeface="Monotype Corsiva" pitchFamily="66" charset="0"/>
                <a:cs typeface="Times New Roman" pitchFamily="18" charset="0"/>
              </a:rPr>
              <a:t>A </a:t>
            </a:r>
            <a:r>
              <a:rPr lang="en-US" altLang="zh-TW" sz="2400" dirty="0" smtClean="0">
                <a:latin typeface="Times New Roman" pitchFamily="18" charset="0"/>
                <a:cs typeface="Times New Roman" pitchFamily="18" charset="0"/>
              </a:rPr>
              <a:t>for H ∈</a:t>
            </a:r>
            <a:r>
              <a:rPr lang="en-US" altLang="zh-TW" sz="2400" b="1"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and x ∈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Let (H) = {H + x | x ∈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where (H) is called the </a:t>
            </a:r>
            <a:r>
              <a:rPr lang="en-US" altLang="zh-TW" sz="2400" b="1" u="sng" dirty="0" smtClean="0">
                <a:solidFill>
                  <a:srgbClr val="FF3300"/>
                </a:solidFill>
                <a:latin typeface="Times New Roman" pitchFamily="18" charset="0"/>
                <a:cs typeface="Times New Roman" pitchFamily="18" charset="0"/>
              </a:rPr>
              <a:t>orbit</a:t>
            </a:r>
            <a:r>
              <a:rPr lang="en-US" altLang="zh-TW" sz="2400" dirty="0" smtClean="0">
                <a:latin typeface="Times New Roman" pitchFamily="18" charset="0"/>
                <a:cs typeface="Times New Roman" pitchFamily="18" charset="0"/>
              </a:rPr>
              <a:t> generated by H and H is called a </a:t>
            </a:r>
            <a:r>
              <a:rPr lang="en-US" altLang="zh-TW" sz="2400" b="1" u="sng" dirty="0" smtClean="0">
                <a:solidFill>
                  <a:srgbClr val="FF3300"/>
                </a:solidFill>
                <a:latin typeface="Times New Roman" pitchFamily="18" charset="0"/>
                <a:cs typeface="Times New Roman" pitchFamily="18" charset="0"/>
              </a:rPr>
              <a:t>base block</a:t>
            </a:r>
            <a:r>
              <a:rPr lang="en-US" altLang="zh-TW" sz="2400" b="1" dirty="0" smtClean="0">
                <a:solidFill>
                  <a:srgbClr val="FF3300"/>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of (H). To solve the Doyen–Wilson problem for bull-designs we use the </a:t>
            </a:r>
            <a:r>
              <a:rPr lang="en-US" altLang="zh-TW" sz="2400" b="1" u="sng" dirty="0" smtClean="0">
                <a:solidFill>
                  <a:srgbClr val="009900"/>
                </a:solidFill>
                <a:latin typeface="Times New Roman" pitchFamily="18" charset="0"/>
                <a:cs typeface="Times New Roman" pitchFamily="18" charset="0"/>
              </a:rPr>
              <a:t>difference method</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3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5"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7"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9"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1"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2"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3"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4"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5"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6"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7"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48"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49" name="直線接點 48"/>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81</a:t>
            </a:fld>
            <a:r>
              <a:rPr lang="en-US" altLang="zh-TW" smtClean="0"/>
              <a:t>-</a:t>
            </a:r>
            <a:endParaRPr lang="en-US" altLang="zh-TW"/>
          </a:p>
        </p:txBody>
      </p:sp>
      <p:sp>
        <p:nvSpPr>
          <p:cNvPr id="4" name="矩形 34"/>
          <p:cNvSpPr>
            <a:spLocks noChangeArrowheads="1"/>
          </p:cNvSpPr>
          <p:nvPr/>
        </p:nvSpPr>
        <p:spPr bwMode="auto">
          <a:xfrm>
            <a:off x="611560" y="1268760"/>
            <a:ext cx="7848227" cy="1118255"/>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Define </a:t>
            </a:r>
            <a:r>
              <a:rPr lang="en-US" altLang="zh-TW" sz="2400" b="1" dirty="0" smtClean="0">
                <a:solidFill>
                  <a:srgbClr val="0000FF"/>
                </a:solidFill>
                <a:latin typeface="Times New Roman" pitchFamily="18" charset="0"/>
                <a:cs typeface="Times New Roman" pitchFamily="18" charset="0"/>
              </a:rPr>
              <a:t>|</a:t>
            </a:r>
            <a:r>
              <a:rPr lang="en-US" altLang="zh-TW" sz="2400" b="1" dirty="0" err="1" smtClean="0">
                <a:solidFill>
                  <a:srgbClr val="0000FF"/>
                </a:solidFill>
                <a:latin typeface="Times New Roman" pitchFamily="18" charset="0"/>
                <a:cs typeface="Times New Roman" pitchFamily="18" charset="0"/>
              </a:rPr>
              <a:t>i−j|</a:t>
            </a:r>
            <a:r>
              <a:rPr lang="en-US" altLang="zh-TW" sz="2400" b="1" baseline="-25000" dirty="0" err="1" smtClean="0">
                <a:solidFill>
                  <a:srgbClr val="0000FF"/>
                </a:solidFill>
                <a:latin typeface="Times New Roman" pitchFamily="18" charset="0"/>
                <a:cs typeface="Times New Roman" pitchFamily="18" charset="0"/>
              </a:rPr>
              <a:t>u</a:t>
            </a:r>
            <a:r>
              <a:rPr lang="en-US" altLang="zh-TW" sz="2400" b="1" baseline="-25000"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min{|</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−j|, u−|</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−j|}. Let </a:t>
            </a:r>
            <a:r>
              <a:rPr lang="en-US" altLang="zh-TW" sz="2400" b="1" dirty="0" smtClean="0">
                <a:solidFill>
                  <a:srgbClr val="0000FF"/>
                </a:solidFill>
                <a:latin typeface="Times New Roman" pitchFamily="18" charset="0"/>
                <a:cs typeface="Times New Roman" pitchFamily="18" charset="0"/>
              </a:rPr>
              <a:t>D</a:t>
            </a:r>
            <a:r>
              <a:rPr lang="en-US" altLang="zh-TW" sz="2400" b="1" baseline="-25000" dirty="0" smtClean="0">
                <a:solidFill>
                  <a:srgbClr val="0000FF"/>
                </a:solidFill>
                <a:latin typeface="Times New Roman" pitchFamily="18" charset="0"/>
                <a:cs typeface="Times New Roman" pitchFamily="18" charset="0"/>
              </a:rPr>
              <a:t>u</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{1, 2,</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⌊u/2⌋}. The elements of D</a:t>
            </a:r>
            <a:r>
              <a:rPr lang="en-US" altLang="zh-TW" sz="2400" baseline="-25000" dirty="0"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are called </a:t>
            </a:r>
            <a:r>
              <a:rPr lang="en-US" altLang="zh-TW" sz="2400" b="1" u="sng" dirty="0" smtClean="0">
                <a:solidFill>
                  <a:srgbClr val="FF3300"/>
                </a:solidFill>
                <a:latin typeface="Times New Roman" pitchFamily="18" charset="0"/>
                <a:cs typeface="Times New Roman" pitchFamily="18" charset="0"/>
              </a:rPr>
              <a:t>difference</a:t>
            </a:r>
            <a:r>
              <a:rPr lang="en-US" altLang="zh-TW" sz="2400" dirty="0" smtClean="0">
                <a:latin typeface="Times New Roman" pitchFamily="18" charset="0"/>
                <a:cs typeface="Times New Roman" pitchFamily="18" charset="0"/>
              </a:rPr>
              <a:t>s of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 </a:t>
            </a:r>
            <a:endParaRPr lang="zh-TW" altLang="zh-TW" sz="2400" dirty="0">
              <a:latin typeface="Times New Roman" pitchFamily="18" charset="0"/>
              <a:cs typeface="Times New Roman" pitchFamily="18" charset="0"/>
            </a:endParaRPr>
          </a:p>
        </p:txBody>
      </p:sp>
      <p:sp>
        <p:nvSpPr>
          <p:cNvPr id="40" name="圓形圖 39"/>
          <p:cNvSpPr/>
          <p:nvPr/>
        </p:nvSpPr>
        <p:spPr>
          <a:xfrm rot="12945134">
            <a:off x="2527544" y="2799108"/>
            <a:ext cx="3330895" cy="3118815"/>
          </a:xfrm>
          <a:prstGeom prst="pie">
            <a:avLst>
              <a:gd name="adj1" fmla="val 9359723"/>
              <a:gd name="adj2" fmla="val 15872067"/>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solidFill>
                <a:schemeClr val="tx1"/>
              </a:solidFill>
            </a:endParaRPr>
          </a:p>
        </p:txBody>
      </p:sp>
      <p:sp>
        <p:nvSpPr>
          <p:cNvPr id="41" name="圓形圖 40"/>
          <p:cNvSpPr/>
          <p:nvPr/>
        </p:nvSpPr>
        <p:spPr>
          <a:xfrm rot="19452076">
            <a:off x="2620864" y="2890964"/>
            <a:ext cx="3326207" cy="3020288"/>
          </a:xfrm>
          <a:prstGeom prst="pie">
            <a:avLst>
              <a:gd name="adj1" fmla="val 9680331"/>
              <a:gd name="adj2" fmla="val 2878077"/>
            </a:avLst>
          </a:prstGeom>
          <a:noFill/>
          <a:ln>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solidFill>
                <a:schemeClr val="tx1"/>
              </a:solidFill>
            </a:endParaRPr>
          </a:p>
        </p:txBody>
      </p:sp>
      <p:sp>
        <p:nvSpPr>
          <p:cNvPr id="42" name="橢圓 41"/>
          <p:cNvSpPr/>
          <p:nvPr/>
        </p:nvSpPr>
        <p:spPr>
          <a:xfrm>
            <a:off x="2738723" y="3204991"/>
            <a:ext cx="3012042" cy="26110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43" name="橢圓 42"/>
          <p:cNvSpPr/>
          <p:nvPr/>
        </p:nvSpPr>
        <p:spPr>
          <a:xfrm>
            <a:off x="4214009" y="2730261"/>
            <a:ext cx="184411" cy="178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44" name="橢圓 43"/>
          <p:cNvSpPr/>
          <p:nvPr/>
        </p:nvSpPr>
        <p:spPr>
          <a:xfrm>
            <a:off x="3414896" y="3034952"/>
            <a:ext cx="184411" cy="178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45" name="橢圓 44"/>
          <p:cNvSpPr/>
          <p:nvPr/>
        </p:nvSpPr>
        <p:spPr>
          <a:xfrm>
            <a:off x="5013122" y="2908285"/>
            <a:ext cx="184411" cy="178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46" name="橢圓 45"/>
          <p:cNvSpPr/>
          <p:nvPr/>
        </p:nvSpPr>
        <p:spPr>
          <a:xfrm>
            <a:off x="5755741" y="4569841"/>
            <a:ext cx="184411" cy="178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47" name="橢圓 46"/>
          <p:cNvSpPr/>
          <p:nvPr/>
        </p:nvSpPr>
        <p:spPr>
          <a:xfrm>
            <a:off x="3275856" y="5627240"/>
            <a:ext cx="184411" cy="178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TW"/>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TW" altLang="en-US"/>
          </a:p>
        </p:txBody>
      </p:sp>
      <p:sp>
        <p:nvSpPr>
          <p:cNvPr id="48" name="文字方塊 10"/>
          <p:cNvSpPr txBox="1"/>
          <p:nvPr/>
        </p:nvSpPr>
        <p:spPr>
          <a:xfrm>
            <a:off x="4336949" y="2492896"/>
            <a:ext cx="430292" cy="304364"/>
          </a:xfrm>
          <a:prstGeom prst="rect">
            <a:avLst/>
          </a:prstGeom>
          <a:noFill/>
          <a:ln>
            <a:noFill/>
          </a:ln>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dirty="0" smtClean="0">
                <a:latin typeface="Times New Roman" pitchFamily="18" charset="0"/>
                <a:cs typeface="Times New Roman" pitchFamily="18" charset="0"/>
              </a:rPr>
              <a:t>1</a:t>
            </a:r>
            <a:endParaRPr lang="zh-TW" altLang="en-US" dirty="0">
              <a:latin typeface="Times New Roman" pitchFamily="18" charset="0"/>
              <a:cs typeface="Times New Roman" pitchFamily="18" charset="0"/>
            </a:endParaRPr>
          </a:p>
        </p:txBody>
      </p:sp>
      <p:sp>
        <p:nvSpPr>
          <p:cNvPr id="49" name="文字方塊 11"/>
          <p:cNvSpPr txBox="1"/>
          <p:nvPr/>
        </p:nvSpPr>
        <p:spPr>
          <a:xfrm>
            <a:off x="3291955" y="2552237"/>
            <a:ext cx="430292" cy="304364"/>
          </a:xfrm>
          <a:prstGeom prst="rect">
            <a:avLst/>
          </a:prstGeom>
          <a:noFill/>
          <a:ln>
            <a:noFill/>
          </a:ln>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dirty="0" smtClean="0">
                <a:latin typeface="Times New Roman" pitchFamily="18" charset="0"/>
                <a:cs typeface="Times New Roman" pitchFamily="18" charset="0"/>
              </a:rPr>
              <a:t>u</a:t>
            </a:r>
            <a:endParaRPr lang="zh-TW" altLang="en-US" dirty="0">
              <a:latin typeface="Times New Roman" pitchFamily="18" charset="0"/>
              <a:cs typeface="Times New Roman" pitchFamily="18" charset="0"/>
            </a:endParaRPr>
          </a:p>
        </p:txBody>
      </p:sp>
      <p:sp>
        <p:nvSpPr>
          <p:cNvPr id="50" name="文字方塊 12"/>
          <p:cNvSpPr txBox="1"/>
          <p:nvPr/>
        </p:nvSpPr>
        <p:spPr>
          <a:xfrm>
            <a:off x="5197533" y="2789602"/>
            <a:ext cx="430292" cy="304364"/>
          </a:xfrm>
          <a:prstGeom prst="rect">
            <a:avLst/>
          </a:prstGeom>
          <a:noFill/>
          <a:ln>
            <a:noFill/>
          </a:ln>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dirty="0" smtClean="0">
                <a:latin typeface="Times New Roman" pitchFamily="18" charset="0"/>
                <a:cs typeface="Times New Roman" pitchFamily="18" charset="0"/>
              </a:rPr>
              <a:t>2</a:t>
            </a:r>
            <a:endParaRPr lang="zh-TW" altLang="en-US" dirty="0">
              <a:latin typeface="Times New Roman" pitchFamily="18" charset="0"/>
              <a:cs typeface="Times New Roman" pitchFamily="18" charset="0"/>
            </a:endParaRPr>
          </a:p>
        </p:txBody>
      </p:sp>
      <p:cxnSp>
        <p:nvCxnSpPr>
          <p:cNvPr id="51" name="肘形接點 50"/>
          <p:cNvCxnSpPr/>
          <p:nvPr/>
        </p:nvCxnSpPr>
        <p:spPr>
          <a:xfrm>
            <a:off x="2627786" y="2924946"/>
            <a:ext cx="418287" cy="280046"/>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肘形接點 51"/>
          <p:cNvCxnSpPr/>
          <p:nvPr/>
        </p:nvCxnSpPr>
        <p:spPr>
          <a:xfrm rot="10800000">
            <a:off x="5304374" y="5733256"/>
            <a:ext cx="491762" cy="237365"/>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 Box 2"/>
          <p:cNvSpPr txBox="1">
            <a:spLocks noChangeArrowheads="1"/>
          </p:cNvSpPr>
          <p:nvPr/>
        </p:nvSpPr>
        <p:spPr bwMode="auto">
          <a:xfrm>
            <a:off x="1691680" y="2492896"/>
            <a:ext cx="1220623" cy="41538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chemeClr val="tx1"/>
                </a:solidFill>
                <a:effectLst/>
                <a:latin typeface="Calibri" pitchFamily="34" charset="0"/>
                <a:ea typeface="新細明體" pitchFamily="18" charset="-120"/>
                <a:cs typeface="新細明體" pitchFamily="18" charset="-120"/>
              </a:rPr>
              <a:t>u-|</a:t>
            </a:r>
            <a:r>
              <a:rPr kumimoji="1" lang="en-US" altLang="zh-TW" sz="2400" b="0" i="0" u="none" strike="noStrike" cap="none" normalizeH="0" baseline="0" dirty="0" err="1" smtClean="0">
                <a:ln>
                  <a:noFill/>
                </a:ln>
                <a:solidFill>
                  <a:schemeClr val="tx1"/>
                </a:solidFill>
                <a:effectLst/>
                <a:latin typeface="Calibri" pitchFamily="34" charset="0"/>
                <a:ea typeface="新細明體" pitchFamily="18" charset="-120"/>
                <a:cs typeface="新細明體" pitchFamily="18" charset="-120"/>
              </a:rPr>
              <a:t>i</a:t>
            </a:r>
            <a:r>
              <a:rPr kumimoji="1" lang="en-US" altLang="zh-TW" sz="2400" b="0" i="0" u="none" strike="noStrike" cap="none" normalizeH="0" baseline="0" dirty="0" smtClean="0">
                <a:ln>
                  <a:noFill/>
                </a:ln>
                <a:solidFill>
                  <a:schemeClr val="tx1"/>
                </a:solidFill>
                <a:effectLst/>
                <a:latin typeface="Calibri" pitchFamily="34" charset="0"/>
                <a:ea typeface="新細明體" pitchFamily="18" charset="-120"/>
                <a:cs typeface="新細明體" pitchFamily="18" charset="-120"/>
              </a:rPr>
              <a:t>-j|</a:t>
            </a:r>
            <a:r>
              <a:rPr kumimoji="1" lang="en-US" altLang="zh-TW" sz="2400" b="0" i="0" u="none" strike="noStrike" cap="none" normalizeH="0" baseline="-25000" dirty="0" smtClean="0">
                <a:ln>
                  <a:noFill/>
                </a:ln>
                <a:solidFill>
                  <a:schemeClr val="tx1"/>
                </a:solidFill>
                <a:effectLst/>
                <a:latin typeface="Calibri" pitchFamily="34" charset="0"/>
                <a:ea typeface="新細明體" pitchFamily="18" charset="-120"/>
                <a:cs typeface="新細明體" pitchFamily="18" charset="-120"/>
              </a:rPr>
              <a:t> </a:t>
            </a:r>
            <a:endParaRPr kumimoji="1" lang="en-US" altLang="zh-TW" sz="2400" b="0" i="0" u="none" strike="noStrike" cap="none" normalizeH="0" baseline="0" dirty="0" smtClean="0">
              <a:ln>
                <a:noFill/>
              </a:ln>
              <a:solidFill>
                <a:schemeClr val="tx1"/>
              </a:solidFill>
              <a:effectLst/>
              <a:latin typeface="Times New Roman" pitchFamily="18" charset="0"/>
              <a:ea typeface="新細明體" pitchFamily="18" charset="-120"/>
              <a:cs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39" name="Text Box 3"/>
          <p:cNvSpPr txBox="1">
            <a:spLocks noChangeArrowheads="1"/>
          </p:cNvSpPr>
          <p:nvPr/>
        </p:nvSpPr>
        <p:spPr bwMode="auto">
          <a:xfrm>
            <a:off x="5720615" y="5661248"/>
            <a:ext cx="1659697" cy="37462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z="2400" dirty="0" smtClean="0">
                <a:latin typeface="Times New Roman" pitchFamily="18" charset="0"/>
                <a:cs typeface="Times New Roman" pitchFamily="18" charset="0"/>
              </a:rPr>
              <a:t>|</a:t>
            </a:r>
            <a:r>
              <a:rPr lang="en-US" altLang="zh-TW" sz="2400" dirty="0" err="1" smtClean="0">
                <a:latin typeface="Times New Roman" pitchFamily="18" charset="0"/>
                <a:cs typeface="Times New Roman" pitchFamily="18" charset="0"/>
              </a:rPr>
              <a:t>i−j|</a:t>
            </a:r>
            <a:r>
              <a:rPr lang="en-US" altLang="zh-TW" sz="2400" baseline="-25000" dirty="0" err="1" smtClean="0">
                <a:latin typeface="Times New Roman" pitchFamily="18" charset="0"/>
                <a:cs typeface="Times New Roman" pitchFamily="18" charset="0"/>
              </a:rPr>
              <a:t>u</a:t>
            </a:r>
            <a:r>
              <a:rPr lang="en-US" altLang="zh-TW" sz="2400" baseline="-25000" dirty="0" smtClean="0">
                <a:latin typeface="Times New Roman" pitchFamily="18" charset="0"/>
                <a:cs typeface="Times New Roman" pitchFamily="18" charset="0"/>
              </a:rPr>
              <a:t> =</a:t>
            </a:r>
            <a:r>
              <a:rPr kumimoji="1" lang="en-US" altLang="zh-TW" sz="2400" b="0" i="0" u="none" strike="noStrike" cap="none" normalizeH="0" baseline="0" dirty="0" smtClean="0">
                <a:ln>
                  <a:noFill/>
                </a:ln>
                <a:solidFill>
                  <a:schemeClr val="tx1"/>
                </a:solidFill>
                <a:effectLst/>
                <a:latin typeface="Calibri" pitchFamily="34" charset="0"/>
                <a:ea typeface="新細明體" pitchFamily="18" charset="-120"/>
                <a:cs typeface="新細明體" pitchFamily="18" charset="-120"/>
              </a:rPr>
              <a:t>|</a:t>
            </a:r>
            <a:r>
              <a:rPr kumimoji="1" lang="en-US" altLang="zh-TW" sz="2400" b="0" i="0" u="none" strike="noStrike" cap="none" normalizeH="0" baseline="0" dirty="0" err="1" smtClean="0">
                <a:ln>
                  <a:noFill/>
                </a:ln>
                <a:solidFill>
                  <a:schemeClr val="tx1"/>
                </a:solidFill>
                <a:effectLst/>
                <a:latin typeface="Calibri" pitchFamily="34" charset="0"/>
                <a:ea typeface="新細明體" pitchFamily="18" charset="-120"/>
                <a:cs typeface="新細明體" pitchFamily="18" charset="-120"/>
              </a:rPr>
              <a:t>i</a:t>
            </a:r>
            <a:r>
              <a:rPr kumimoji="1" lang="en-US" altLang="zh-TW" sz="2400" b="0" i="0" u="none" strike="noStrike" cap="none" normalizeH="0" baseline="0" dirty="0" smtClean="0">
                <a:ln>
                  <a:noFill/>
                </a:ln>
                <a:solidFill>
                  <a:schemeClr val="tx1"/>
                </a:solidFill>
                <a:effectLst/>
                <a:latin typeface="Calibri" pitchFamily="34" charset="0"/>
                <a:ea typeface="新細明體" pitchFamily="18" charset="-120"/>
                <a:cs typeface="新細明體" pitchFamily="18" charset="-120"/>
              </a:rPr>
              <a:t>-j|</a:t>
            </a:r>
            <a:r>
              <a:rPr kumimoji="1" lang="en-US" altLang="zh-TW" sz="2400" b="0" i="0" u="none" strike="noStrike" cap="none" normalizeH="0" baseline="-25000" dirty="0" smtClean="0">
                <a:ln>
                  <a:noFill/>
                </a:ln>
                <a:solidFill>
                  <a:schemeClr val="tx1"/>
                </a:solidFill>
                <a:effectLst/>
                <a:latin typeface="Calibri" pitchFamily="34" charset="0"/>
                <a:ea typeface="新細明體" pitchFamily="18" charset="-120"/>
                <a:cs typeface="新細明體" pitchFamily="18" charset="-120"/>
              </a:rPr>
              <a:t> </a:t>
            </a:r>
            <a:endParaRPr kumimoji="1" lang="en-US" altLang="zh-TW" sz="2400" b="0" i="0" u="none" strike="noStrike" cap="none" normalizeH="0" baseline="0" dirty="0" smtClean="0">
              <a:ln>
                <a:noFill/>
              </a:ln>
              <a:solidFill>
                <a:schemeClr val="tx1"/>
              </a:solidFill>
              <a:effectLst/>
              <a:latin typeface="Times New Roman" pitchFamily="18" charset="0"/>
              <a:ea typeface="新細明體" pitchFamily="18" charset="-120"/>
              <a:cs typeface="新細明體" pitchFamily="18" charset="-12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54" name="矩形 53"/>
          <p:cNvSpPr/>
          <p:nvPr/>
        </p:nvSpPr>
        <p:spPr>
          <a:xfrm>
            <a:off x="2843808" y="6279703"/>
            <a:ext cx="3400290" cy="461665"/>
          </a:xfrm>
          <a:prstGeom prst="rect">
            <a:avLst/>
          </a:prstGeom>
        </p:spPr>
        <p:txBody>
          <a:bodyPr wrap="none">
            <a:spAutoFit/>
          </a:bodyPr>
          <a:lstStyle/>
          <a:p>
            <a:r>
              <a:rPr lang="en-US" altLang="zh-TW" sz="2400" dirty="0" smtClean="0">
                <a:solidFill>
                  <a:srgbClr val="000000"/>
                </a:solidFill>
                <a:latin typeface="Times New Roman" pitchFamily="18" charset="0"/>
                <a:cs typeface="Times New Roman" pitchFamily="18" charset="0"/>
              </a:rPr>
              <a:t>Figure 4.2 </a:t>
            </a:r>
            <a:r>
              <a:rPr lang="en-US" altLang="zh-TW" sz="2400" dirty="0" smtClean="0">
                <a:latin typeface="Times New Roman" pitchFamily="18" charset="0"/>
                <a:cs typeface="Times New Roman" pitchFamily="18" charset="0"/>
              </a:rPr>
              <a:t>Graph of |</a:t>
            </a:r>
            <a:r>
              <a:rPr lang="en-US" altLang="zh-TW" sz="2400" dirty="0" err="1" smtClean="0">
                <a:latin typeface="Times New Roman" pitchFamily="18" charset="0"/>
                <a:cs typeface="Times New Roman" pitchFamily="18" charset="0"/>
              </a:rPr>
              <a:t>i−j|</a:t>
            </a:r>
            <a:r>
              <a:rPr lang="en-US" altLang="zh-TW" sz="2400" baseline="-25000" dirty="0" err="1" smtClean="0">
                <a:latin typeface="Times New Roman" pitchFamily="18" charset="0"/>
                <a:cs typeface="Times New Roman" pitchFamily="18" charset="0"/>
              </a:rPr>
              <a:t>u</a:t>
            </a:r>
            <a:endParaRPr lang="zh-TW" altLang="en-US" sz="2400" dirty="0">
              <a:latin typeface="Times New Roman" pitchFamily="18" charset="0"/>
              <a:cs typeface="Times New Roman" pitchFamily="18" charset="0"/>
            </a:endParaRPr>
          </a:p>
        </p:txBody>
      </p:sp>
      <p:sp>
        <p:nvSpPr>
          <p:cNvPr id="55" name="文字方塊 12"/>
          <p:cNvSpPr txBox="1"/>
          <p:nvPr/>
        </p:nvSpPr>
        <p:spPr>
          <a:xfrm>
            <a:off x="6013916" y="4492788"/>
            <a:ext cx="430292" cy="369332"/>
          </a:xfrm>
          <a:prstGeom prst="rect">
            <a:avLst/>
          </a:prstGeom>
          <a:noFill/>
          <a:ln>
            <a:noFill/>
          </a:ln>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dirty="0" err="1" smtClean="0">
                <a:latin typeface="Times New Roman" pitchFamily="18" charset="0"/>
                <a:cs typeface="Times New Roman" pitchFamily="18" charset="0"/>
              </a:rPr>
              <a:t>i</a:t>
            </a:r>
            <a:endParaRPr lang="zh-TW" altLang="en-US" dirty="0">
              <a:latin typeface="Times New Roman" pitchFamily="18" charset="0"/>
              <a:cs typeface="Times New Roman" pitchFamily="18" charset="0"/>
            </a:endParaRPr>
          </a:p>
        </p:txBody>
      </p:sp>
      <p:sp>
        <p:nvSpPr>
          <p:cNvPr id="56" name="文字方塊 12"/>
          <p:cNvSpPr txBox="1"/>
          <p:nvPr/>
        </p:nvSpPr>
        <p:spPr>
          <a:xfrm>
            <a:off x="2987824" y="5661248"/>
            <a:ext cx="430292" cy="369332"/>
          </a:xfrm>
          <a:prstGeom prst="rect">
            <a:avLst/>
          </a:prstGeom>
          <a:noFill/>
          <a:ln>
            <a:noFill/>
          </a:ln>
        </p:spPr>
        <p:txBody>
          <a:bodyPr wrap="square" rtlCol="0">
            <a:spAutoFit/>
          </a:bodyPr>
          <a:ls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TW" dirty="0" smtClean="0">
                <a:latin typeface="Times New Roman" pitchFamily="18" charset="0"/>
                <a:cs typeface="Times New Roman" pitchFamily="18" charset="0"/>
              </a:rPr>
              <a:t>j</a:t>
            </a:r>
            <a:endParaRPr lang="zh-TW" altLang="en-US" dirty="0">
              <a:latin typeface="Times New Roman" pitchFamily="18" charset="0"/>
              <a:cs typeface="Times New Roman" pitchFamily="18" charset="0"/>
            </a:endParaRPr>
          </a:p>
        </p:txBody>
      </p:sp>
      <p:sp>
        <p:nvSpPr>
          <p:cNvPr id="5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9"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0"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3"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7"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8"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69"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0"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1"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2"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73"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74" name="直線接點 73"/>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82</a:t>
            </a:fld>
            <a:r>
              <a:rPr lang="en-US" altLang="zh-TW" smtClean="0"/>
              <a:t>-</a:t>
            </a:r>
            <a:endParaRPr lang="en-US" altLang="zh-TW"/>
          </a:p>
        </p:txBody>
      </p:sp>
      <p:sp>
        <p:nvSpPr>
          <p:cNvPr id="4" name="矩形 34"/>
          <p:cNvSpPr>
            <a:spLocks noChangeArrowheads="1"/>
          </p:cNvSpPr>
          <p:nvPr/>
        </p:nvSpPr>
        <p:spPr bwMode="auto">
          <a:xfrm>
            <a:off x="611560" y="1268760"/>
            <a:ext cx="7848227" cy="4708981"/>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For any d ∈ D</a:t>
            </a:r>
            <a:r>
              <a:rPr lang="en-US" altLang="zh-TW" sz="2400" baseline="-25000" dirty="0"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if </a:t>
            </a:r>
            <a:r>
              <a:rPr lang="en-US" altLang="zh-TW" sz="2400" dirty="0" err="1" smtClean="0">
                <a:latin typeface="Times New Roman" pitchFamily="18" charset="0"/>
                <a:cs typeface="Times New Roman" pitchFamily="18" charset="0"/>
              </a:rPr>
              <a:t>d≠u</a:t>
            </a:r>
            <a:r>
              <a:rPr lang="en-US" altLang="zh-TW" sz="2400" dirty="0" smtClean="0">
                <a:latin typeface="Times New Roman" pitchFamily="18" charset="0"/>
                <a:cs typeface="Times New Roman" pitchFamily="18" charset="0"/>
              </a:rPr>
              <a:t>/2, then we can form a single 2-factor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i+d</a:t>
            </a:r>
            <a:r>
              <a:rPr lang="en-US" altLang="zh-TW" sz="2400" dirty="0" smtClean="0">
                <a:latin typeface="Times New Roman" pitchFamily="18" charset="0"/>
                <a:cs typeface="Times New Roman" pitchFamily="18" charset="0"/>
              </a:rPr>
              <a:t>} |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if u is even and d = u/2, then we can form a 1-factor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 u/2} | 1 ≤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 u/2}. It is also worth remarking that 2-factors obtained from distinct differences are disjoint from each other and from the 1-factor. Let R =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r>
              <a:rPr lang="zh-TW"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r</a:t>
            </a:r>
            <a:r>
              <a:rPr lang="en-US" altLang="zh-TW" sz="2400" dirty="0" smtClean="0">
                <a:latin typeface="Times New Roman" pitchFamily="18" charset="0"/>
                <a:cs typeface="Times New Roman" pitchFamily="18" charset="0"/>
              </a:rPr>
              <a:t>} and </a:t>
            </a:r>
            <a:r>
              <a:rPr lang="en-US" altLang="zh-TW" sz="2400" dirty="0" err="1" smtClean="0">
                <a:latin typeface="Times New Roman" pitchFamily="18" charset="0"/>
                <a:cs typeface="Times New Roman" pitchFamily="18" charset="0"/>
              </a:rPr>
              <a:t>R∩Z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 ∅. Denote by </a:t>
            </a:r>
            <a:r>
              <a:rPr lang="en-US" altLang="zh-TW" sz="2400" b="1" dirty="0" smtClean="0">
                <a:solidFill>
                  <a:srgbClr val="0000FF"/>
                </a:solidFill>
                <a:latin typeface="Times New Roman" pitchFamily="18" charset="0"/>
                <a:cs typeface="Times New Roman" pitchFamily="18" charset="0"/>
              </a:rPr>
              <a:t>⟨ </a:t>
            </a:r>
            <a:r>
              <a:rPr lang="en-US" altLang="zh-TW" sz="2400" b="1" dirty="0" err="1" smtClean="0">
                <a:solidFill>
                  <a:srgbClr val="0000FF"/>
                </a:solidFill>
                <a:latin typeface="Times New Roman" pitchFamily="18" charset="0"/>
                <a:cs typeface="Times New Roman" pitchFamily="18" charset="0"/>
              </a:rPr>
              <a:t>Z</a:t>
            </a:r>
            <a:r>
              <a:rPr lang="en-US" altLang="zh-TW" sz="2400" b="1" baseline="-25000" dirty="0" err="1" smtClean="0">
                <a:solidFill>
                  <a:srgbClr val="0000FF"/>
                </a:solidFill>
                <a:latin typeface="Times New Roman" pitchFamily="18" charset="0"/>
                <a:cs typeface="Times New Roman" pitchFamily="18" charset="0"/>
              </a:rPr>
              <a:t>u</a:t>
            </a:r>
            <a:r>
              <a:rPr lang="en-US" altLang="zh-TW" sz="2400" b="1" dirty="0" err="1" smtClean="0">
                <a:solidFill>
                  <a:srgbClr val="0000FF"/>
                </a:solidFill>
                <a:latin typeface="Times New Roman" pitchFamily="18" charset="0"/>
                <a:cs typeface="Times New Roman" pitchFamily="18" charset="0"/>
              </a:rPr>
              <a:t>∪R</a:t>
            </a:r>
            <a:r>
              <a:rPr lang="en-US" altLang="zh-TW" sz="2400" b="1" dirty="0" smtClean="0">
                <a:solidFill>
                  <a:srgbClr val="0000FF"/>
                </a:solidFill>
                <a:latin typeface="Times New Roman" pitchFamily="18" charset="0"/>
                <a:cs typeface="Times New Roman" pitchFamily="18" charset="0"/>
              </a:rPr>
              <a:t>, {d</a:t>
            </a:r>
            <a:r>
              <a:rPr lang="en-US" altLang="zh-TW" sz="2400" b="1" baseline="-25000" dirty="0" smtClean="0">
                <a:solidFill>
                  <a:srgbClr val="0000FF"/>
                </a:solidFill>
                <a:latin typeface="Times New Roman" pitchFamily="18" charset="0"/>
                <a:cs typeface="Times New Roman" pitchFamily="18" charset="0"/>
              </a:rPr>
              <a:t>1</a:t>
            </a:r>
            <a:r>
              <a:rPr lang="en-US" altLang="zh-TW" sz="2400" b="1" dirty="0" smtClean="0">
                <a:solidFill>
                  <a:srgbClr val="0000FF"/>
                </a:solidFill>
                <a:latin typeface="Times New Roman" pitchFamily="18" charset="0"/>
                <a:cs typeface="Times New Roman" pitchFamily="18" charset="0"/>
              </a:rPr>
              <a:t>, d</a:t>
            </a:r>
            <a:r>
              <a:rPr lang="en-US" altLang="zh-TW" sz="2400" b="1" baseline="-25000" dirty="0" smtClean="0">
                <a:solidFill>
                  <a:srgbClr val="0000FF"/>
                </a:solidFill>
                <a:latin typeface="Times New Roman" pitchFamily="18" charset="0"/>
                <a:cs typeface="Times New Roman" pitchFamily="18" charset="0"/>
              </a:rPr>
              <a:t>2</a:t>
            </a:r>
            <a:r>
              <a:rPr lang="en-US" altLang="zh-TW" sz="2400" b="1" dirty="0" smtClean="0">
                <a:solidFill>
                  <a:srgbClr val="0000FF"/>
                </a:solidFill>
                <a:latin typeface="Times New Roman" pitchFamily="18" charset="0"/>
                <a:cs typeface="Times New Roman" pitchFamily="18" charset="0"/>
              </a:rPr>
              <a:t>,</a:t>
            </a:r>
            <a:r>
              <a:rPr lang="zh-TW" altLang="zh-TW" sz="2400" b="1" baseline="30000" dirty="0" smtClean="0">
                <a:solidFill>
                  <a:srgbClr val="0000FF"/>
                </a:solidFill>
                <a:latin typeface="Times New Roman" pitchFamily="18" charset="0"/>
                <a:cs typeface="Times New Roman" pitchFamily="18" charset="0"/>
              </a:rPr>
              <a:t>…</a:t>
            </a:r>
            <a:r>
              <a:rPr lang="en-US" altLang="zh-TW" sz="2400" b="1" dirty="0" smtClean="0">
                <a:solidFill>
                  <a:srgbClr val="0000FF"/>
                </a:solidFill>
                <a:latin typeface="Times New Roman" pitchFamily="18" charset="0"/>
                <a:cs typeface="Times New Roman" pitchFamily="18" charset="0"/>
              </a:rPr>
              <a:t>, </a:t>
            </a:r>
            <a:r>
              <a:rPr lang="en-US" altLang="zh-TW" sz="2400" b="1" dirty="0" err="1" smtClean="0">
                <a:solidFill>
                  <a:srgbClr val="0000FF"/>
                </a:solidFill>
                <a:latin typeface="Times New Roman" pitchFamily="18" charset="0"/>
                <a:cs typeface="Times New Roman" pitchFamily="18" charset="0"/>
              </a:rPr>
              <a:t>d</a:t>
            </a:r>
            <a:r>
              <a:rPr lang="en-US" altLang="zh-TW" sz="2400" b="1" baseline="-25000" dirty="0" err="1" smtClean="0">
                <a:solidFill>
                  <a:srgbClr val="0000FF"/>
                </a:solidFill>
                <a:latin typeface="Times New Roman" pitchFamily="18" charset="0"/>
                <a:cs typeface="Times New Roman" pitchFamily="18" charset="0"/>
              </a:rPr>
              <a:t>t</a:t>
            </a:r>
            <a:r>
              <a:rPr lang="en-US" altLang="zh-TW" sz="2400" b="1"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the graph G with vertex set V(G) =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err="1" smtClean="0">
                <a:latin typeface="Times New Roman" pitchFamily="18" charset="0"/>
                <a:cs typeface="Times New Roman" pitchFamily="18" charset="0"/>
              </a:rPr>
              <a:t>∪R</a:t>
            </a:r>
            <a:r>
              <a:rPr lang="en-US" altLang="zh-TW" sz="2400" dirty="0" smtClean="0">
                <a:latin typeface="Times New Roman" pitchFamily="18" charset="0"/>
                <a:cs typeface="Times New Roman" pitchFamily="18" charset="0"/>
              </a:rPr>
              <a:t> and edge set E(G) = {{x, y} | |x − </a:t>
            </a:r>
            <a:r>
              <a:rPr lang="en-US" altLang="zh-TW" sz="2400" dirty="0" err="1" smtClean="0">
                <a:latin typeface="Times New Roman" pitchFamily="18" charset="0"/>
                <a:cs typeface="Times New Roman" pitchFamily="18" charset="0"/>
              </a:rPr>
              <a:t>y|</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 </a:t>
            </a:r>
            <a:r>
              <a:rPr lang="en-US" altLang="zh-TW" sz="2400" dirty="0" err="1" smtClean="0">
                <a:latin typeface="Times New Roman" pitchFamily="18" charset="0"/>
                <a:cs typeface="Times New Roman" pitchFamily="18" charset="0"/>
              </a:rPr>
              <a:t>d</a:t>
            </a:r>
            <a:r>
              <a:rPr lang="en-US" altLang="zh-TW" sz="2400" baseline="-250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 {1, 2,</a:t>
            </a:r>
            <a:r>
              <a:rPr lang="en-US"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,t}} ∪{{∞, j} | ∞∈ R, j ∈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a:t>
            </a:r>
            <a:r>
              <a:rPr lang="en-US" altLang="zh-TW" sz="2400" b="1"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3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7"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1"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6"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7"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8"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9"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0"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1"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52"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53" name="直線接點 52"/>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83</a:t>
            </a:fld>
            <a:r>
              <a:rPr lang="en-US" altLang="zh-TW" smtClean="0"/>
              <a:t>-</a:t>
            </a:r>
            <a:endParaRPr lang="en-US" altLang="zh-TW"/>
          </a:p>
        </p:txBody>
      </p:sp>
      <p:sp>
        <p:nvSpPr>
          <p:cNvPr id="3" name="矩形 34"/>
          <p:cNvSpPr>
            <a:spLocks noChangeArrowheads="1"/>
          </p:cNvSpPr>
          <p:nvPr/>
        </p:nvSpPr>
        <p:spPr bwMode="auto">
          <a:xfrm>
            <a:off x="611560" y="1384513"/>
            <a:ext cx="7848227" cy="964367"/>
          </a:xfrm>
          <a:prstGeom prst="rect">
            <a:avLst/>
          </a:prstGeom>
          <a:noFill/>
          <a:ln w="9525">
            <a:noFill/>
            <a:miter lim="800000"/>
            <a:headEnd/>
            <a:tailEnd/>
          </a:ln>
        </p:spPr>
        <p:txBody>
          <a:bodyPr wrap="square">
            <a:spAutoFit/>
          </a:bodyPr>
          <a:lstStyle/>
          <a:p>
            <a:pPr algn="just">
              <a:lnSpc>
                <a:spcPts val="3400"/>
              </a:lnSpc>
            </a:pPr>
            <a:r>
              <a:rPr lang="en-US" altLang="zh-TW" sz="2400" b="1" u="sng" dirty="0" smtClean="0">
                <a:solidFill>
                  <a:srgbClr val="0000FF"/>
                </a:solidFill>
                <a:latin typeface="Times New Roman" pitchFamily="18" charset="0"/>
                <a:cs typeface="Times New Roman" pitchFamily="18" charset="0"/>
              </a:rPr>
              <a:t>Lemma 4.1.2</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If u ≡ 0 (mod 5), then the graph ⟨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{1, 2}⟩ can be decomposed into bulls.</a:t>
            </a:r>
            <a:endParaRPr lang="zh-TW" altLang="zh-TW" sz="2400" dirty="0">
              <a:latin typeface="Times New Roman" pitchFamily="18" charset="0"/>
              <a:cs typeface="Times New Roman" pitchFamily="18" charset="0"/>
            </a:endParaRPr>
          </a:p>
        </p:txBody>
      </p:sp>
      <p:sp>
        <p:nvSpPr>
          <p:cNvPr id="4" name="矩形 34"/>
          <p:cNvSpPr>
            <a:spLocks noChangeArrowheads="1"/>
          </p:cNvSpPr>
          <p:nvPr/>
        </p:nvSpPr>
        <p:spPr bwMode="auto">
          <a:xfrm>
            <a:off x="611560" y="2460665"/>
            <a:ext cx="7848227" cy="1400383"/>
          </a:xfrm>
          <a:prstGeom prst="rect">
            <a:avLst/>
          </a:prstGeom>
          <a:noFill/>
          <a:ln w="9525">
            <a:noFill/>
            <a:miter lim="800000"/>
            <a:headEnd/>
            <a:tailEnd/>
          </a:ln>
        </p:spPr>
        <p:txBody>
          <a:bodyPr wrap="square">
            <a:spAutoFit/>
          </a:bodyPr>
          <a:lstStyle/>
          <a:p>
            <a:pPr algn="just">
              <a:lnSpc>
                <a:spcPts val="3400"/>
              </a:lnSpc>
            </a:pPr>
            <a:r>
              <a:rPr lang="en-US" altLang="zh-TW" sz="2400" b="1" u="sng" dirty="0" smtClean="0">
                <a:solidFill>
                  <a:srgbClr val="FF3300"/>
                </a:solidFill>
                <a:latin typeface="Times New Roman" pitchFamily="18" charset="0"/>
                <a:cs typeface="Times New Roman" pitchFamily="18" charset="0"/>
              </a:rPr>
              <a:t>Example 4.1.3</a:t>
            </a:r>
            <a:r>
              <a:rPr lang="en-US" altLang="zh-TW" sz="2400" dirty="0" smtClean="0">
                <a:latin typeface="Times New Roman" pitchFamily="18" charset="0"/>
                <a:cs typeface="Times New Roman" pitchFamily="18" charset="0"/>
              </a:rPr>
              <a:t>  The graph ⟨ Z</a:t>
            </a:r>
            <a:r>
              <a:rPr lang="en-US" altLang="zh-TW" sz="2400" baseline="-25000" dirty="0" smtClean="0">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 {1, 2}⟩ can be decomposed into bulls as follow: (3, 1, 2; 9, 10), (3, 4, 5; 2, 6), (8, 6, 7; 4, 5), (8, 9, 10; 7, 1).</a:t>
            </a:r>
            <a:endParaRPr lang="zh-TW" altLang="zh-TW" sz="2400" dirty="0">
              <a:latin typeface="Times New Roman" pitchFamily="18" charset="0"/>
              <a:cs typeface="Times New Roman" pitchFamily="18" charset="0"/>
            </a:endParaRPr>
          </a:p>
        </p:txBody>
      </p:sp>
      <p:grpSp>
        <p:nvGrpSpPr>
          <p:cNvPr id="109" name="群組 108"/>
          <p:cNvGrpSpPr/>
          <p:nvPr/>
        </p:nvGrpSpPr>
        <p:grpSpPr>
          <a:xfrm>
            <a:off x="2555776" y="3615407"/>
            <a:ext cx="3600400" cy="3341985"/>
            <a:chOff x="2555776" y="3399383"/>
            <a:chExt cx="3888432" cy="3558009"/>
          </a:xfrm>
        </p:grpSpPr>
        <p:sp>
          <p:nvSpPr>
            <p:cNvPr id="50" name="文字方塊 49"/>
            <p:cNvSpPr txBox="1"/>
            <p:nvPr/>
          </p:nvSpPr>
          <p:spPr>
            <a:xfrm>
              <a:off x="4644008" y="3399383"/>
              <a:ext cx="360040" cy="461665"/>
            </a:xfrm>
            <a:prstGeom prst="rect">
              <a:avLst/>
            </a:prstGeom>
            <a:noFill/>
          </p:spPr>
          <p:txBody>
            <a:bodyPr wrap="square" rtlCol="0">
              <a:spAutoFit/>
            </a:bodyPr>
            <a:lstStyle/>
            <a:p>
              <a:r>
                <a:rPr lang="en-US" altLang="zh-TW" sz="2400" dirty="0" smtClean="0"/>
                <a:t>1</a:t>
              </a:r>
              <a:endParaRPr lang="zh-TW" altLang="en-US" sz="2400" dirty="0"/>
            </a:p>
          </p:txBody>
        </p:sp>
        <p:sp>
          <p:nvSpPr>
            <p:cNvPr id="51" name="文字方塊 50"/>
            <p:cNvSpPr txBox="1"/>
            <p:nvPr/>
          </p:nvSpPr>
          <p:spPr>
            <a:xfrm>
              <a:off x="5580112" y="3801814"/>
              <a:ext cx="360040" cy="461665"/>
            </a:xfrm>
            <a:prstGeom prst="rect">
              <a:avLst/>
            </a:prstGeom>
            <a:noFill/>
          </p:spPr>
          <p:txBody>
            <a:bodyPr wrap="square" rtlCol="0">
              <a:spAutoFit/>
            </a:bodyPr>
            <a:lstStyle/>
            <a:p>
              <a:r>
                <a:rPr lang="en-US" altLang="zh-TW" sz="2400" dirty="0" smtClean="0"/>
                <a:t>2</a:t>
              </a:r>
              <a:endParaRPr lang="zh-TW" altLang="en-US" sz="2400" dirty="0"/>
            </a:p>
          </p:txBody>
        </p:sp>
        <p:sp>
          <p:nvSpPr>
            <p:cNvPr id="52" name="文字方塊 51"/>
            <p:cNvSpPr txBox="1"/>
            <p:nvPr/>
          </p:nvSpPr>
          <p:spPr>
            <a:xfrm>
              <a:off x="6084168" y="4449886"/>
              <a:ext cx="360040" cy="461665"/>
            </a:xfrm>
            <a:prstGeom prst="rect">
              <a:avLst/>
            </a:prstGeom>
            <a:noFill/>
          </p:spPr>
          <p:txBody>
            <a:bodyPr wrap="square" rtlCol="0">
              <a:spAutoFit/>
            </a:bodyPr>
            <a:lstStyle/>
            <a:p>
              <a:r>
                <a:rPr lang="en-US" altLang="zh-TW" sz="2400" dirty="0" smtClean="0"/>
                <a:t>3</a:t>
              </a:r>
              <a:endParaRPr lang="zh-TW" altLang="en-US" sz="2400" dirty="0"/>
            </a:p>
          </p:txBody>
        </p:sp>
        <p:sp>
          <p:nvSpPr>
            <p:cNvPr id="53" name="文字方塊 52"/>
            <p:cNvSpPr txBox="1"/>
            <p:nvPr/>
          </p:nvSpPr>
          <p:spPr>
            <a:xfrm>
              <a:off x="6084168" y="5313982"/>
              <a:ext cx="360040" cy="461665"/>
            </a:xfrm>
            <a:prstGeom prst="rect">
              <a:avLst/>
            </a:prstGeom>
            <a:noFill/>
          </p:spPr>
          <p:txBody>
            <a:bodyPr wrap="square" rtlCol="0">
              <a:spAutoFit/>
            </a:bodyPr>
            <a:lstStyle/>
            <a:p>
              <a:r>
                <a:rPr lang="en-US" altLang="zh-TW" sz="2400" dirty="0" smtClean="0"/>
                <a:t>4</a:t>
              </a:r>
              <a:endParaRPr lang="zh-TW" altLang="en-US" sz="2400" dirty="0"/>
            </a:p>
          </p:txBody>
        </p:sp>
        <p:sp>
          <p:nvSpPr>
            <p:cNvPr id="54" name="文字方塊 53"/>
            <p:cNvSpPr txBox="1"/>
            <p:nvPr/>
          </p:nvSpPr>
          <p:spPr>
            <a:xfrm>
              <a:off x="5652120" y="5962054"/>
              <a:ext cx="360040" cy="461665"/>
            </a:xfrm>
            <a:prstGeom prst="rect">
              <a:avLst/>
            </a:prstGeom>
            <a:noFill/>
          </p:spPr>
          <p:txBody>
            <a:bodyPr wrap="square" rtlCol="0">
              <a:spAutoFit/>
            </a:bodyPr>
            <a:lstStyle/>
            <a:p>
              <a:r>
                <a:rPr lang="en-US" altLang="zh-TW" sz="2400" dirty="0" smtClean="0"/>
                <a:t>5</a:t>
              </a:r>
              <a:endParaRPr lang="zh-TW" altLang="en-US" sz="2400" dirty="0"/>
            </a:p>
          </p:txBody>
        </p:sp>
        <p:sp>
          <p:nvSpPr>
            <p:cNvPr id="55" name="文字方塊 54"/>
            <p:cNvSpPr txBox="1"/>
            <p:nvPr/>
          </p:nvSpPr>
          <p:spPr>
            <a:xfrm>
              <a:off x="4644008" y="6495727"/>
              <a:ext cx="360040" cy="461665"/>
            </a:xfrm>
            <a:prstGeom prst="rect">
              <a:avLst/>
            </a:prstGeom>
            <a:noFill/>
          </p:spPr>
          <p:txBody>
            <a:bodyPr wrap="square" rtlCol="0">
              <a:spAutoFit/>
            </a:bodyPr>
            <a:lstStyle/>
            <a:p>
              <a:r>
                <a:rPr lang="en-US" altLang="zh-TW" sz="2400" dirty="0" smtClean="0"/>
                <a:t>6</a:t>
              </a:r>
              <a:endParaRPr lang="zh-TW" altLang="en-US" sz="2400" dirty="0"/>
            </a:p>
          </p:txBody>
        </p:sp>
        <p:sp>
          <p:nvSpPr>
            <p:cNvPr id="56" name="文字方塊 55"/>
            <p:cNvSpPr txBox="1"/>
            <p:nvPr/>
          </p:nvSpPr>
          <p:spPr>
            <a:xfrm>
              <a:off x="3491880" y="6279703"/>
              <a:ext cx="360040" cy="461665"/>
            </a:xfrm>
            <a:prstGeom prst="rect">
              <a:avLst/>
            </a:prstGeom>
            <a:noFill/>
          </p:spPr>
          <p:txBody>
            <a:bodyPr wrap="square" rtlCol="0">
              <a:spAutoFit/>
            </a:bodyPr>
            <a:lstStyle/>
            <a:p>
              <a:r>
                <a:rPr lang="en-US" altLang="zh-TW" sz="2400" dirty="0" smtClean="0"/>
                <a:t>7</a:t>
              </a:r>
              <a:endParaRPr lang="zh-TW" altLang="en-US" sz="2400" dirty="0"/>
            </a:p>
          </p:txBody>
        </p:sp>
        <p:sp>
          <p:nvSpPr>
            <p:cNvPr id="57" name="文字方塊 56"/>
            <p:cNvSpPr txBox="1"/>
            <p:nvPr/>
          </p:nvSpPr>
          <p:spPr>
            <a:xfrm>
              <a:off x="2555776" y="5602014"/>
              <a:ext cx="360040" cy="461665"/>
            </a:xfrm>
            <a:prstGeom prst="rect">
              <a:avLst/>
            </a:prstGeom>
            <a:noFill/>
          </p:spPr>
          <p:txBody>
            <a:bodyPr wrap="square" rtlCol="0">
              <a:spAutoFit/>
            </a:bodyPr>
            <a:lstStyle/>
            <a:p>
              <a:r>
                <a:rPr lang="en-US" altLang="zh-TW" sz="2400" dirty="0" smtClean="0"/>
                <a:t>8</a:t>
              </a:r>
              <a:endParaRPr lang="zh-TW" altLang="en-US" sz="2400" dirty="0"/>
            </a:p>
          </p:txBody>
        </p:sp>
        <p:sp>
          <p:nvSpPr>
            <p:cNvPr id="58" name="文字方塊 57"/>
            <p:cNvSpPr txBox="1"/>
            <p:nvPr/>
          </p:nvSpPr>
          <p:spPr>
            <a:xfrm>
              <a:off x="2555776" y="4449886"/>
              <a:ext cx="360040" cy="461665"/>
            </a:xfrm>
            <a:prstGeom prst="rect">
              <a:avLst/>
            </a:prstGeom>
            <a:noFill/>
          </p:spPr>
          <p:txBody>
            <a:bodyPr wrap="square" rtlCol="0">
              <a:spAutoFit/>
            </a:bodyPr>
            <a:lstStyle/>
            <a:p>
              <a:r>
                <a:rPr lang="en-US" altLang="zh-TW" sz="2400" dirty="0" smtClean="0"/>
                <a:t>9</a:t>
              </a:r>
              <a:endParaRPr lang="zh-TW" altLang="en-US" sz="2400" dirty="0"/>
            </a:p>
          </p:txBody>
        </p:sp>
        <p:sp>
          <p:nvSpPr>
            <p:cNvPr id="59" name="文字方塊 58"/>
            <p:cNvSpPr txBox="1"/>
            <p:nvPr/>
          </p:nvSpPr>
          <p:spPr>
            <a:xfrm>
              <a:off x="2843808" y="3831431"/>
              <a:ext cx="648072" cy="461665"/>
            </a:xfrm>
            <a:prstGeom prst="rect">
              <a:avLst/>
            </a:prstGeom>
            <a:noFill/>
          </p:spPr>
          <p:txBody>
            <a:bodyPr wrap="square" rtlCol="0">
              <a:spAutoFit/>
            </a:bodyPr>
            <a:lstStyle/>
            <a:p>
              <a:r>
                <a:rPr lang="en-US" altLang="zh-TW" sz="2400" dirty="0" smtClean="0"/>
                <a:t>10</a:t>
              </a:r>
              <a:endParaRPr lang="zh-TW" altLang="en-US" sz="2400" dirty="0"/>
            </a:p>
          </p:txBody>
        </p:sp>
        <p:cxnSp>
          <p:nvCxnSpPr>
            <p:cNvPr id="61" name="直線接點 60"/>
            <p:cNvCxnSpPr/>
            <p:nvPr/>
          </p:nvCxnSpPr>
          <p:spPr>
            <a:xfrm>
              <a:off x="4572000" y="3831431"/>
              <a:ext cx="1512168" cy="9904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接點 62"/>
            <p:cNvCxnSpPr/>
            <p:nvPr/>
          </p:nvCxnSpPr>
          <p:spPr>
            <a:xfrm flipV="1">
              <a:off x="2987824" y="3816066"/>
              <a:ext cx="1584176" cy="10954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接點 64"/>
            <p:cNvCxnSpPr/>
            <p:nvPr/>
          </p:nvCxnSpPr>
          <p:spPr>
            <a:xfrm flipV="1">
              <a:off x="3514381" y="4128074"/>
              <a:ext cx="1922599" cy="184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接點 66"/>
            <p:cNvCxnSpPr/>
            <p:nvPr/>
          </p:nvCxnSpPr>
          <p:spPr>
            <a:xfrm flipV="1">
              <a:off x="5486400" y="4807656"/>
              <a:ext cx="534231" cy="137703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直線接點 68"/>
            <p:cNvCxnSpPr/>
            <p:nvPr/>
          </p:nvCxnSpPr>
          <p:spPr>
            <a:xfrm flipH="1">
              <a:off x="5971142" y="4848429"/>
              <a:ext cx="41018" cy="86253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直線接點 70"/>
            <p:cNvCxnSpPr/>
            <p:nvPr/>
          </p:nvCxnSpPr>
          <p:spPr>
            <a:xfrm flipV="1">
              <a:off x="5431316" y="5688935"/>
              <a:ext cx="550843" cy="51779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直線接點 74"/>
            <p:cNvCxnSpPr/>
            <p:nvPr/>
          </p:nvCxnSpPr>
          <p:spPr>
            <a:xfrm>
              <a:off x="4572000" y="3849929"/>
              <a:ext cx="958467" cy="3186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接點 76"/>
            <p:cNvCxnSpPr/>
            <p:nvPr/>
          </p:nvCxnSpPr>
          <p:spPr>
            <a:xfrm>
              <a:off x="5508104" y="4119463"/>
              <a:ext cx="551173" cy="71015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接點 78"/>
            <p:cNvCxnSpPr/>
            <p:nvPr/>
          </p:nvCxnSpPr>
          <p:spPr>
            <a:xfrm>
              <a:off x="5456623" y="4118182"/>
              <a:ext cx="514519" cy="160380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直線接點 80"/>
            <p:cNvCxnSpPr/>
            <p:nvPr/>
          </p:nvCxnSpPr>
          <p:spPr>
            <a:xfrm flipV="1">
              <a:off x="4516916" y="6258278"/>
              <a:ext cx="953600" cy="27895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3" name="直線接點 82"/>
            <p:cNvCxnSpPr/>
            <p:nvPr/>
          </p:nvCxnSpPr>
          <p:spPr>
            <a:xfrm>
              <a:off x="3007605" y="5666900"/>
              <a:ext cx="1521454" cy="87853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85" name="直線接點 84"/>
            <p:cNvCxnSpPr/>
            <p:nvPr/>
          </p:nvCxnSpPr>
          <p:spPr>
            <a:xfrm>
              <a:off x="3007605" y="5666900"/>
              <a:ext cx="543100" cy="58338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88" name="直線接點 87"/>
            <p:cNvCxnSpPr/>
            <p:nvPr/>
          </p:nvCxnSpPr>
          <p:spPr>
            <a:xfrm>
              <a:off x="3536414" y="6250794"/>
              <a:ext cx="1002622" cy="252249"/>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2" name="直線接點 91"/>
            <p:cNvCxnSpPr/>
            <p:nvPr/>
          </p:nvCxnSpPr>
          <p:spPr>
            <a:xfrm flipH="1">
              <a:off x="4583017" y="5703639"/>
              <a:ext cx="1429143" cy="844611"/>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4" name="直線接點 93"/>
            <p:cNvCxnSpPr/>
            <p:nvPr/>
          </p:nvCxnSpPr>
          <p:spPr>
            <a:xfrm flipV="1">
              <a:off x="3514381" y="6239777"/>
              <a:ext cx="2016086" cy="11017"/>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8" name="直線接點 97"/>
            <p:cNvCxnSpPr/>
            <p:nvPr/>
          </p:nvCxnSpPr>
          <p:spPr>
            <a:xfrm flipH="1">
              <a:off x="2997110" y="4102505"/>
              <a:ext cx="550321" cy="1543560"/>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100" name="直線接點 99"/>
            <p:cNvCxnSpPr/>
            <p:nvPr/>
          </p:nvCxnSpPr>
          <p:spPr>
            <a:xfrm>
              <a:off x="2968076" y="4838298"/>
              <a:ext cx="39529" cy="828602"/>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103" name="直線接點 102"/>
            <p:cNvCxnSpPr/>
            <p:nvPr/>
          </p:nvCxnSpPr>
          <p:spPr>
            <a:xfrm flipH="1">
              <a:off x="2941504" y="4141397"/>
              <a:ext cx="600140" cy="721272"/>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105" name="直線接點 104"/>
            <p:cNvCxnSpPr/>
            <p:nvPr/>
          </p:nvCxnSpPr>
          <p:spPr>
            <a:xfrm>
              <a:off x="2941504" y="4851652"/>
              <a:ext cx="622385" cy="1387435"/>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107" name="直線接點 106"/>
            <p:cNvCxnSpPr/>
            <p:nvPr/>
          </p:nvCxnSpPr>
          <p:spPr>
            <a:xfrm flipH="1">
              <a:off x="3481330" y="3828210"/>
              <a:ext cx="1061136" cy="307346"/>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40" name="橢圓 39"/>
            <p:cNvSpPr/>
            <p:nvPr/>
          </p:nvSpPr>
          <p:spPr>
            <a:xfrm>
              <a:off x="4427984" y="3731482"/>
              <a:ext cx="216024" cy="216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橢圓 41"/>
            <p:cNvSpPr/>
            <p:nvPr/>
          </p:nvSpPr>
          <p:spPr>
            <a:xfrm>
              <a:off x="5364088" y="4019514"/>
              <a:ext cx="216024" cy="216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橢圓 43"/>
            <p:cNvSpPr/>
            <p:nvPr/>
          </p:nvSpPr>
          <p:spPr>
            <a:xfrm>
              <a:off x="5940152" y="4695527"/>
              <a:ext cx="216024" cy="216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橢圓 44"/>
            <p:cNvSpPr/>
            <p:nvPr/>
          </p:nvSpPr>
          <p:spPr>
            <a:xfrm>
              <a:off x="5868144" y="5559623"/>
              <a:ext cx="216024" cy="216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3" name="橢圓 42"/>
            <p:cNvSpPr/>
            <p:nvPr/>
          </p:nvSpPr>
          <p:spPr>
            <a:xfrm>
              <a:off x="5364088" y="6135687"/>
              <a:ext cx="216024" cy="216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 name="橢圓 40"/>
            <p:cNvSpPr/>
            <p:nvPr/>
          </p:nvSpPr>
          <p:spPr>
            <a:xfrm>
              <a:off x="4427984" y="6423719"/>
              <a:ext cx="216024" cy="216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橢圓 46"/>
            <p:cNvSpPr/>
            <p:nvPr/>
          </p:nvSpPr>
          <p:spPr>
            <a:xfrm>
              <a:off x="3419872" y="6135687"/>
              <a:ext cx="216024" cy="216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 name="橢圓 48"/>
            <p:cNvSpPr/>
            <p:nvPr/>
          </p:nvSpPr>
          <p:spPr>
            <a:xfrm>
              <a:off x="2915816" y="5559623"/>
              <a:ext cx="216024" cy="216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橢圓 47"/>
            <p:cNvSpPr/>
            <p:nvPr/>
          </p:nvSpPr>
          <p:spPr>
            <a:xfrm>
              <a:off x="2843808" y="4767535"/>
              <a:ext cx="216024" cy="216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6" name="橢圓 45"/>
            <p:cNvSpPr/>
            <p:nvPr/>
          </p:nvSpPr>
          <p:spPr>
            <a:xfrm>
              <a:off x="3419872" y="4019514"/>
              <a:ext cx="216024" cy="21602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4"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7"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9"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1"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3"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5"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6"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7"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9"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1"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2"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04"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106" name="直線接點 105"/>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84</a:t>
            </a:fld>
            <a:r>
              <a:rPr lang="en-US" altLang="zh-TW" smtClean="0"/>
              <a:t>-</a:t>
            </a:r>
            <a:endParaRPr lang="en-US" altLang="zh-TW"/>
          </a:p>
        </p:txBody>
      </p:sp>
      <p:sp>
        <p:nvSpPr>
          <p:cNvPr id="5" name="矩形 34"/>
          <p:cNvSpPr>
            <a:spLocks noChangeArrowheads="1"/>
          </p:cNvSpPr>
          <p:nvPr/>
        </p:nvSpPr>
        <p:spPr bwMode="auto">
          <a:xfrm>
            <a:off x="611560" y="1394707"/>
            <a:ext cx="7848227" cy="882165"/>
          </a:xfrm>
          <a:prstGeom prst="rect">
            <a:avLst/>
          </a:prstGeom>
          <a:noFill/>
          <a:ln w="9525">
            <a:noFill/>
            <a:miter lim="800000"/>
            <a:headEnd/>
            <a:tailEnd/>
          </a:ln>
        </p:spPr>
        <p:txBody>
          <a:bodyPr wrap="square">
            <a:spAutoFit/>
          </a:bodyPr>
          <a:lstStyle/>
          <a:p>
            <a:pPr algn="just">
              <a:lnSpc>
                <a:spcPts val="3200"/>
              </a:lnSpc>
            </a:pPr>
            <a:r>
              <a:rPr lang="en-US" altLang="zh-TW" sz="2400" b="1" u="sng" dirty="0" smtClean="0">
                <a:solidFill>
                  <a:srgbClr val="0000FF"/>
                </a:solidFill>
                <a:latin typeface="Times New Roman" pitchFamily="18" charset="0"/>
                <a:cs typeface="Times New Roman" pitchFamily="18" charset="0"/>
              </a:rPr>
              <a:t>Lemma 4.1.4</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If u ≡ 0 (mod 5) and u ≥ 10 then the graph ⟨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{1, 2, 3}⟩ can be decomposed into bulls.</a:t>
            </a:r>
            <a:endParaRPr lang="zh-TW" altLang="zh-TW" sz="2400" dirty="0">
              <a:latin typeface="Times New Roman" pitchFamily="18" charset="0"/>
              <a:cs typeface="Times New Roman" pitchFamily="18" charset="0"/>
            </a:endParaRPr>
          </a:p>
        </p:txBody>
      </p:sp>
      <p:sp>
        <p:nvSpPr>
          <p:cNvPr id="6" name="矩形 34"/>
          <p:cNvSpPr>
            <a:spLocks noChangeArrowheads="1"/>
          </p:cNvSpPr>
          <p:nvPr/>
        </p:nvSpPr>
        <p:spPr bwMode="auto">
          <a:xfrm>
            <a:off x="611560" y="2424049"/>
            <a:ext cx="7848227" cy="1292983"/>
          </a:xfrm>
          <a:prstGeom prst="rect">
            <a:avLst/>
          </a:prstGeom>
          <a:noFill/>
          <a:ln w="9525">
            <a:noFill/>
            <a:miter lim="800000"/>
            <a:headEnd/>
            <a:tailEnd/>
          </a:ln>
        </p:spPr>
        <p:txBody>
          <a:bodyPr wrap="square">
            <a:spAutoFit/>
          </a:bodyPr>
          <a:lstStyle/>
          <a:p>
            <a:pPr algn="just">
              <a:lnSpc>
                <a:spcPts val="3200"/>
              </a:lnSpc>
            </a:pPr>
            <a:r>
              <a:rPr lang="en-US" altLang="zh-TW" sz="2400" b="1" u="sng" dirty="0" smtClean="0">
                <a:solidFill>
                  <a:srgbClr val="FF3300"/>
                </a:solidFill>
                <a:latin typeface="Times New Roman" pitchFamily="18" charset="0"/>
                <a:cs typeface="Times New Roman" pitchFamily="18" charset="0"/>
              </a:rPr>
              <a:t>Example 4.1.5</a:t>
            </a:r>
            <a:r>
              <a:rPr lang="en-US" altLang="zh-TW" sz="2400" dirty="0" smtClean="0">
                <a:latin typeface="Times New Roman" pitchFamily="18" charset="0"/>
                <a:cs typeface="Times New Roman" pitchFamily="18" charset="0"/>
              </a:rPr>
              <a:t>  The graph ⟨ Z</a:t>
            </a:r>
            <a:r>
              <a:rPr lang="en-US" altLang="zh-TW" sz="2400" baseline="-25000" dirty="0" smtClean="0">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 {1, 2, 3}⟩ can be decomposed into bulls as follow: (2, 3, 1; 5, 4), (6, 3, 4; 10, 7), (9, 10, 7; 1, 5), (7, 8, 6; 10, 9), (1, 8, 9; 5, 2), (4, 5, 2; 6, 10).</a:t>
            </a:r>
            <a:endParaRPr lang="zh-TW" altLang="zh-TW" sz="2400" dirty="0">
              <a:latin typeface="Times New Roman" pitchFamily="18" charset="0"/>
              <a:cs typeface="Times New Roman" pitchFamily="18" charset="0"/>
            </a:endParaRPr>
          </a:p>
        </p:txBody>
      </p:sp>
      <p:grpSp>
        <p:nvGrpSpPr>
          <p:cNvPr id="140" name="群組 139"/>
          <p:cNvGrpSpPr/>
          <p:nvPr/>
        </p:nvGrpSpPr>
        <p:grpSpPr>
          <a:xfrm>
            <a:off x="2555776" y="3573016"/>
            <a:ext cx="3645738" cy="3341985"/>
            <a:chOff x="2555776" y="3501008"/>
            <a:chExt cx="3645738" cy="3341985"/>
          </a:xfrm>
        </p:grpSpPr>
        <p:sp>
          <p:nvSpPr>
            <p:cNvPr id="40" name="文字方塊 39"/>
            <p:cNvSpPr txBox="1"/>
            <p:nvPr/>
          </p:nvSpPr>
          <p:spPr>
            <a:xfrm>
              <a:off x="4489324" y="3501008"/>
              <a:ext cx="333370" cy="433635"/>
            </a:xfrm>
            <a:prstGeom prst="rect">
              <a:avLst/>
            </a:prstGeom>
            <a:noFill/>
          </p:spPr>
          <p:txBody>
            <a:bodyPr wrap="square" rtlCol="0">
              <a:spAutoFit/>
            </a:bodyPr>
            <a:lstStyle/>
            <a:p>
              <a:r>
                <a:rPr lang="en-US" altLang="zh-TW" sz="2400" dirty="0" smtClean="0"/>
                <a:t>1</a:t>
              </a:r>
              <a:endParaRPr lang="zh-TW" altLang="en-US" sz="2400" dirty="0"/>
            </a:p>
          </p:txBody>
        </p:sp>
        <p:sp>
          <p:nvSpPr>
            <p:cNvPr id="41" name="文字方塊 40"/>
            <p:cNvSpPr txBox="1"/>
            <p:nvPr/>
          </p:nvSpPr>
          <p:spPr>
            <a:xfrm>
              <a:off x="5356087" y="3879005"/>
              <a:ext cx="333370" cy="433635"/>
            </a:xfrm>
            <a:prstGeom prst="rect">
              <a:avLst/>
            </a:prstGeom>
            <a:noFill/>
          </p:spPr>
          <p:txBody>
            <a:bodyPr wrap="square" rtlCol="0">
              <a:spAutoFit/>
            </a:bodyPr>
            <a:lstStyle/>
            <a:p>
              <a:r>
                <a:rPr lang="en-US" altLang="zh-TW" sz="2400" dirty="0" smtClean="0"/>
                <a:t>2</a:t>
              </a:r>
              <a:endParaRPr lang="zh-TW" altLang="en-US" sz="2400" dirty="0"/>
            </a:p>
          </p:txBody>
        </p:sp>
        <p:sp>
          <p:nvSpPr>
            <p:cNvPr id="42" name="文字方塊 41"/>
            <p:cNvSpPr txBox="1"/>
            <p:nvPr/>
          </p:nvSpPr>
          <p:spPr>
            <a:xfrm>
              <a:off x="5822806" y="4487730"/>
              <a:ext cx="333370" cy="433635"/>
            </a:xfrm>
            <a:prstGeom prst="rect">
              <a:avLst/>
            </a:prstGeom>
            <a:noFill/>
          </p:spPr>
          <p:txBody>
            <a:bodyPr wrap="square" rtlCol="0">
              <a:spAutoFit/>
            </a:bodyPr>
            <a:lstStyle/>
            <a:p>
              <a:r>
                <a:rPr lang="en-US" altLang="zh-TW" sz="2400" dirty="0" smtClean="0"/>
                <a:t>3</a:t>
              </a:r>
              <a:endParaRPr lang="zh-TW" altLang="en-US" sz="2400" dirty="0"/>
            </a:p>
          </p:txBody>
        </p:sp>
        <p:sp>
          <p:nvSpPr>
            <p:cNvPr id="43" name="文字方塊 42"/>
            <p:cNvSpPr txBox="1"/>
            <p:nvPr/>
          </p:nvSpPr>
          <p:spPr>
            <a:xfrm>
              <a:off x="5868144" y="5443637"/>
              <a:ext cx="333370" cy="433635"/>
            </a:xfrm>
            <a:prstGeom prst="rect">
              <a:avLst/>
            </a:prstGeom>
            <a:noFill/>
          </p:spPr>
          <p:txBody>
            <a:bodyPr wrap="square" rtlCol="0">
              <a:spAutoFit/>
            </a:bodyPr>
            <a:lstStyle/>
            <a:p>
              <a:r>
                <a:rPr lang="en-US" altLang="zh-TW" sz="2400" dirty="0" smtClean="0"/>
                <a:t>4</a:t>
              </a:r>
              <a:endParaRPr lang="zh-TW" altLang="en-US" sz="2400" dirty="0"/>
            </a:p>
          </p:txBody>
        </p:sp>
        <p:sp>
          <p:nvSpPr>
            <p:cNvPr id="44" name="文字方塊 43"/>
            <p:cNvSpPr txBox="1"/>
            <p:nvPr/>
          </p:nvSpPr>
          <p:spPr>
            <a:xfrm>
              <a:off x="5292080" y="6019701"/>
              <a:ext cx="333370" cy="433635"/>
            </a:xfrm>
            <a:prstGeom prst="rect">
              <a:avLst/>
            </a:prstGeom>
            <a:noFill/>
          </p:spPr>
          <p:txBody>
            <a:bodyPr wrap="square" rtlCol="0">
              <a:spAutoFit/>
            </a:bodyPr>
            <a:lstStyle/>
            <a:p>
              <a:r>
                <a:rPr lang="en-US" altLang="zh-TW" sz="2400" dirty="0" smtClean="0"/>
                <a:t>5</a:t>
              </a:r>
              <a:endParaRPr lang="zh-TW" altLang="en-US" sz="2400" dirty="0"/>
            </a:p>
          </p:txBody>
        </p:sp>
        <p:sp>
          <p:nvSpPr>
            <p:cNvPr id="45" name="文字方塊 44"/>
            <p:cNvSpPr txBox="1"/>
            <p:nvPr/>
          </p:nvSpPr>
          <p:spPr>
            <a:xfrm>
              <a:off x="4427984" y="6409358"/>
              <a:ext cx="333370" cy="433635"/>
            </a:xfrm>
            <a:prstGeom prst="rect">
              <a:avLst/>
            </a:prstGeom>
            <a:noFill/>
          </p:spPr>
          <p:txBody>
            <a:bodyPr wrap="square" rtlCol="0">
              <a:spAutoFit/>
            </a:bodyPr>
            <a:lstStyle/>
            <a:p>
              <a:r>
                <a:rPr lang="en-US" altLang="zh-TW" sz="2400" dirty="0" smtClean="0"/>
                <a:t>6</a:t>
              </a:r>
              <a:endParaRPr lang="zh-TW" altLang="en-US" sz="2400" dirty="0"/>
            </a:p>
          </p:txBody>
        </p:sp>
        <p:sp>
          <p:nvSpPr>
            <p:cNvPr id="46" name="文字方塊 45"/>
            <p:cNvSpPr txBox="1"/>
            <p:nvPr/>
          </p:nvSpPr>
          <p:spPr>
            <a:xfrm>
              <a:off x="3347864" y="6206450"/>
              <a:ext cx="333370" cy="433635"/>
            </a:xfrm>
            <a:prstGeom prst="rect">
              <a:avLst/>
            </a:prstGeom>
            <a:noFill/>
          </p:spPr>
          <p:txBody>
            <a:bodyPr wrap="square" rtlCol="0">
              <a:spAutoFit/>
            </a:bodyPr>
            <a:lstStyle/>
            <a:p>
              <a:r>
                <a:rPr lang="en-US" altLang="zh-TW" sz="2400" dirty="0" smtClean="0"/>
                <a:t>7</a:t>
              </a:r>
              <a:endParaRPr lang="zh-TW" altLang="en-US" sz="2400" dirty="0"/>
            </a:p>
          </p:txBody>
        </p:sp>
        <p:sp>
          <p:nvSpPr>
            <p:cNvPr id="47" name="文字方塊 46"/>
            <p:cNvSpPr txBox="1"/>
            <p:nvPr/>
          </p:nvSpPr>
          <p:spPr>
            <a:xfrm>
              <a:off x="2555776" y="5569907"/>
              <a:ext cx="333370" cy="433635"/>
            </a:xfrm>
            <a:prstGeom prst="rect">
              <a:avLst/>
            </a:prstGeom>
            <a:noFill/>
          </p:spPr>
          <p:txBody>
            <a:bodyPr wrap="square" rtlCol="0">
              <a:spAutoFit/>
            </a:bodyPr>
            <a:lstStyle/>
            <a:p>
              <a:r>
                <a:rPr lang="en-US" altLang="zh-TW" sz="2400" dirty="0" smtClean="0"/>
                <a:t>8</a:t>
              </a:r>
              <a:endParaRPr lang="zh-TW" altLang="en-US" sz="2400" dirty="0"/>
            </a:p>
          </p:txBody>
        </p:sp>
        <p:sp>
          <p:nvSpPr>
            <p:cNvPr id="48" name="文字方塊 47"/>
            <p:cNvSpPr txBox="1"/>
            <p:nvPr/>
          </p:nvSpPr>
          <p:spPr>
            <a:xfrm>
              <a:off x="2555776" y="4487730"/>
              <a:ext cx="333370" cy="433635"/>
            </a:xfrm>
            <a:prstGeom prst="rect">
              <a:avLst/>
            </a:prstGeom>
            <a:noFill/>
          </p:spPr>
          <p:txBody>
            <a:bodyPr wrap="square" rtlCol="0">
              <a:spAutoFit/>
            </a:bodyPr>
            <a:lstStyle/>
            <a:p>
              <a:r>
                <a:rPr lang="en-US" altLang="zh-TW" sz="2400" dirty="0" smtClean="0"/>
                <a:t>9</a:t>
              </a:r>
              <a:endParaRPr lang="zh-TW" altLang="en-US" sz="2400" dirty="0"/>
            </a:p>
          </p:txBody>
        </p:sp>
        <p:sp>
          <p:nvSpPr>
            <p:cNvPr id="49" name="文字方塊 48"/>
            <p:cNvSpPr txBox="1"/>
            <p:nvPr/>
          </p:nvSpPr>
          <p:spPr>
            <a:xfrm>
              <a:off x="2822472" y="3906824"/>
              <a:ext cx="600067" cy="433635"/>
            </a:xfrm>
            <a:prstGeom prst="rect">
              <a:avLst/>
            </a:prstGeom>
            <a:noFill/>
          </p:spPr>
          <p:txBody>
            <a:bodyPr wrap="square" rtlCol="0">
              <a:spAutoFit/>
            </a:bodyPr>
            <a:lstStyle/>
            <a:p>
              <a:r>
                <a:rPr lang="en-US" altLang="zh-TW" sz="2400" dirty="0" smtClean="0"/>
                <a:t>10</a:t>
              </a:r>
              <a:endParaRPr lang="zh-TW" altLang="en-US" sz="2400" dirty="0"/>
            </a:p>
          </p:txBody>
        </p:sp>
        <p:cxnSp>
          <p:nvCxnSpPr>
            <p:cNvPr id="50" name="直線接點 49"/>
            <p:cNvCxnSpPr/>
            <p:nvPr/>
          </p:nvCxnSpPr>
          <p:spPr>
            <a:xfrm>
              <a:off x="4422650" y="3906824"/>
              <a:ext cx="1400156" cy="93029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接點 55"/>
            <p:cNvCxnSpPr/>
            <p:nvPr/>
          </p:nvCxnSpPr>
          <p:spPr>
            <a:xfrm>
              <a:off x="4422650" y="3924199"/>
              <a:ext cx="887469" cy="2993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接點 56"/>
            <p:cNvCxnSpPr/>
            <p:nvPr/>
          </p:nvCxnSpPr>
          <p:spPr>
            <a:xfrm>
              <a:off x="5289413" y="4177368"/>
              <a:ext cx="510345" cy="6670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接點 79"/>
            <p:cNvCxnSpPr/>
            <p:nvPr/>
          </p:nvCxnSpPr>
          <p:spPr>
            <a:xfrm flipH="1">
              <a:off x="5257436" y="4814371"/>
              <a:ext cx="515403" cy="134544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接點 81"/>
            <p:cNvCxnSpPr/>
            <p:nvPr/>
          </p:nvCxnSpPr>
          <p:spPr>
            <a:xfrm>
              <a:off x="4373696" y="3899971"/>
              <a:ext cx="1355075" cy="174066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接點 86"/>
            <p:cNvCxnSpPr/>
            <p:nvPr/>
          </p:nvCxnSpPr>
          <p:spPr>
            <a:xfrm flipH="1">
              <a:off x="4384713" y="4797152"/>
              <a:ext cx="1411423" cy="1647715"/>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89" name="直線接點 88"/>
            <p:cNvCxnSpPr/>
            <p:nvPr/>
          </p:nvCxnSpPr>
          <p:spPr>
            <a:xfrm flipH="1">
              <a:off x="5724129" y="4825388"/>
              <a:ext cx="70743" cy="827391"/>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91" name="直線接點 90"/>
            <p:cNvCxnSpPr/>
            <p:nvPr/>
          </p:nvCxnSpPr>
          <p:spPr>
            <a:xfrm flipV="1">
              <a:off x="4395730" y="5661249"/>
              <a:ext cx="1328399" cy="783618"/>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94" name="直線接點 93"/>
            <p:cNvCxnSpPr/>
            <p:nvPr/>
          </p:nvCxnSpPr>
          <p:spPr>
            <a:xfrm flipH="1" flipV="1">
              <a:off x="3459296" y="4197427"/>
              <a:ext cx="2336841" cy="591255"/>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97" name="直線接點 96"/>
            <p:cNvCxnSpPr/>
            <p:nvPr/>
          </p:nvCxnSpPr>
          <p:spPr>
            <a:xfrm flipH="1">
              <a:off x="3470313" y="5639666"/>
              <a:ext cx="2233237" cy="529780"/>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99" name="直線接點 98"/>
            <p:cNvCxnSpPr/>
            <p:nvPr/>
          </p:nvCxnSpPr>
          <p:spPr>
            <a:xfrm flipH="1" flipV="1">
              <a:off x="2919470" y="4869455"/>
              <a:ext cx="548211" cy="1295419"/>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101" name="直線接點 100"/>
            <p:cNvCxnSpPr/>
            <p:nvPr/>
          </p:nvCxnSpPr>
          <p:spPr>
            <a:xfrm flipH="1" flipV="1">
              <a:off x="3447709" y="4174979"/>
              <a:ext cx="11587" cy="2016501"/>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103" name="直線接點 102"/>
            <p:cNvCxnSpPr/>
            <p:nvPr/>
          </p:nvCxnSpPr>
          <p:spPr>
            <a:xfrm flipV="1">
              <a:off x="2915849" y="4186410"/>
              <a:ext cx="521414" cy="702709"/>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105" name="直線接點 104"/>
            <p:cNvCxnSpPr/>
            <p:nvPr/>
          </p:nvCxnSpPr>
          <p:spPr>
            <a:xfrm flipV="1">
              <a:off x="3437263" y="3885407"/>
              <a:ext cx="928588" cy="289986"/>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107" name="直線接點 106"/>
            <p:cNvCxnSpPr/>
            <p:nvPr/>
          </p:nvCxnSpPr>
          <p:spPr>
            <a:xfrm flipH="1">
              <a:off x="3481330" y="6138373"/>
              <a:ext cx="1782567" cy="64123"/>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cxnSp>
          <p:nvCxnSpPr>
            <p:cNvPr id="109" name="直線接點 108"/>
            <p:cNvCxnSpPr/>
            <p:nvPr/>
          </p:nvCxnSpPr>
          <p:spPr>
            <a:xfrm flipH="1" flipV="1">
              <a:off x="2996588" y="5651653"/>
              <a:ext cx="1404823" cy="805773"/>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11" name="直線接點 110"/>
            <p:cNvCxnSpPr/>
            <p:nvPr/>
          </p:nvCxnSpPr>
          <p:spPr>
            <a:xfrm flipH="1" flipV="1">
              <a:off x="2974554" y="5662670"/>
              <a:ext cx="480758" cy="49881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13" name="直線接點 112"/>
            <p:cNvCxnSpPr/>
            <p:nvPr/>
          </p:nvCxnSpPr>
          <p:spPr>
            <a:xfrm flipH="1" flipV="1">
              <a:off x="3475647" y="6195929"/>
              <a:ext cx="909066" cy="259955"/>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15" name="直線接點 114"/>
            <p:cNvCxnSpPr/>
            <p:nvPr/>
          </p:nvCxnSpPr>
          <p:spPr>
            <a:xfrm flipV="1">
              <a:off x="2996588" y="4185613"/>
              <a:ext cx="457026" cy="1421973"/>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17" name="直線接點 116"/>
            <p:cNvCxnSpPr/>
            <p:nvPr/>
          </p:nvCxnSpPr>
          <p:spPr>
            <a:xfrm flipH="1" flipV="1">
              <a:off x="2919470" y="4869455"/>
              <a:ext cx="1471703" cy="1527692"/>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19" name="直線接點 118"/>
            <p:cNvCxnSpPr/>
            <p:nvPr/>
          </p:nvCxnSpPr>
          <p:spPr>
            <a:xfrm flipV="1">
              <a:off x="2985571" y="3904284"/>
              <a:ext cx="1376536" cy="1725335"/>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21" name="直線接點 120"/>
            <p:cNvCxnSpPr/>
            <p:nvPr/>
          </p:nvCxnSpPr>
          <p:spPr>
            <a:xfrm flipH="1" flipV="1">
              <a:off x="2954095" y="4877339"/>
              <a:ext cx="31476" cy="785331"/>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23" name="直線接點 122"/>
            <p:cNvCxnSpPr/>
            <p:nvPr/>
          </p:nvCxnSpPr>
          <p:spPr>
            <a:xfrm flipH="1">
              <a:off x="2903100" y="3922005"/>
              <a:ext cx="1481613" cy="982425"/>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25" name="直線接點 124"/>
            <p:cNvCxnSpPr/>
            <p:nvPr/>
          </p:nvCxnSpPr>
          <p:spPr>
            <a:xfrm flipH="1" flipV="1">
              <a:off x="2996588" y="5629619"/>
              <a:ext cx="2265715" cy="52727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27" name="直線接點 126"/>
            <p:cNvCxnSpPr/>
            <p:nvPr/>
          </p:nvCxnSpPr>
          <p:spPr>
            <a:xfrm flipV="1">
              <a:off x="2897436" y="4222233"/>
              <a:ext cx="2359185" cy="658239"/>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29" name="直線接點 128"/>
            <p:cNvCxnSpPr/>
            <p:nvPr/>
          </p:nvCxnSpPr>
          <p:spPr>
            <a:xfrm>
              <a:off x="5267986" y="4204461"/>
              <a:ext cx="438751" cy="1447192"/>
            </a:xfrm>
            <a:prstGeom prst="line">
              <a:avLst/>
            </a:prstGeom>
            <a:ln w="57150">
              <a:solidFill>
                <a:srgbClr val="BC461A"/>
              </a:solidFill>
              <a:prstDash val="sysDash"/>
            </a:ln>
          </p:spPr>
          <p:style>
            <a:lnRef idx="1">
              <a:schemeClr val="accent1"/>
            </a:lnRef>
            <a:fillRef idx="0">
              <a:schemeClr val="accent1"/>
            </a:fillRef>
            <a:effectRef idx="0">
              <a:schemeClr val="accent1"/>
            </a:effectRef>
            <a:fontRef idx="minor">
              <a:schemeClr val="tx1"/>
            </a:fontRef>
          </p:style>
        </p:cxnSp>
        <p:cxnSp>
          <p:nvCxnSpPr>
            <p:cNvPr id="131" name="直線接點 130"/>
            <p:cNvCxnSpPr/>
            <p:nvPr/>
          </p:nvCxnSpPr>
          <p:spPr>
            <a:xfrm flipH="1">
              <a:off x="5263342" y="4197427"/>
              <a:ext cx="2721" cy="2027899"/>
            </a:xfrm>
            <a:prstGeom prst="line">
              <a:avLst/>
            </a:prstGeom>
            <a:ln w="57150">
              <a:solidFill>
                <a:srgbClr val="BC461A"/>
              </a:solidFill>
              <a:prstDash val="sysDash"/>
            </a:ln>
          </p:spPr>
          <p:style>
            <a:lnRef idx="1">
              <a:schemeClr val="accent1"/>
            </a:lnRef>
            <a:fillRef idx="0">
              <a:schemeClr val="accent1"/>
            </a:fillRef>
            <a:effectRef idx="0">
              <a:schemeClr val="accent1"/>
            </a:effectRef>
            <a:fontRef idx="minor">
              <a:schemeClr val="tx1"/>
            </a:fontRef>
          </p:style>
        </p:cxnSp>
        <p:cxnSp>
          <p:nvCxnSpPr>
            <p:cNvPr id="133" name="直線接點 132"/>
            <p:cNvCxnSpPr/>
            <p:nvPr/>
          </p:nvCxnSpPr>
          <p:spPr>
            <a:xfrm flipH="1">
              <a:off x="5277080" y="5618602"/>
              <a:ext cx="473725" cy="583894"/>
            </a:xfrm>
            <a:prstGeom prst="line">
              <a:avLst/>
            </a:prstGeom>
            <a:ln w="57150">
              <a:solidFill>
                <a:srgbClr val="BC461A"/>
              </a:solidFill>
              <a:prstDash val="sysDash"/>
            </a:ln>
          </p:spPr>
          <p:style>
            <a:lnRef idx="1">
              <a:schemeClr val="accent1"/>
            </a:lnRef>
            <a:fillRef idx="0">
              <a:schemeClr val="accent1"/>
            </a:fillRef>
            <a:effectRef idx="0">
              <a:schemeClr val="accent1"/>
            </a:effectRef>
            <a:fontRef idx="minor">
              <a:schemeClr val="tx1"/>
            </a:fontRef>
          </p:style>
        </p:cxnSp>
        <p:cxnSp>
          <p:nvCxnSpPr>
            <p:cNvPr id="136" name="直線接點 135"/>
            <p:cNvCxnSpPr/>
            <p:nvPr/>
          </p:nvCxnSpPr>
          <p:spPr>
            <a:xfrm>
              <a:off x="3459296" y="4197427"/>
              <a:ext cx="1784733" cy="20110"/>
            </a:xfrm>
            <a:prstGeom prst="line">
              <a:avLst/>
            </a:prstGeom>
            <a:ln w="57150">
              <a:solidFill>
                <a:srgbClr val="BC461A"/>
              </a:solidFill>
              <a:prstDash val="sysDash"/>
            </a:ln>
          </p:spPr>
          <p:style>
            <a:lnRef idx="1">
              <a:schemeClr val="accent1"/>
            </a:lnRef>
            <a:fillRef idx="0">
              <a:schemeClr val="accent1"/>
            </a:fillRef>
            <a:effectRef idx="0">
              <a:schemeClr val="accent1"/>
            </a:effectRef>
            <a:fontRef idx="minor">
              <a:schemeClr val="tx1"/>
            </a:fontRef>
          </p:style>
        </p:cxnSp>
        <p:cxnSp>
          <p:nvCxnSpPr>
            <p:cNvPr id="138" name="直線接點 137"/>
            <p:cNvCxnSpPr/>
            <p:nvPr/>
          </p:nvCxnSpPr>
          <p:spPr>
            <a:xfrm flipH="1">
              <a:off x="4423672" y="6191480"/>
              <a:ext cx="853408" cy="222259"/>
            </a:xfrm>
            <a:prstGeom prst="line">
              <a:avLst/>
            </a:prstGeom>
            <a:ln w="57150">
              <a:solidFill>
                <a:srgbClr val="BC461A"/>
              </a:solidFill>
              <a:prstDash val="sysDash"/>
            </a:ln>
          </p:spPr>
          <p:style>
            <a:lnRef idx="1">
              <a:schemeClr val="accent1"/>
            </a:lnRef>
            <a:fillRef idx="0">
              <a:schemeClr val="accent1"/>
            </a:fillRef>
            <a:effectRef idx="0">
              <a:schemeClr val="accent1"/>
            </a:effectRef>
            <a:fontRef idx="minor">
              <a:schemeClr val="tx1"/>
            </a:fontRef>
          </p:style>
        </p:cxnSp>
        <p:sp>
          <p:nvSpPr>
            <p:cNvPr id="70" name="橢圓 69"/>
            <p:cNvSpPr/>
            <p:nvPr/>
          </p:nvSpPr>
          <p:spPr>
            <a:xfrm>
              <a:off x="4289302" y="3812944"/>
              <a:ext cx="200022" cy="2029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1" name="橢圓 70"/>
            <p:cNvSpPr/>
            <p:nvPr/>
          </p:nvSpPr>
          <p:spPr>
            <a:xfrm>
              <a:off x="5156065" y="4083488"/>
              <a:ext cx="200022" cy="2029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2" name="橢圓 71"/>
            <p:cNvSpPr/>
            <p:nvPr/>
          </p:nvSpPr>
          <p:spPr>
            <a:xfrm>
              <a:off x="5689457" y="4718457"/>
              <a:ext cx="200022" cy="2029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3" name="橢圓 72"/>
            <p:cNvSpPr/>
            <p:nvPr/>
          </p:nvSpPr>
          <p:spPr>
            <a:xfrm>
              <a:off x="5622783" y="5530089"/>
              <a:ext cx="200022" cy="2029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4" name="橢圓 73"/>
            <p:cNvSpPr/>
            <p:nvPr/>
          </p:nvSpPr>
          <p:spPr>
            <a:xfrm>
              <a:off x="5156065" y="6071178"/>
              <a:ext cx="200022" cy="2029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5" name="橢圓 74"/>
            <p:cNvSpPr/>
            <p:nvPr/>
          </p:nvSpPr>
          <p:spPr>
            <a:xfrm>
              <a:off x="4289302" y="6341722"/>
              <a:ext cx="200022" cy="2029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6" name="橢圓 75"/>
            <p:cNvSpPr/>
            <p:nvPr/>
          </p:nvSpPr>
          <p:spPr>
            <a:xfrm>
              <a:off x="3355865" y="6071178"/>
              <a:ext cx="200022" cy="2029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7" name="橢圓 76"/>
            <p:cNvSpPr/>
            <p:nvPr/>
          </p:nvSpPr>
          <p:spPr>
            <a:xfrm>
              <a:off x="2889146" y="5530089"/>
              <a:ext cx="200022" cy="2029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8" name="橢圓 77"/>
            <p:cNvSpPr/>
            <p:nvPr/>
          </p:nvSpPr>
          <p:spPr>
            <a:xfrm>
              <a:off x="2822472" y="4786093"/>
              <a:ext cx="200022" cy="2029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9" name="橢圓 78"/>
            <p:cNvSpPr/>
            <p:nvPr/>
          </p:nvSpPr>
          <p:spPr>
            <a:xfrm>
              <a:off x="3355865" y="4083488"/>
              <a:ext cx="200022" cy="20290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8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5"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6"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8"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2"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4"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6"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18"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120" name="直線接點 119"/>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85</a:t>
            </a:fld>
            <a:r>
              <a:rPr lang="en-US" altLang="zh-TW" smtClean="0"/>
              <a:t>-</a:t>
            </a:r>
            <a:endParaRPr lang="en-US" altLang="zh-TW"/>
          </a:p>
        </p:txBody>
      </p:sp>
      <p:sp>
        <p:nvSpPr>
          <p:cNvPr id="3" name="矩形 34"/>
          <p:cNvSpPr>
            <a:spLocks noChangeArrowheads="1"/>
          </p:cNvSpPr>
          <p:nvPr/>
        </p:nvSpPr>
        <p:spPr bwMode="auto">
          <a:xfrm>
            <a:off x="611560" y="1363802"/>
            <a:ext cx="7848227" cy="913070"/>
          </a:xfrm>
          <a:prstGeom prst="rect">
            <a:avLst/>
          </a:prstGeom>
          <a:noFill/>
          <a:ln w="9525">
            <a:noFill/>
            <a:miter lim="800000"/>
            <a:headEnd/>
            <a:tailEnd/>
          </a:ln>
        </p:spPr>
        <p:txBody>
          <a:bodyPr wrap="square">
            <a:spAutoFit/>
          </a:bodyPr>
          <a:lstStyle/>
          <a:p>
            <a:pPr algn="just">
              <a:lnSpc>
                <a:spcPts val="3200"/>
              </a:lnSpc>
            </a:pPr>
            <a:r>
              <a:rPr lang="en-US" altLang="zh-TW" sz="2400" b="1" u="sng" dirty="0" smtClean="0">
                <a:solidFill>
                  <a:srgbClr val="0000FF"/>
                </a:solidFill>
                <a:latin typeface="Times New Roman" pitchFamily="18" charset="0"/>
                <a:cs typeface="Times New Roman" pitchFamily="18" charset="0"/>
              </a:rPr>
              <a:t>Lemma  4.1.6</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If d ∈ D</a:t>
            </a:r>
            <a:r>
              <a:rPr lang="en-US" altLang="zh-TW" sz="2400" baseline="-25000" dirty="0"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\{u / 2}, then the graph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{d}⟩ can be decomposed into bulls.</a:t>
            </a:r>
            <a:endParaRPr lang="zh-TW" altLang="zh-TW" sz="2400" dirty="0">
              <a:latin typeface="Times New Roman" pitchFamily="18" charset="0"/>
              <a:cs typeface="Times New Roman" pitchFamily="18" charset="0"/>
            </a:endParaRPr>
          </a:p>
        </p:txBody>
      </p:sp>
      <p:sp>
        <p:nvSpPr>
          <p:cNvPr id="4" name="矩形 34"/>
          <p:cNvSpPr>
            <a:spLocks noChangeArrowheads="1"/>
          </p:cNvSpPr>
          <p:nvPr/>
        </p:nvSpPr>
        <p:spPr bwMode="auto">
          <a:xfrm>
            <a:off x="611560" y="2271256"/>
            <a:ext cx="7848227" cy="1733808"/>
          </a:xfrm>
          <a:prstGeom prst="rect">
            <a:avLst/>
          </a:prstGeom>
          <a:noFill/>
          <a:ln w="9525">
            <a:noFill/>
            <a:miter lim="800000"/>
            <a:headEnd/>
            <a:tailEnd/>
          </a:ln>
        </p:spPr>
        <p:txBody>
          <a:bodyPr wrap="square">
            <a:spAutoFit/>
          </a:bodyPr>
          <a:lstStyle/>
          <a:p>
            <a:pPr algn="just">
              <a:lnSpc>
                <a:spcPts val="3200"/>
              </a:lnSpc>
            </a:pPr>
            <a:r>
              <a:rPr lang="en-US" altLang="zh-TW" sz="2400" b="1" u="sng" dirty="0" smtClean="0">
                <a:solidFill>
                  <a:srgbClr val="FF3300"/>
                </a:solidFill>
                <a:latin typeface="Times New Roman" pitchFamily="18" charset="0"/>
                <a:cs typeface="Times New Roman" pitchFamily="18" charset="0"/>
              </a:rPr>
              <a:t>Example  4.1.7</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The graph ⟨Z</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{1}⟩ can be decomposed into bulls as follow: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1, 2; ∞</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3, 4 ; ∞</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2, 3; ∞</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4, 5; ∞</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5, 1; ∞</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39" name="Rectangle 2"/>
          <p:cNvSpPr>
            <a:spLocks noChangeArrowheads="1"/>
          </p:cNvSpPr>
          <p:nvPr/>
        </p:nvSpPr>
        <p:spPr bwMode="auto">
          <a:xfrm>
            <a:off x="152400" y="364859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pSp>
        <p:nvGrpSpPr>
          <p:cNvPr id="170" name="群組 169"/>
          <p:cNvGrpSpPr/>
          <p:nvPr/>
        </p:nvGrpSpPr>
        <p:grpSpPr>
          <a:xfrm>
            <a:off x="755576" y="3933056"/>
            <a:ext cx="7754325" cy="2952328"/>
            <a:chOff x="728663" y="3648590"/>
            <a:chExt cx="7754325" cy="3236794"/>
          </a:xfrm>
        </p:grpSpPr>
        <p:sp>
          <p:nvSpPr>
            <p:cNvPr id="41" name="矩形 40"/>
            <p:cNvSpPr>
              <a:spLocks noChangeArrowheads="1"/>
            </p:cNvSpPr>
            <p:nvPr/>
          </p:nvSpPr>
          <p:spPr bwMode="auto">
            <a:xfrm>
              <a:off x="7423150" y="3648590"/>
              <a:ext cx="312906" cy="233024"/>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dirty="0">
                  <a:solidFill>
                    <a:srgbClr val="FF0000"/>
                  </a:solidFill>
                  <a:latin typeface="Times New Roman" pitchFamily="18" charset="0"/>
                  <a:cs typeface="Times New Roman" pitchFamily="18" charset="0"/>
                </a:rPr>
                <a:t>1</a:t>
              </a:r>
              <a:endParaRPr lang="zh-TW" altLang="en-US" sz="2000" dirty="0">
                <a:solidFill>
                  <a:srgbClr val="FF0000"/>
                </a:solidFill>
              </a:endParaRPr>
            </a:p>
          </p:txBody>
        </p:sp>
        <p:sp>
          <p:nvSpPr>
            <p:cNvPr id="43" name="矩形 42"/>
            <p:cNvSpPr>
              <a:spLocks noChangeArrowheads="1"/>
            </p:cNvSpPr>
            <p:nvPr/>
          </p:nvSpPr>
          <p:spPr bwMode="auto">
            <a:xfrm>
              <a:off x="728663" y="3746593"/>
              <a:ext cx="452368" cy="233024"/>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a:solidFill>
                    <a:srgbClr val="FF0000"/>
                  </a:solidFill>
                  <a:latin typeface="Times New Roman" pitchFamily="18" charset="0"/>
                  <a:cs typeface="Times New Roman" pitchFamily="18" charset="0"/>
                </a:rPr>
                <a:t>∞</a:t>
              </a:r>
              <a:r>
                <a:rPr lang="en-US" altLang="zh-TW" sz="2000" baseline="-25000">
                  <a:solidFill>
                    <a:srgbClr val="FF0000"/>
                  </a:solidFill>
                  <a:latin typeface="Times New Roman" pitchFamily="18" charset="0"/>
                  <a:cs typeface="Times New Roman" pitchFamily="18" charset="0"/>
                </a:rPr>
                <a:t>1</a:t>
              </a:r>
              <a:endParaRPr lang="zh-TW" altLang="en-US" sz="2000">
                <a:solidFill>
                  <a:srgbClr val="FF0000"/>
                </a:solidFill>
              </a:endParaRPr>
            </a:p>
          </p:txBody>
        </p:sp>
        <p:sp>
          <p:nvSpPr>
            <p:cNvPr id="44" name="矩形 43"/>
            <p:cNvSpPr>
              <a:spLocks noChangeArrowheads="1"/>
            </p:cNvSpPr>
            <p:nvPr/>
          </p:nvSpPr>
          <p:spPr bwMode="auto">
            <a:xfrm>
              <a:off x="728663" y="4432616"/>
              <a:ext cx="452368" cy="233024"/>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a:solidFill>
                    <a:srgbClr val="FF0000"/>
                  </a:solidFill>
                  <a:latin typeface="Times New Roman" pitchFamily="18" charset="0"/>
                  <a:cs typeface="Times New Roman" pitchFamily="18" charset="0"/>
                </a:rPr>
                <a:t>∞</a:t>
              </a:r>
              <a:r>
                <a:rPr lang="en-US" altLang="zh-TW" sz="2000" baseline="-25000">
                  <a:solidFill>
                    <a:srgbClr val="FF0000"/>
                  </a:solidFill>
                  <a:latin typeface="Times New Roman" pitchFamily="18" charset="0"/>
                  <a:cs typeface="Times New Roman" pitchFamily="18" charset="0"/>
                </a:rPr>
                <a:t>2</a:t>
              </a:r>
              <a:endParaRPr lang="zh-TW" altLang="en-US" sz="2000">
                <a:solidFill>
                  <a:srgbClr val="FF0000"/>
                </a:solidFill>
              </a:endParaRPr>
            </a:p>
          </p:txBody>
        </p:sp>
        <p:sp>
          <p:nvSpPr>
            <p:cNvPr id="45" name="矩形 44"/>
            <p:cNvSpPr>
              <a:spLocks noChangeArrowheads="1"/>
            </p:cNvSpPr>
            <p:nvPr/>
          </p:nvSpPr>
          <p:spPr bwMode="auto">
            <a:xfrm>
              <a:off x="728663" y="5118639"/>
              <a:ext cx="452368" cy="233024"/>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a:solidFill>
                    <a:srgbClr val="FF0000"/>
                  </a:solidFill>
                  <a:latin typeface="Times New Roman" pitchFamily="18" charset="0"/>
                  <a:cs typeface="Times New Roman" pitchFamily="18" charset="0"/>
                </a:rPr>
                <a:t>∞</a:t>
              </a:r>
              <a:r>
                <a:rPr lang="en-US" altLang="zh-TW" sz="2000" baseline="-25000">
                  <a:solidFill>
                    <a:srgbClr val="FF0000"/>
                  </a:solidFill>
                  <a:latin typeface="Times New Roman" pitchFamily="18" charset="0"/>
                  <a:cs typeface="Times New Roman" pitchFamily="18" charset="0"/>
                </a:rPr>
                <a:t>3</a:t>
              </a:r>
              <a:endParaRPr lang="zh-TW" altLang="en-US" sz="2000">
                <a:solidFill>
                  <a:srgbClr val="FF0000"/>
                </a:solidFill>
              </a:endParaRPr>
            </a:p>
          </p:txBody>
        </p:sp>
        <p:sp>
          <p:nvSpPr>
            <p:cNvPr id="47" name="矩形 46"/>
            <p:cNvSpPr>
              <a:spLocks noChangeArrowheads="1"/>
            </p:cNvSpPr>
            <p:nvPr/>
          </p:nvSpPr>
          <p:spPr bwMode="auto">
            <a:xfrm>
              <a:off x="728663" y="5804661"/>
              <a:ext cx="452368" cy="233024"/>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a:solidFill>
                    <a:srgbClr val="FF0000"/>
                  </a:solidFill>
                  <a:latin typeface="Times New Roman" pitchFamily="18" charset="0"/>
                  <a:cs typeface="Times New Roman" pitchFamily="18" charset="0"/>
                </a:rPr>
                <a:t>∞</a:t>
              </a:r>
              <a:r>
                <a:rPr lang="en-US" altLang="zh-TW" sz="2000" baseline="-25000">
                  <a:solidFill>
                    <a:srgbClr val="FF0000"/>
                  </a:solidFill>
                  <a:latin typeface="Times New Roman" pitchFamily="18" charset="0"/>
                  <a:cs typeface="Times New Roman" pitchFamily="18" charset="0"/>
                </a:rPr>
                <a:t>4</a:t>
              </a:r>
              <a:endParaRPr lang="zh-TW" altLang="en-US" sz="2000">
                <a:solidFill>
                  <a:srgbClr val="FF0000"/>
                </a:solidFill>
              </a:endParaRPr>
            </a:p>
          </p:txBody>
        </p:sp>
        <p:sp>
          <p:nvSpPr>
            <p:cNvPr id="48" name="矩形 47"/>
            <p:cNvSpPr>
              <a:spLocks noChangeArrowheads="1"/>
            </p:cNvSpPr>
            <p:nvPr/>
          </p:nvSpPr>
          <p:spPr bwMode="auto">
            <a:xfrm>
              <a:off x="7423150" y="4432616"/>
              <a:ext cx="312906" cy="233024"/>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dirty="0">
                  <a:solidFill>
                    <a:srgbClr val="FF0000"/>
                  </a:solidFill>
                  <a:latin typeface="Times New Roman" pitchFamily="18" charset="0"/>
                  <a:cs typeface="Times New Roman" pitchFamily="18" charset="0"/>
                </a:rPr>
                <a:t>2</a:t>
              </a:r>
              <a:endParaRPr lang="zh-TW" altLang="en-US" sz="2000" dirty="0">
                <a:solidFill>
                  <a:srgbClr val="FF0000"/>
                </a:solidFill>
              </a:endParaRPr>
            </a:p>
          </p:txBody>
        </p:sp>
        <p:sp>
          <p:nvSpPr>
            <p:cNvPr id="49" name="矩形 48"/>
            <p:cNvSpPr>
              <a:spLocks noChangeArrowheads="1"/>
            </p:cNvSpPr>
            <p:nvPr/>
          </p:nvSpPr>
          <p:spPr bwMode="auto">
            <a:xfrm>
              <a:off x="7423150" y="5118639"/>
              <a:ext cx="312906" cy="233024"/>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dirty="0">
                  <a:solidFill>
                    <a:srgbClr val="FF0000"/>
                  </a:solidFill>
                  <a:latin typeface="Times New Roman" pitchFamily="18" charset="0"/>
                  <a:cs typeface="Times New Roman" pitchFamily="18" charset="0"/>
                </a:rPr>
                <a:t>3</a:t>
              </a:r>
              <a:endParaRPr lang="zh-TW" altLang="en-US" sz="2000" dirty="0">
                <a:solidFill>
                  <a:srgbClr val="FF0000"/>
                </a:solidFill>
              </a:endParaRPr>
            </a:p>
          </p:txBody>
        </p:sp>
        <p:sp>
          <p:nvSpPr>
            <p:cNvPr id="51" name="矩形 50"/>
            <p:cNvSpPr>
              <a:spLocks noChangeArrowheads="1"/>
            </p:cNvSpPr>
            <p:nvPr/>
          </p:nvSpPr>
          <p:spPr bwMode="auto">
            <a:xfrm>
              <a:off x="7423150" y="5804661"/>
              <a:ext cx="312906" cy="233024"/>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dirty="0">
                  <a:solidFill>
                    <a:srgbClr val="FF0000"/>
                  </a:solidFill>
                  <a:latin typeface="Times New Roman" pitchFamily="18" charset="0"/>
                  <a:cs typeface="Times New Roman" pitchFamily="18" charset="0"/>
                </a:rPr>
                <a:t>4</a:t>
              </a:r>
              <a:endParaRPr lang="zh-TW" altLang="en-US" sz="2000" dirty="0">
                <a:solidFill>
                  <a:srgbClr val="FF0000"/>
                </a:solidFill>
              </a:endParaRPr>
            </a:p>
          </p:txBody>
        </p:sp>
        <p:cxnSp>
          <p:nvCxnSpPr>
            <p:cNvPr id="66" name="直線接點 65"/>
            <p:cNvCxnSpPr/>
            <p:nvPr/>
          </p:nvCxnSpPr>
          <p:spPr bwMode="auto">
            <a:xfrm>
              <a:off x="7285038" y="5241605"/>
              <a:ext cx="3175" cy="698966"/>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sp>
          <p:nvSpPr>
            <p:cNvPr id="81" name="弧形 80"/>
            <p:cNvSpPr/>
            <p:nvPr/>
          </p:nvSpPr>
          <p:spPr bwMode="auto">
            <a:xfrm>
              <a:off x="5851526" y="3844597"/>
              <a:ext cx="2631462" cy="2763893"/>
            </a:xfrm>
            <a:prstGeom prst="arc">
              <a:avLst>
                <a:gd name="adj1" fmla="val 16200000"/>
                <a:gd name="adj2" fmla="val 5250459"/>
              </a:avLst>
            </a:prstGeom>
            <a:ln w="38100">
              <a:solidFill>
                <a:srgbClr val="0000CC"/>
              </a:solidFill>
              <a:prstDash val="dash"/>
            </a:ln>
          </p:spPr>
          <p:style>
            <a:lnRef idx="1">
              <a:schemeClr val="accent1"/>
            </a:lnRef>
            <a:fillRef idx="0">
              <a:schemeClr val="accent1"/>
            </a:fillRef>
            <a:effectRef idx="0">
              <a:schemeClr val="accent1"/>
            </a:effectRef>
            <a:fontRef idx="minor">
              <a:schemeClr val="tx1"/>
            </a:fontRef>
          </p:style>
          <p:txBody>
            <a:bodyPr anchor="ctr"/>
            <a:lstStyle>
              <a:defPPr>
                <a:defRPr lang="zh-TW"/>
              </a:defPPr>
              <a:lvl1pPr algn="l" rtl="0" fontAlgn="base">
                <a:spcBef>
                  <a:spcPct val="0"/>
                </a:spcBef>
                <a:spcAft>
                  <a:spcPct val="0"/>
                </a:spcAft>
                <a:defRPr kumimoji="1"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mn-lt"/>
                  <a:ea typeface="+mn-ea"/>
                  <a:cs typeface="+mn-cs"/>
                </a:defRPr>
              </a:lvl2pPr>
              <a:lvl3pPr marL="914400" algn="l" rtl="0" fontAlgn="base">
                <a:spcBef>
                  <a:spcPct val="0"/>
                </a:spcBef>
                <a:spcAft>
                  <a:spcPct val="0"/>
                </a:spcAft>
                <a:defRPr kumimoji="1" kern="1200">
                  <a:solidFill>
                    <a:schemeClr val="tx1"/>
                  </a:solidFill>
                  <a:latin typeface="+mn-lt"/>
                  <a:ea typeface="+mn-ea"/>
                  <a:cs typeface="+mn-cs"/>
                </a:defRPr>
              </a:lvl3pPr>
              <a:lvl4pPr marL="1371600" algn="l" rtl="0" fontAlgn="base">
                <a:spcBef>
                  <a:spcPct val="0"/>
                </a:spcBef>
                <a:spcAft>
                  <a:spcPct val="0"/>
                </a:spcAft>
                <a:defRPr kumimoji="1" kern="1200">
                  <a:solidFill>
                    <a:schemeClr val="tx1"/>
                  </a:solidFill>
                  <a:latin typeface="+mn-lt"/>
                  <a:ea typeface="+mn-ea"/>
                  <a:cs typeface="+mn-cs"/>
                </a:defRPr>
              </a:lvl4pPr>
              <a:lvl5pPr marL="1828800" algn="l" rtl="0" fontAlgn="base">
                <a:spcBef>
                  <a:spcPct val="0"/>
                </a:spcBef>
                <a:spcAft>
                  <a:spcPct val="0"/>
                </a:spcAft>
                <a:defRPr kumimoji="1" kern="1200">
                  <a:solidFill>
                    <a:schemeClr val="tx1"/>
                  </a:solidFill>
                  <a:latin typeface="+mn-lt"/>
                  <a:ea typeface="+mn-ea"/>
                  <a:cs typeface="+mn-cs"/>
                </a:defRPr>
              </a:lvl5pPr>
              <a:lvl6pPr marL="2286000" algn="l" defTabSz="914400" rtl="0" eaLnBrk="1" latinLnBrk="0" hangingPunct="1">
                <a:defRPr kumimoji="1" kern="1200">
                  <a:solidFill>
                    <a:schemeClr val="tx1"/>
                  </a:solidFill>
                  <a:latin typeface="+mn-lt"/>
                  <a:ea typeface="+mn-ea"/>
                  <a:cs typeface="+mn-cs"/>
                </a:defRPr>
              </a:lvl6pPr>
              <a:lvl7pPr marL="2743200" algn="l" defTabSz="914400" rtl="0" eaLnBrk="1" latinLnBrk="0" hangingPunct="1">
                <a:defRPr kumimoji="1" kern="1200">
                  <a:solidFill>
                    <a:schemeClr val="tx1"/>
                  </a:solidFill>
                  <a:latin typeface="+mn-lt"/>
                  <a:ea typeface="+mn-ea"/>
                  <a:cs typeface="+mn-cs"/>
                </a:defRPr>
              </a:lvl7pPr>
              <a:lvl8pPr marL="3200400" algn="l" defTabSz="914400" rtl="0" eaLnBrk="1" latinLnBrk="0" hangingPunct="1">
                <a:defRPr kumimoji="1" kern="1200">
                  <a:solidFill>
                    <a:schemeClr val="tx1"/>
                  </a:solidFill>
                  <a:latin typeface="+mn-lt"/>
                  <a:ea typeface="+mn-ea"/>
                  <a:cs typeface="+mn-cs"/>
                </a:defRPr>
              </a:lvl8pPr>
              <a:lvl9pPr marL="3657600" algn="l" defTabSz="914400" rtl="0" eaLnBrk="1" latinLnBrk="0" hangingPunct="1">
                <a:defRPr kumimoji="1" kern="1200">
                  <a:solidFill>
                    <a:schemeClr val="tx1"/>
                  </a:solidFill>
                  <a:latin typeface="+mn-lt"/>
                  <a:ea typeface="+mn-ea"/>
                  <a:cs typeface="+mn-cs"/>
                </a:defRPr>
              </a:lvl9pPr>
            </a:lstStyle>
            <a:p>
              <a:pPr algn="ctr">
                <a:defRPr/>
              </a:pPr>
              <a:endParaRPr lang="zh-TW" altLang="en-US" dirty="0">
                <a:ln>
                  <a:solidFill>
                    <a:srgbClr val="FF3300"/>
                  </a:solidFill>
                </a:ln>
                <a:solidFill>
                  <a:srgbClr val="FFC000"/>
                </a:solidFill>
              </a:endParaRPr>
            </a:p>
          </p:txBody>
        </p:sp>
        <p:cxnSp>
          <p:nvCxnSpPr>
            <p:cNvPr id="83" name="直線接點 82"/>
            <p:cNvCxnSpPr/>
            <p:nvPr/>
          </p:nvCxnSpPr>
          <p:spPr bwMode="auto">
            <a:xfrm flipV="1">
              <a:off x="1344058" y="3866549"/>
              <a:ext cx="5971142" cy="1401664"/>
            </a:xfrm>
            <a:prstGeom prst="line">
              <a:avLst/>
            </a:prstGeom>
            <a:ln w="28575">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96" name="文字方塊 61"/>
            <p:cNvSpPr txBox="1">
              <a:spLocks noChangeArrowheads="1"/>
            </p:cNvSpPr>
            <p:nvPr/>
          </p:nvSpPr>
          <p:spPr bwMode="auto">
            <a:xfrm>
              <a:off x="4148138" y="6657105"/>
              <a:ext cx="396875" cy="214498"/>
            </a:xfrm>
            <a:prstGeom prst="rect">
              <a:avLst/>
            </a:prstGeom>
            <a:noFill/>
            <a:ln w="9525">
              <a:noFill/>
              <a:miter lim="800000"/>
              <a:headEnd/>
              <a:tailEnd/>
            </a:ln>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dirty="0"/>
            </a:p>
          </p:txBody>
        </p:sp>
        <p:sp>
          <p:nvSpPr>
            <p:cNvPr id="111" name="矩形 110"/>
            <p:cNvSpPr>
              <a:spLocks noChangeArrowheads="1"/>
            </p:cNvSpPr>
            <p:nvPr/>
          </p:nvSpPr>
          <p:spPr bwMode="auto">
            <a:xfrm>
              <a:off x="7380312" y="6513810"/>
              <a:ext cx="312906" cy="371574"/>
            </a:xfrm>
            <a:prstGeom prst="rect">
              <a:avLst/>
            </a:prstGeom>
            <a:noFill/>
            <a:ln w="9525">
              <a:noFill/>
              <a:miter lim="800000"/>
              <a:headEnd/>
              <a:tailEnd/>
            </a:ln>
          </p:spPr>
          <p:txBody>
            <a:bodyPr wrap="squar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dirty="0" smtClean="0">
                  <a:solidFill>
                    <a:srgbClr val="FF0000"/>
                  </a:solidFill>
                  <a:latin typeface="Times New Roman" pitchFamily="18" charset="0"/>
                  <a:cs typeface="Times New Roman" pitchFamily="18" charset="0"/>
                </a:rPr>
                <a:t>5</a:t>
              </a:r>
              <a:endParaRPr lang="zh-TW" altLang="en-US" sz="2000" dirty="0">
                <a:solidFill>
                  <a:srgbClr val="FF0000"/>
                </a:solidFill>
              </a:endParaRPr>
            </a:p>
          </p:txBody>
        </p:sp>
        <p:cxnSp>
          <p:nvCxnSpPr>
            <p:cNvPr id="120" name="直線接點 119"/>
            <p:cNvCxnSpPr/>
            <p:nvPr/>
          </p:nvCxnSpPr>
          <p:spPr bwMode="auto">
            <a:xfrm>
              <a:off x="1322024" y="5268213"/>
              <a:ext cx="5971142" cy="1330048"/>
            </a:xfrm>
            <a:prstGeom prst="line">
              <a:avLst/>
            </a:prstGeom>
            <a:ln w="28575">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123" name="直線接點 122"/>
            <p:cNvCxnSpPr/>
            <p:nvPr/>
          </p:nvCxnSpPr>
          <p:spPr bwMode="auto">
            <a:xfrm flipV="1">
              <a:off x="1304858" y="3856318"/>
              <a:ext cx="6010342" cy="720233"/>
            </a:xfrm>
            <a:prstGeom prst="line">
              <a:avLst/>
            </a:prstGeom>
            <a:ln w="28575">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126" name="直線接點 125"/>
            <p:cNvCxnSpPr/>
            <p:nvPr/>
          </p:nvCxnSpPr>
          <p:spPr bwMode="auto">
            <a:xfrm>
              <a:off x="1355075" y="5943468"/>
              <a:ext cx="5947707" cy="662224"/>
            </a:xfrm>
            <a:prstGeom prst="line">
              <a:avLst/>
            </a:prstGeom>
            <a:ln w="28575">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128" name="直線接點 127"/>
            <p:cNvCxnSpPr/>
            <p:nvPr/>
          </p:nvCxnSpPr>
          <p:spPr bwMode="auto">
            <a:xfrm flipH="1">
              <a:off x="7304183" y="3871326"/>
              <a:ext cx="4121" cy="69094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0" name="直線接點 129"/>
            <p:cNvCxnSpPr/>
            <p:nvPr/>
          </p:nvCxnSpPr>
          <p:spPr bwMode="auto">
            <a:xfrm flipV="1">
              <a:off x="1348180" y="3846086"/>
              <a:ext cx="5989054" cy="29213"/>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2" name="直線接點 131"/>
            <p:cNvCxnSpPr/>
            <p:nvPr/>
          </p:nvCxnSpPr>
          <p:spPr bwMode="auto">
            <a:xfrm>
              <a:off x="1333041" y="3887011"/>
              <a:ext cx="5971696" cy="678264"/>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4" name="直線接點 133"/>
            <p:cNvCxnSpPr/>
            <p:nvPr/>
          </p:nvCxnSpPr>
          <p:spPr bwMode="auto">
            <a:xfrm flipV="1">
              <a:off x="1338047" y="3866549"/>
              <a:ext cx="5955119" cy="2078449"/>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6" name="直線接點 135"/>
            <p:cNvCxnSpPr>
              <a:stCxn id="115" idx="6"/>
            </p:cNvCxnSpPr>
            <p:nvPr/>
          </p:nvCxnSpPr>
          <p:spPr bwMode="auto">
            <a:xfrm flipV="1">
              <a:off x="1434281" y="4549590"/>
              <a:ext cx="5869055" cy="71095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38" name="直線接點 137"/>
            <p:cNvCxnSpPr/>
            <p:nvPr/>
          </p:nvCxnSpPr>
          <p:spPr bwMode="auto">
            <a:xfrm>
              <a:off x="1331640" y="3871326"/>
              <a:ext cx="5983560" cy="1376425"/>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40" name="直線接點 139"/>
            <p:cNvCxnSpPr/>
            <p:nvPr/>
          </p:nvCxnSpPr>
          <p:spPr bwMode="auto">
            <a:xfrm>
              <a:off x="1333041" y="3887011"/>
              <a:ext cx="5979059" cy="203857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42" name="直線接點 141"/>
            <p:cNvCxnSpPr/>
            <p:nvPr/>
          </p:nvCxnSpPr>
          <p:spPr bwMode="auto">
            <a:xfrm flipV="1">
              <a:off x="1322024" y="5227289"/>
              <a:ext cx="5982159" cy="726411"/>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48" name="直線接點 147"/>
            <p:cNvCxnSpPr/>
            <p:nvPr/>
          </p:nvCxnSpPr>
          <p:spPr bwMode="auto">
            <a:xfrm>
              <a:off x="1278840" y="5256858"/>
              <a:ext cx="6025343" cy="655916"/>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50" name="直線接點 149"/>
            <p:cNvCxnSpPr/>
            <p:nvPr/>
          </p:nvCxnSpPr>
          <p:spPr bwMode="auto">
            <a:xfrm flipH="1">
              <a:off x="7304183" y="4550554"/>
              <a:ext cx="4121" cy="69094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51" name="直線接點 150"/>
            <p:cNvCxnSpPr/>
            <p:nvPr/>
          </p:nvCxnSpPr>
          <p:spPr bwMode="auto">
            <a:xfrm>
              <a:off x="1335762" y="4540049"/>
              <a:ext cx="5957404" cy="11986"/>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53" name="直線接點 152"/>
            <p:cNvCxnSpPr/>
            <p:nvPr/>
          </p:nvCxnSpPr>
          <p:spPr bwMode="auto">
            <a:xfrm>
              <a:off x="1333041" y="4562266"/>
              <a:ext cx="5975263" cy="658492"/>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55" name="直線接點 154"/>
            <p:cNvCxnSpPr/>
            <p:nvPr/>
          </p:nvCxnSpPr>
          <p:spPr bwMode="auto">
            <a:xfrm flipV="1">
              <a:off x="1288128" y="4531572"/>
              <a:ext cx="6038089" cy="1424428"/>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57" name="直線接點 156"/>
            <p:cNvCxnSpPr/>
            <p:nvPr/>
          </p:nvCxnSpPr>
          <p:spPr bwMode="auto">
            <a:xfrm flipV="1">
              <a:off x="1355075" y="5220757"/>
              <a:ext cx="5933969" cy="67918"/>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59" name="直線接點 158"/>
            <p:cNvCxnSpPr/>
            <p:nvPr/>
          </p:nvCxnSpPr>
          <p:spPr bwMode="auto">
            <a:xfrm flipH="1">
              <a:off x="7308304" y="5963592"/>
              <a:ext cx="4121" cy="6909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直線接點 159"/>
            <p:cNvCxnSpPr/>
            <p:nvPr/>
          </p:nvCxnSpPr>
          <p:spPr bwMode="auto">
            <a:xfrm>
              <a:off x="1372691" y="4552357"/>
              <a:ext cx="5931492" cy="137064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直線接點 161"/>
            <p:cNvCxnSpPr/>
            <p:nvPr/>
          </p:nvCxnSpPr>
          <p:spPr bwMode="auto">
            <a:xfrm>
              <a:off x="1333041" y="4603190"/>
              <a:ext cx="6002099" cy="20099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直線接點 163"/>
            <p:cNvCxnSpPr/>
            <p:nvPr/>
          </p:nvCxnSpPr>
          <p:spPr bwMode="auto">
            <a:xfrm flipV="1">
              <a:off x="1344058" y="5912774"/>
              <a:ext cx="5971142" cy="306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直線接點 166"/>
            <p:cNvCxnSpPr/>
            <p:nvPr/>
          </p:nvCxnSpPr>
          <p:spPr bwMode="auto">
            <a:xfrm>
              <a:off x="1333041" y="3887011"/>
              <a:ext cx="5975263" cy="27260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橢圓 116"/>
            <p:cNvSpPr/>
            <p:nvPr/>
          </p:nvSpPr>
          <p:spPr bwMode="auto">
            <a:xfrm>
              <a:off x="1259632" y="3807683"/>
              <a:ext cx="174649" cy="16395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116" name="橢圓 115"/>
            <p:cNvSpPr/>
            <p:nvPr/>
          </p:nvSpPr>
          <p:spPr bwMode="auto">
            <a:xfrm>
              <a:off x="1259632" y="4493124"/>
              <a:ext cx="174649" cy="16395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115" name="橢圓 114"/>
            <p:cNvSpPr/>
            <p:nvPr/>
          </p:nvSpPr>
          <p:spPr bwMode="auto">
            <a:xfrm>
              <a:off x="1259632" y="5178565"/>
              <a:ext cx="174649" cy="16395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118" name="橢圓 117"/>
            <p:cNvSpPr/>
            <p:nvPr/>
          </p:nvSpPr>
          <p:spPr bwMode="auto">
            <a:xfrm>
              <a:off x="1259632" y="5847288"/>
              <a:ext cx="174649" cy="16395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106" name="橢圓 105"/>
            <p:cNvSpPr/>
            <p:nvPr/>
          </p:nvSpPr>
          <p:spPr bwMode="auto">
            <a:xfrm>
              <a:off x="7205663" y="3774247"/>
              <a:ext cx="174649" cy="16395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105" name="橢圓 104"/>
            <p:cNvSpPr/>
            <p:nvPr/>
          </p:nvSpPr>
          <p:spPr bwMode="auto">
            <a:xfrm>
              <a:off x="7205663" y="4459688"/>
              <a:ext cx="174649" cy="16395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104" name="橢圓 103"/>
            <p:cNvSpPr/>
            <p:nvPr/>
          </p:nvSpPr>
          <p:spPr bwMode="auto">
            <a:xfrm>
              <a:off x="7205663" y="5145129"/>
              <a:ext cx="174649" cy="16395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95" name="橢圓 94"/>
            <p:cNvSpPr/>
            <p:nvPr/>
          </p:nvSpPr>
          <p:spPr bwMode="auto">
            <a:xfrm>
              <a:off x="7205663" y="5830570"/>
              <a:ext cx="174649" cy="16395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103" name="橢圓 102"/>
            <p:cNvSpPr/>
            <p:nvPr/>
          </p:nvSpPr>
          <p:spPr bwMode="auto">
            <a:xfrm>
              <a:off x="7205663" y="6516010"/>
              <a:ext cx="174649" cy="16395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grpSp>
      <p:sp>
        <p:nvSpPr>
          <p:cNvPr id="8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3"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4"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7"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8"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9"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0"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1"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02"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107" name="直線接點 106"/>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86</a:t>
            </a:fld>
            <a:r>
              <a:rPr lang="en-US" altLang="zh-TW" smtClean="0"/>
              <a:t>-</a:t>
            </a:r>
            <a:endParaRPr lang="en-US" altLang="zh-TW"/>
          </a:p>
        </p:txBody>
      </p:sp>
      <p:sp>
        <p:nvSpPr>
          <p:cNvPr id="5" name="矩形 34"/>
          <p:cNvSpPr>
            <a:spLocks noChangeArrowheads="1"/>
          </p:cNvSpPr>
          <p:nvPr/>
        </p:nvSpPr>
        <p:spPr bwMode="auto">
          <a:xfrm>
            <a:off x="611560" y="1414461"/>
            <a:ext cx="7848227" cy="1222451"/>
          </a:xfrm>
          <a:prstGeom prst="rect">
            <a:avLst/>
          </a:prstGeom>
          <a:noFill/>
          <a:ln w="9525">
            <a:noFill/>
            <a:miter lim="800000"/>
            <a:headEnd/>
            <a:tailEnd/>
          </a:ln>
        </p:spPr>
        <p:txBody>
          <a:bodyPr wrap="square">
            <a:spAutoFit/>
          </a:bodyPr>
          <a:lstStyle/>
          <a:p>
            <a:pPr algn="just">
              <a:lnSpc>
                <a:spcPts val="3000"/>
              </a:lnSpc>
            </a:pPr>
            <a:r>
              <a:rPr lang="en-US" altLang="zh-TW" sz="2400" b="1" u="sng" dirty="0" smtClean="0">
                <a:solidFill>
                  <a:srgbClr val="0000FF"/>
                </a:solidFill>
                <a:latin typeface="Times New Roman" pitchFamily="18" charset="0"/>
                <a:cs typeface="Times New Roman" pitchFamily="18" charset="0"/>
              </a:rPr>
              <a:t>Lemma  4.1.8</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If u≡0 ( mod 5 ), d ∈ D</a:t>
            </a:r>
            <a:r>
              <a:rPr lang="en-US" altLang="zh-TW" sz="2400" baseline="-25000" dirty="0" smtClean="0">
                <a:latin typeface="Times New Roman" pitchFamily="18" charset="0"/>
                <a:cs typeface="Times New Roman" pitchFamily="18" charset="0"/>
              </a:rPr>
              <a:t>u </a:t>
            </a:r>
            <a:r>
              <a:rPr lang="en-US" altLang="zh-TW" sz="2400" dirty="0" smtClean="0">
                <a:latin typeface="Times New Roman" pitchFamily="18" charset="0"/>
                <a:cs typeface="Times New Roman" pitchFamily="18" charset="0"/>
              </a:rPr>
              <a:t>\ {u / 2} and u / </a:t>
            </a:r>
            <a:r>
              <a:rPr lang="en-US" altLang="zh-TW" sz="2400" dirty="0" err="1" smtClean="0">
                <a:latin typeface="Times New Roman" pitchFamily="18" charset="0"/>
                <a:cs typeface="Times New Roman" pitchFamily="18" charset="0"/>
              </a:rPr>
              <a:t>gcd</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d,u</a:t>
            </a:r>
            <a:r>
              <a:rPr lang="en-US" altLang="zh-TW" sz="2400" dirty="0" smtClean="0">
                <a:latin typeface="Times New Roman" pitchFamily="18" charset="0"/>
                <a:cs typeface="Times New Roman" pitchFamily="18" charset="0"/>
              </a:rPr>
              <a:t>)≡0 (mod 5), then the graph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 {d}⟩ can be decomposed into bulls.</a:t>
            </a:r>
            <a:endParaRPr lang="zh-TW" altLang="zh-TW" sz="2400" dirty="0">
              <a:latin typeface="Times New Roman" pitchFamily="18" charset="0"/>
              <a:cs typeface="Times New Roman" pitchFamily="18" charset="0"/>
            </a:endParaRPr>
          </a:p>
        </p:txBody>
      </p:sp>
      <p:sp>
        <p:nvSpPr>
          <p:cNvPr id="6" name="矩形 34"/>
          <p:cNvSpPr>
            <a:spLocks noChangeArrowheads="1"/>
          </p:cNvSpPr>
          <p:nvPr/>
        </p:nvSpPr>
        <p:spPr bwMode="auto">
          <a:xfrm>
            <a:off x="611560" y="2710605"/>
            <a:ext cx="7848227" cy="1222451"/>
          </a:xfrm>
          <a:prstGeom prst="rect">
            <a:avLst/>
          </a:prstGeom>
          <a:noFill/>
          <a:ln w="9525">
            <a:noFill/>
            <a:miter lim="800000"/>
            <a:headEnd/>
            <a:tailEnd/>
          </a:ln>
        </p:spPr>
        <p:txBody>
          <a:bodyPr wrap="square">
            <a:spAutoFit/>
          </a:bodyPr>
          <a:lstStyle/>
          <a:p>
            <a:pPr algn="just">
              <a:lnSpc>
                <a:spcPts val="3000"/>
              </a:lnSpc>
            </a:pPr>
            <a:r>
              <a:rPr lang="en-US" altLang="zh-TW" sz="2400" b="1" u="sng" dirty="0" smtClean="0">
                <a:solidFill>
                  <a:srgbClr val="FF3300"/>
                </a:solidFill>
                <a:latin typeface="Times New Roman" pitchFamily="18" charset="0"/>
                <a:cs typeface="Times New Roman" pitchFamily="18" charset="0"/>
              </a:rPr>
              <a:t>Example 4.1.9</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The graph ⟨Z</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{2}⟩ can be decomposed into bulls as follow: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1, 3; 4,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(5, 2,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4), (3, 5,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1), (2, 4,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1).</a:t>
            </a:r>
            <a:endParaRPr lang="zh-TW" altLang="zh-TW" sz="2400" dirty="0">
              <a:latin typeface="Times New Roman" pitchFamily="18" charset="0"/>
              <a:cs typeface="Times New Roman" pitchFamily="18" charset="0"/>
            </a:endParaRPr>
          </a:p>
        </p:txBody>
      </p:sp>
      <p:sp>
        <p:nvSpPr>
          <p:cNvPr id="51" name="文字方塊 61"/>
          <p:cNvSpPr txBox="1">
            <a:spLocks noChangeArrowheads="1"/>
          </p:cNvSpPr>
          <p:nvPr/>
        </p:nvSpPr>
        <p:spPr bwMode="auto">
          <a:xfrm>
            <a:off x="4031035" y="6728862"/>
            <a:ext cx="396875" cy="214734"/>
          </a:xfrm>
          <a:prstGeom prst="rect">
            <a:avLst/>
          </a:prstGeom>
          <a:noFill/>
          <a:ln w="9525">
            <a:noFill/>
            <a:miter lim="800000"/>
            <a:headEnd/>
            <a:tailEnd/>
          </a:ln>
        </p:spPr>
        <p:txBody>
          <a:bodyPr>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endParaRPr lang="zh-TW" altLang="en-US" dirty="0"/>
          </a:p>
        </p:txBody>
      </p:sp>
      <p:grpSp>
        <p:nvGrpSpPr>
          <p:cNvPr id="118" name="群組 117"/>
          <p:cNvGrpSpPr/>
          <p:nvPr/>
        </p:nvGrpSpPr>
        <p:grpSpPr>
          <a:xfrm>
            <a:off x="611560" y="3861048"/>
            <a:ext cx="7754325" cy="3052463"/>
            <a:chOff x="611560" y="3569772"/>
            <a:chExt cx="7754325" cy="3415747"/>
          </a:xfrm>
        </p:grpSpPr>
        <p:sp>
          <p:nvSpPr>
            <p:cNvPr id="40" name="矩形 39"/>
            <p:cNvSpPr>
              <a:spLocks noChangeArrowheads="1"/>
            </p:cNvSpPr>
            <p:nvPr/>
          </p:nvSpPr>
          <p:spPr bwMode="auto">
            <a:xfrm>
              <a:off x="7306047" y="3569772"/>
              <a:ext cx="312906" cy="233281"/>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dirty="0">
                  <a:solidFill>
                    <a:srgbClr val="FF0000"/>
                  </a:solidFill>
                  <a:latin typeface="Times New Roman" pitchFamily="18" charset="0"/>
                  <a:cs typeface="Times New Roman" pitchFamily="18" charset="0"/>
                </a:rPr>
                <a:t>1</a:t>
              </a:r>
              <a:endParaRPr lang="zh-TW" altLang="en-US" sz="2000" dirty="0">
                <a:solidFill>
                  <a:srgbClr val="FF0000"/>
                </a:solidFill>
              </a:endParaRPr>
            </a:p>
          </p:txBody>
        </p:sp>
        <p:sp>
          <p:nvSpPr>
            <p:cNvPr id="41" name="矩形 40"/>
            <p:cNvSpPr>
              <a:spLocks noChangeArrowheads="1"/>
            </p:cNvSpPr>
            <p:nvPr/>
          </p:nvSpPr>
          <p:spPr bwMode="auto">
            <a:xfrm>
              <a:off x="611560" y="3815143"/>
              <a:ext cx="452368" cy="233281"/>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a:solidFill>
                    <a:srgbClr val="FF0000"/>
                  </a:solidFill>
                  <a:latin typeface="Times New Roman" pitchFamily="18" charset="0"/>
                  <a:cs typeface="Times New Roman" pitchFamily="18" charset="0"/>
                </a:rPr>
                <a:t>∞</a:t>
              </a:r>
              <a:r>
                <a:rPr lang="en-US" altLang="zh-TW" sz="2000" baseline="-25000">
                  <a:solidFill>
                    <a:srgbClr val="FF0000"/>
                  </a:solidFill>
                  <a:latin typeface="Times New Roman" pitchFamily="18" charset="0"/>
                  <a:cs typeface="Times New Roman" pitchFamily="18" charset="0"/>
                </a:rPr>
                <a:t>1</a:t>
              </a:r>
              <a:endParaRPr lang="zh-TW" altLang="en-US" sz="2000">
                <a:solidFill>
                  <a:srgbClr val="FF0000"/>
                </a:solidFill>
              </a:endParaRPr>
            </a:p>
          </p:txBody>
        </p:sp>
        <p:sp>
          <p:nvSpPr>
            <p:cNvPr id="42" name="矩形 41"/>
            <p:cNvSpPr>
              <a:spLocks noChangeArrowheads="1"/>
            </p:cNvSpPr>
            <p:nvPr/>
          </p:nvSpPr>
          <p:spPr bwMode="auto">
            <a:xfrm>
              <a:off x="611560" y="4501922"/>
              <a:ext cx="452368" cy="233281"/>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a:solidFill>
                    <a:srgbClr val="FF0000"/>
                  </a:solidFill>
                  <a:latin typeface="Times New Roman" pitchFamily="18" charset="0"/>
                  <a:cs typeface="Times New Roman" pitchFamily="18" charset="0"/>
                </a:rPr>
                <a:t>∞</a:t>
              </a:r>
              <a:r>
                <a:rPr lang="en-US" altLang="zh-TW" sz="2000" baseline="-25000">
                  <a:solidFill>
                    <a:srgbClr val="FF0000"/>
                  </a:solidFill>
                  <a:latin typeface="Times New Roman" pitchFamily="18" charset="0"/>
                  <a:cs typeface="Times New Roman" pitchFamily="18" charset="0"/>
                </a:rPr>
                <a:t>2</a:t>
              </a:r>
              <a:endParaRPr lang="zh-TW" altLang="en-US" sz="2000">
                <a:solidFill>
                  <a:srgbClr val="FF0000"/>
                </a:solidFill>
              </a:endParaRPr>
            </a:p>
          </p:txBody>
        </p:sp>
        <p:sp>
          <p:nvSpPr>
            <p:cNvPr id="43" name="矩形 42"/>
            <p:cNvSpPr>
              <a:spLocks noChangeArrowheads="1"/>
            </p:cNvSpPr>
            <p:nvPr/>
          </p:nvSpPr>
          <p:spPr bwMode="auto">
            <a:xfrm>
              <a:off x="611560" y="5188701"/>
              <a:ext cx="452368" cy="233281"/>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a:solidFill>
                    <a:srgbClr val="FF0000"/>
                  </a:solidFill>
                  <a:latin typeface="Times New Roman" pitchFamily="18" charset="0"/>
                  <a:cs typeface="Times New Roman" pitchFamily="18" charset="0"/>
                </a:rPr>
                <a:t>∞</a:t>
              </a:r>
              <a:r>
                <a:rPr lang="en-US" altLang="zh-TW" sz="2000" baseline="-25000">
                  <a:solidFill>
                    <a:srgbClr val="FF0000"/>
                  </a:solidFill>
                  <a:latin typeface="Times New Roman" pitchFamily="18" charset="0"/>
                  <a:cs typeface="Times New Roman" pitchFamily="18" charset="0"/>
                </a:rPr>
                <a:t>3</a:t>
              </a:r>
              <a:endParaRPr lang="zh-TW" altLang="en-US" sz="2000">
                <a:solidFill>
                  <a:srgbClr val="FF0000"/>
                </a:solidFill>
              </a:endParaRPr>
            </a:p>
          </p:txBody>
        </p:sp>
        <p:sp>
          <p:nvSpPr>
            <p:cNvPr id="45" name="矩形 44"/>
            <p:cNvSpPr>
              <a:spLocks noChangeArrowheads="1"/>
            </p:cNvSpPr>
            <p:nvPr/>
          </p:nvSpPr>
          <p:spPr bwMode="auto">
            <a:xfrm>
              <a:off x="7306047" y="4501923"/>
              <a:ext cx="312906" cy="400110"/>
            </a:xfrm>
            <a:prstGeom prst="rect">
              <a:avLst/>
            </a:prstGeom>
            <a:noFill/>
            <a:ln w="9525">
              <a:noFill/>
              <a:miter lim="800000"/>
              <a:headEnd/>
              <a:tailEnd/>
            </a:ln>
          </p:spPr>
          <p:txBody>
            <a:bodyPr wrap="squar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dirty="0" smtClean="0">
                  <a:solidFill>
                    <a:srgbClr val="FF0000"/>
                  </a:solidFill>
                  <a:latin typeface="Times New Roman" pitchFamily="18" charset="0"/>
                  <a:cs typeface="Times New Roman" pitchFamily="18" charset="0"/>
                </a:rPr>
                <a:t>3</a:t>
              </a:r>
              <a:endParaRPr lang="zh-TW" altLang="en-US" sz="2000" dirty="0">
                <a:solidFill>
                  <a:srgbClr val="FF0000"/>
                </a:solidFill>
              </a:endParaRPr>
            </a:p>
          </p:txBody>
        </p:sp>
        <p:sp>
          <p:nvSpPr>
            <p:cNvPr id="46" name="矩形 45"/>
            <p:cNvSpPr>
              <a:spLocks noChangeArrowheads="1"/>
            </p:cNvSpPr>
            <p:nvPr/>
          </p:nvSpPr>
          <p:spPr bwMode="auto">
            <a:xfrm>
              <a:off x="7306047" y="5188701"/>
              <a:ext cx="312906" cy="400110"/>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dirty="0" smtClean="0">
                  <a:solidFill>
                    <a:srgbClr val="FF0000"/>
                  </a:solidFill>
                  <a:latin typeface="Times New Roman" pitchFamily="18" charset="0"/>
                  <a:cs typeface="Times New Roman" pitchFamily="18" charset="0"/>
                </a:rPr>
                <a:t>5</a:t>
              </a:r>
              <a:endParaRPr lang="zh-TW" altLang="en-US" sz="2000" dirty="0">
                <a:solidFill>
                  <a:srgbClr val="FF0000"/>
                </a:solidFill>
              </a:endParaRPr>
            </a:p>
          </p:txBody>
        </p:sp>
        <p:sp>
          <p:nvSpPr>
            <p:cNvPr id="47" name="矩形 46"/>
            <p:cNvSpPr>
              <a:spLocks noChangeArrowheads="1"/>
            </p:cNvSpPr>
            <p:nvPr/>
          </p:nvSpPr>
          <p:spPr bwMode="auto">
            <a:xfrm>
              <a:off x="7306047" y="5875478"/>
              <a:ext cx="312906" cy="400110"/>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dirty="0" smtClean="0">
                  <a:solidFill>
                    <a:srgbClr val="FF0000"/>
                  </a:solidFill>
                  <a:latin typeface="Times New Roman" pitchFamily="18" charset="0"/>
                  <a:cs typeface="Times New Roman" pitchFamily="18" charset="0"/>
                </a:rPr>
                <a:t>2</a:t>
              </a:r>
              <a:endParaRPr lang="zh-TW" altLang="en-US" sz="2000" dirty="0">
                <a:solidFill>
                  <a:srgbClr val="FF0000"/>
                </a:solidFill>
              </a:endParaRPr>
            </a:p>
          </p:txBody>
        </p:sp>
        <p:cxnSp>
          <p:nvCxnSpPr>
            <p:cNvPr id="48" name="直線接點 47"/>
            <p:cNvCxnSpPr/>
            <p:nvPr/>
          </p:nvCxnSpPr>
          <p:spPr bwMode="auto">
            <a:xfrm>
              <a:off x="7167935" y="5311802"/>
              <a:ext cx="3175" cy="699736"/>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sp>
          <p:nvSpPr>
            <p:cNvPr id="49" name="弧形 48"/>
            <p:cNvSpPr/>
            <p:nvPr/>
          </p:nvSpPr>
          <p:spPr bwMode="auto">
            <a:xfrm>
              <a:off x="5734423" y="3913255"/>
              <a:ext cx="2631462" cy="2766938"/>
            </a:xfrm>
            <a:prstGeom prst="arc">
              <a:avLst>
                <a:gd name="adj1" fmla="val 16200000"/>
                <a:gd name="adj2" fmla="val 5250459"/>
              </a:avLst>
            </a:prstGeom>
            <a:ln w="38100">
              <a:solidFill>
                <a:srgbClr val="0000CC"/>
              </a:solidFill>
              <a:prstDash val="dash"/>
            </a:ln>
          </p:spPr>
          <p:style>
            <a:lnRef idx="1">
              <a:schemeClr val="accent1"/>
            </a:lnRef>
            <a:fillRef idx="0">
              <a:schemeClr val="accent1"/>
            </a:fillRef>
            <a:effectRef idx="0">
              <a:schemeClr val="accent1"/>
            </a:effectRef>
            <a:fontRef idx="minor">
              <a:schemeClr val="tx1"/>
            </a:fontRef>
          </p:style>
          <p:txBody>
            <a:bodyPr anchor="ctr"/>
            <a:lstStyle>
              <a:defPPr>
                <a:defRPr lang="zh-TW"/>
              </a:defPPr>
              <a:lvl1pPr algn="l" rtl="0" fontAlgn="base">
                <a:spcBef>
                  <a:spcPct val="0"/>
                </a:spcBef>
                <a:spcAft>
                  <a:spcPct val="0"/>
                </a:spcAft>
                <a:defRPr kumimoji="1"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mn-lt"/>
                  <a:ea typeface="+mn-ea"/>
                  <a:cs typeface="+mn-cs"/>
                </a:defRPr>
              </a:lvl2pPr>
              <a:lvl3pPr marL="914400" algn="l" rtl="0" fontAlgn="base">
                <a:spcBef>
                  <a:spcPct val="0"/>
                </a:spcBef>
                <a:spcAft>
                  <a:spcPct val="0"/>
                </a:spcAft>
                <a:defRPr kumimoji="1" kern="1200">
                  <a:solidFill>
                    <a:schemeClr val="tx1"/>
                  </a:solidFill>
                  <a:latin typeface="+mn-lt"/>
                  <a:ea typeface="+mn-ea"/>
                  <a:cs typeface="+mn-cs"/>
                </a:defRPr>
              </a:lvl3pPr>
              <a:lvl4pPr marL="1371600" algn="l" rtl="0" fontAlgn="base">
                <a:spcBef>
                  <a:spcPct val="0"/>
                </a:spcBef>
                <a:spcAft>
                  <a:spcPct val="0"/>
                </a:spcAft>
                <a:defRPr kumimoji="1" kern="1200">
                  <a:solidFill>
                    <a:schemeClr val="tx1"/>
                  </a:solidFill>
                  <a:latin typeface="+mn-lt"/>
                  <a:ea typeface="+mn-ea"/>
                  <a:cs typeface="+mn-cs"/>
                </a:defRPr>
              </a:lvl4pPr>
              <a:lvl5pPr marL="1828800" algn="l" rtl="0" fontAlgn="base">
                <a:spcBef>
                  <a:spcPct val="0"/>
                </a:spcBef>
                <a:spcAft>
                  <a:spcPct val="0"/>
                </a:spcAft>
                <a:defRPr kumimoji="1" kern="1200">
                  <a:solidFill>
                    <a:schemeClr val="tx1"/>
                  </a:solidFill>
                  <a:latin typeface="+mn-lt"/>
                  <a:ea typeface="+mn-ea"/>
                  <a:cs typeface="+mn-cs"/>
                </a:defRPr>
              </a:lvl5pPr>
              <a:lvl6pPr marL="2286000" algn="l" defTabSz="914400" rtl="0" eaLnBrk="1" latinLnBrk="0" hangingPunct="1">
                <a:defRPr kumimoji="1" kern="1200">
                  <a:solidFill>
                    <a:schemeClr val="tx1"/>
                  </a:solidFill>
                  <a:latin typeface="+mn-lt"/>
                  <a:ea typeface="+mn-ea"/>
                  <a:cs typeface="+mn-cs"/>
                </a:defRPr>
              </a:lvl6pPr>
              <a:lvl7pPr marL="2743200" algn="l" defTabSz="914400" rtl="0" eaLnBrk="1" latinLnBrk="0" hangingPunct="1">
                <a:defRPr kumimoji="1" kern="1200">
                  <a:solidFill>
                    <a:schemeClr val="tx1"/>
                  </a:solidFill>
                  <a:latin typeface="+mn-lt"/>
                  <a:ea typeface="+mn-ea"/>
                  <a:cs typeface="+mn-cs"/>
                </a:defRPr>
              </a:lvl7pPr>
              <a:lvl8pPr marL="3200400" algn="l" defTabSz="914400" rtl="0" eaLnBrk="1" latinLnBrk="0" hangingPunct="1">
                <a:defRPr kumimoji="1" kern="1200">
                  <a:solidFill>
                    <a:schemeClr val="tx1"/>
                  </a:solidFill>
                  <a:latin typeface="+mn-lt"/>
                  <a:ea typeface="+mn-ea"/>
                  <a:cs typeface="+mn-cs"/>
                </a:defRPr>
              </a:lvl8pPr>
              <a:lvl9pPr marL="3657600" algn="l" defTabSz="914400" rtl="0" eaLnBrk="1" latinLnBrk="0" hangingPunct="1">
                <a:defRPr kumimoji="1" kern="1200">
                  <a:solidFill>
                    <a:schemeClr val="tx1"/>
                  </a:solidFill>
                  <a:latin typeface="+mn-lt"/>
                  <a:ea typeface="+mn-ea"/>
                  <a:cs typeface="+mn-cs"/>
                </a:defRPr>
              </a:lvl9pPr>
            </a:lstStyle>
            <a:p>
              <a:pPr algn="ctr">
                <a:defRPr/>
              </a:pPr>
              <a:endParaRPr lang="zh-TW" altLang="en-US" dirty="0">
                <a:ln>
                  <a:solidFill>
                    <a:srgbClr val="FF3300"/>
                  </a:solidFill>
                </a:ln>
                <a:solidFill>
                  <a:srgbClr val="FFC000"/>
                </a:solidFill>
              </a:endParaRPr>
            </a:p>
          </p:txBody>
        </p:sp>
        <p:sp>
          <p:nvSpPr>
            <p:cNvPr id="52" name="矩形 51"/>
            <p:cNvSpPr>
              <a:spLocks noChangeArrowheads="1"/>
            </p:cNvSpPr>
            <p:nvPr/>
          </p:nvSpPr>
          <p:spPr bwMode="auto">
            <a:xfrm>
              <a:off x="7263209" y="6585409"/>
              <a:ext cx="312906" cy="400110"/>
            </a:xfrm>
            <a:prstGeom prst="rect">
              <a:avLst/>
            </a:prstGeom>
            <a:noFill/>
            <a:ln w="9525">
              <a:noFill/>
              <a:miter lim="800000"/>
              <a:headEnd/>
              <a:tailEnd/>
            </a:ln>
          </p:spPr>
          <p:txBody>
            <a:bodyPr wrap="squar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dirty="0" smtClean="0">
                  <a:solidFill>
                    <a:srgbClr val="FF0000"/>
                  </a:solidFill>
                  <a:latin typeface="Times New Roman" pitchFamily="18" charset="0"/>
                  <a:cs typeface="Times New Roman" pitchFamily="18" charset="0"/>
                </a:rPr>
                <a:t>4</a:t>
              </a:r>
              <a:endParaRPr lang="zh-TW" altLang="en-US" sz="2000" dirty="0">
                <a:solidFill>
                  <a:srgbClr val="FF0000"/>
                </a:solidFill>
              </a:endParaRPr>
            </a:p>
          </p:txBody>
        </p:sp>
        <p:cxnSp>
          <p:nvCxnSpPr>
            <p:cNvPr id="56" name="直線接點 55"/>
            <p:cNvCxnSpPr/>
            <p:nvPr/>
          </p:nvCxnSpPr>
          <p:spPr bwMode="auto">
            <a:xfrm flipH="1">
              <a:off x="7187080" y="3940013"/>
              <a:ext cx="4121" cy="691701"/>
            </a:xfrm>
            <a:prstGeom prst="line">
              <a:avLst/>
            </a:prstGeom>
            <a:ln w="28575">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線接點 60"/>
            <p:cNvCxnSpPr/>
            <p:nvPr/>
          </p:nvCxnSpPr>
          <p:spPr bwMode="auto">
            <a:xfrm>
              <a:off x="1214537" y="3940013"/>
              <a:ext cx="5979477" cy="687071"/>
            </a:xfrm>
            <a:prstGeom prst="line">
              <a:avLst/>
            </a:prstGeom>
            <a:ln w="28575">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65" name="直線接點 64"/>
            <p:cNvCxnSpPr/>
            <p:nvPr/>
          </p:nvCxnSpPr>
          <p:spPr bwMode="auto">
            <a:xfrm flipH="1">
              <a:off x="7187080" y="4619990"/>
              <a:ext cx="4121" cy="691701"/>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70" name="直線接點 69"/>
            <p:cNvCxnSpPr/>
            <p:nvPr/>
          </p:nvCxnSpPr>
          <p:spPr bwMode="auto">
            <a:xfrm flipH="1">
              <a:off x="7164288" y="6034584"/>
              <a:ext cx="4121" cy="6917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接點 85"/>
            <p:cNvCxnSpPr/>
            <p:nvPr/>
          </p:nvCxnSpPr>
          <p:spPr bwMode="auto">
            <a:xfrm>
              <a:off x="1233889" y="3944039"/>
              <a:ext cx="5934338" cy="6746"/>
            </a:xfrm>
            <a:prstGeom prst="line">
              <a:avLst/>
            </a:prstGeom>
            <a:ln w="28575">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89" name="直線接點 88"/>
            <p:cNvCxnSpPr/>
            <p:nvPr/>
          </p:nvCxnSpPr>
          <p:spPr bwMode="auto">
            <a:xfrm flipV="1">
              <a:off x="1222872" y="4620127"/>
              <a:ext cx="5944229" cy="712037"/>
            </a:xfrm>
            <a:prstGeom prst="line">
              <a:avLst/>
            </a:prstGeom>
            <a:ln w="28575">
              <a:solidFill>
                <a:srgbClr val="0000CC"/>
              </a:solidFill>
              <a:prstDash val="sysDash"/>
            </a:ln>
          </p:spPr>
          <p:style>
            <a:lnRef idx="1">
              <a:schemeClr val="accent1"/>
            </a:lnRef>
            <a:fillRef idx="0">
              <a:schemeClr val="accent1"/>
            </a:fillRef>
            <a:effectRef idx="0">
              <a:schemeClr val="accent1"/>
            </a:effectRef>
            <a:fontRef idx="minor">
              <a:schemeClr val="tx1"/>
            </a:fontRef>
          </p:style>
        </p:cxnSp>
        <p:cxnSp>
          <p:nvCxnSpPr>
            <p:cNvPr id="91" name="直線接點 90"/>
            <p:cNvCxnSpPr/>
            <p:nvPr/>
          </p:nvCxnSpPr>
          <p:spPr bwMode="auto">
            <a:xfrm>
              <a:off x="1222872" y="3955055"/>
              <a:ext cx="5949109" cy="2049138"/>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4" name="直線接點 93"/>
            <p:cNvCxnSpPr/>
            <p:nvPr/>
          </p:nvCxnSpPr>
          <p:spPr bwMode="auto">
            <a:xfrm>
              <a:off x="1222872" y="3966072"/>
              <a:ext cx="5950927" cy="1349221"/>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6" name="直線接點 95"/>
            <p:cNvCxnSpPr/>
            <p:nvPr/>
          </p:nvCxnSpPr>
          <p:spPr bwMode="auto">
            <a:xfrm>
              <a:off x="1233889" y="4638101"/>
              <a:ext cx="5902844" cy="1344093"/>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98" name="直線接點 97"/>
            <p:cNvCxnSpPr/>
            <p:nvPr/>
          </p:nvCxnSpPr>
          <p:spPr bwMode="auto">
            <a:xfrm>
              <a:off x="1222872" y="3966072"/>
              <a:ext cx="5939604" cy="2703288"/>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01" name="直線接點 100"/>
            <p:cNvCxnSpPr/>
            <p:nvPr/>
          </p:nvCxnSpPr>
          <p:spPr bwMode="auto">
            <a:xfrm flipV="1">
              <a:off x="1219213" y="4600594"/>
              <a:ext cx="5952768" cy="6696"/>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03" name="直線接點 102"/>
            <p:cNvCxnSpPr/>
            <p:nvPr/>
          </p:nvCxnSpPr>
          <p:spPr bwMode="auto">
            <a:xfrm>
              <a:off x="1222872" y="4649118"/>
              <a:ext cx="5917520" cy="645396"/>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05" name="直線接點 104"/>
            <p:cNvCxnSpPr/>
            <p:nvPr/>
          </p:nvCxnSpPr>
          <p:spPr bwMode="auto">
            <a:xfrm flipV="1">
              <a:off x="1187624" y="5294513"/>
              <a:ext cx="5952768" cy="6695"/>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06" name="直線接點 105"/>
            <p:cNvCxnSpPr/>
            <p:nvPr/>
          </p:nvCxnSpPr>
          <p:spPr bwMode="auto">
            <a:xfrm flipV="1">
              <a:off x="1222872" y="3933057"/>
              <a:ext cx="5917520" cy="694027"/>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10" name="直線接點 109"/>
            <p:cNvCxnSpPr/>
            <p:nvPr/>
          </p:nvCxnSpPr>
          <p:spPr bwMode="auto">
            <a:xfrm>
              <a:off x="1202328" y="5325107"/>
              <a:ext cx="5969653" cy="66806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接點 111"/>
            <p:cNvCxnSpPr/>
            <p:nvPr/>
          </p:nvCxnSpPr>
          <p:spPr bwMode="auto">
            <a:xfrm>
              <a:off x="1189822" y="5332164"/>
              <a:ext cx="5967455" cy="13371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接點 113"/>
            <p:cNvCxnSpPr/>
            <p:nvPr/>
          </p:nvCxnSpPr>
          <p:spPr bwMode="auto">
            <a:xfrm>
              <a:off x="1200839" y="4649118"/>
              <a:ext cx="5954240" cy="20202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接點 115"/>
            <p:cNvCxnSpPr/>
            <p:nvPr/>
          </p:nvCxnSpPr>
          <p:spPr bwMode="auto">
            <a:xfrm flipV="1">
              <a:off x="1233889" y="3902100"/>
              <a:ext cx="5921190" cy="143006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橢圓 74"/>
            <p:cNvSpPr/>
            <p:nvPr/>
          </p:nvSpPr>
          <p:spPr bwMode="auto">
            <a:xfrm>
              <a:off x="1142529" y="3876300"/>
              <a:ext cx="174649" cy="16413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76" name="橢圓 75"/>
            <p:cNvSpPr/>
            <p:nvPr/>
          </p:nvSpPr>
          <p:spPr bwMode="auto">
            <a:xfrm>
              <a:off x="1142529" y="4562496"/>
              <a:ext cx="174649" cy="16413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77" name="橢圓 76"/>
            <p:cNvSpPr/>
            <p:nvPr/>
          </p:nvSpPr>
          <p:spPr bwMode="auto">
            <a:xfrm>
              <a:off x="1142529" y="5248693"/>
              <a:ext cx="174649" cy="16413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79" name="橢圓 78"/>
            <p:cNvSpPr/>
            <p:nvPr/>
          </p:nvSpPr>
          <p:spPr bwMode="auto">
            <a:xfrm>
              <a:off x="7088560" y="3842827"/>
              <a:ext cx="174649" cy="16413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80" name="橢圓 79"/>
            <p:cNvSpPr/>
            <p:nvPr/>
          </p:nvSpPr>
          <p:spPr bwMode="auto">
            <a:xfrm>
              <a:off x="7088560" y="4529024"/>
              <a:ext cx="174649" cy="16413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81" name="橢圓 80"/>
            <p:cNvSpPr/>
            <p:nvPr/>
          </p:nvSpPr>
          <p:spPr bwMode="auto">
            <a:xfrm>
              <a:off x="7088560" y="5215220"/>
              <a:ext cx="174649" cy="16413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82" name="橢圓 81"/>
            <p:cNvSpPr/>
            <p:nvPr/>
          </p:nvSpPr>
          <p:spPr bwMode="auto">
            <a:xfrm>
              <a:off x="7088560" y="5901416"/>
              <a:ext cx="174649" cy="16413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83" name="橢圓 82"/>
            <p:cNvSpPr/>
            <p:nvPr/>
          </p:nvSpPr>
          <p:spPr bwMode="auto">
            <a:xfrm>
              <a:off x="7088560" y="6587611"/>
              <a:ext cx="174649" cy="16413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grpSp>
      <p:sp>
        <p:nvSpPr>
          <p:cNvPr id="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7"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9"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0"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2"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4"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7"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8"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09"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111" name="直線接點 110"/>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87</a:t>
            </a:fld>
            <a:r>
              <a:rPr lang="en-US" altLang="zh-TW" smtClean="0"/>
              <a:t>-</a:t>
            </a:r>
            <a:endParaRPr lang="en-US" altLang="zh-TW"/>
          </a:p>
        </p:txBody>
      </p:sp>
      <p:sp>
        <p:nvSpPr>
          <p:cNvPr id="3" name="矩形 34"/>
          <p:cNvSpPr>
            <a:spLocks noChangeArrowheads="1"/>
          </p:cNvSpPr>
          <p:nvPr/>
        </p:nvSpPr>
        <p:spPr bwMode="auto">
          <a:xfrm>
            <a:off x="611560" y="1474912"/>
            <a:ext cx="7848227" cy="1061701"/>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Lemma 4.1.10</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If u≡0 ( mod 5 ) then the graph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{1, 2}⟩ can be decomposed into bulls.</a:t>
            </a:r>
            <a:endParaRPr lang="zh-TW" altLang="zh-TW" sz="2400" dirty="0">
              <a:latin typeface="Times New Roman" pitchFamily="18" charset="0"/>
              <a:cs typeface="Times New Roman" pitchFamily="18" charset="0"/>
            </a:endParaRPr>
          </a:p>
        </p:txBody>
      </p:sp>
      <p:sp>
        <p:nvSpPr>
          <p:cNvPr id="5" name="矩形 34"/>
          <p:cNvSpPr>
            <a:spLocks noChangeArrowheads="1"/>
          </p:cNvSpPr>
          <p:nvPr/>
        </p:nvSpPr>
        <p:spPr bwMode="auto">
          <a:xfrm>
            <a:off x="611560" y="2996145"/>
            <a:ext cx="7848227" cy="1575111"/>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Lemma 4.1.11</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Let d</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d</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d</a:t>
            </a:r>
            <a:r>
              <a:rPr lang="en-US" altLang="zh-TW" sz="2400" baseline="-25000" dirty="0" smtClean="0">
                <a:latin typeface="Times New Roman" pitchFamily="18" charset="0"/>
                <a:cs typeface="Times New Roman" pitchFamily="18" charset="0"/>
              </a:rPr>
              <a:t>3 </a:t>
            </a:r>
            <a:r>
              <a:rPr lang="en-US" altLang="zh-TW" sz="2400" dirty="0" smtClean="0">
                <a:latin typeface="Times New Roman" pitchFamily="18" charset="0"/>
                <a:cs typeface="Times New Roman" pitchFamily="18" charset="0"/>
              </a:rPr>
              <a:t>∈ D</a:t>
            </a:r>
            <a:r>
              <a:rPr lang="en-US" altLang="zh-TW" sz="2400" baseline="-25000" dirty="0"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 {u/2} with d</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 d</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d</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then the graph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{d</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d</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d</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can be decomposed into bulls.</a:t>
            </a:r>
            <a:endParaRPr lang="zh-TW" altLang="zh-TW" sz="2400" dirty="0">
              <a:latin typeface="Times New Roman" pitchFamily="18" charset="0"/>
              <a:cs typeface="Times New Roman" pitchFamily="18" charset="0"/>
            </a:endParaRPr>
          </a:p>
        </p:txBody>
      </p:sp>
      <p:sp>
        <p:nvSpPr>
          <p:cNvPr id="39" name="矩形 34"/>
          <p:cNvSpPr>
            <a:spLocks noChangeArrowheads="1"/>
          </p:cNvSpPr>
          <p:nvPr/>
        </p:nvSpPr>
        <p:spPr bwMode="auto">
          <a:xfrm>
            <a:off x="611560" y="4975041"/>
            <a:ext cx="7848227" cy="1118255"/>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Lemma 4.1.12</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If d</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d</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D</a:t>
            </a:r>
            <a:r>
              <a:rPr lang="en-US" altLang="zh-TW" sz="2400" baseline="-25000" dirty="0"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 {u / 2}, then the graph ⟨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{d</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d</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can be decomposed into bulls</a:t>
            </a:r>
            <a:r>
              <a:rPr lang="en-US" altLang="zh-TW" sz="2400" dirty="0" smtClean="0"/>
              <a:t>.</a:t>
            </a:r>
            <a:endParaRPr lang="zh-TW" altLang="zh-TW" sz="2400" dirty="0">
              <a:latin typeface="Times New Roman" pitchFamily="18" charset="0"/>
              <a:cs typeface="Times New Roman" pitchFamily="18" charset="0"/>
            </a:endParaRPr>
          </a:p>
        </p:txBody>
      </p:sp>
      <p:sp>
        <p:nvSpPr>
          <p:cNvPr id="4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1"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49"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0"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1"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2"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3"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4"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55"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56"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57" name="直線接點 56"/>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88</a:t>
            </a:fld>
            <a:r>
              <a:rPr lang="en-US" altLang="zh-TW" smtClean="0"/>
              <a:t>-</a:t>
            </a:r>
            <a:endParaRPr lang="en-US" altLang="zh-TW"/>
          </a:p>
        </p:txBody>
      </p:sp>
      <p:sp>
        <p:nvSpPr>
          <p:cNvPr id="5" name="矩形 34"/>
          <p:cNvSpPr>
            <a:spLocks noChangeArrowheads="1"/>
          </p:cNvSpPr>
          <p:nvPr/>
        </p:nvSpPr>
        <p:spPr bwMode="auto">
          <a:xfrm>
            <a:off x="611560" y="1653768"/>
            <a:ext cx="7848227" cy="1118255"/>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Lemma 4.1.13</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If u≡5 ( mod 10 ), then the graph ⟨</a:t>
            </a:r>
            <a:r>
              <a:rPr lang="en-US" altLang="zh-TW" sz="2400" b="1"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{1, 2}⟩ can be decomposed into bulls.</a:t>
            </a:r>
            <a:endParaRPr lang="zh-TW" altLang="zh-TW" sz="2400" dirty="0">
              <a:latin typeface="Times New Roman" pitchFamily="18" charset="0"/>
              <a:cs typeface="Times New Roman" pitchFamily="18" charset="0"/>
            </a:endParaRPr>
          </a:p>
        </p:txBody>
      </p:sp>
      <p:sp>
        <p:nvSpPr>
          <p:cNvPr id="9" name="矩形 34"/>
          <p:cNvSpPr>
            <a:spLocks noChangeArrowheads="1"/>
          </p:cNvSpPr>
          <p:nvPr/>
        </p:nvSpPr>
        <p:spPr bwMode="auto">
          <a:xfrm>
            <a:off x="611560" y="3093928"/>
            <a:ext cx="7848227" cy="1118255"/>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Lemma 4.1.14</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If u is even and d ∈ D</a:t>
            </a:r>
            <a:r>
              <a:rPr lang="en-US" altLang="zh-TW" sz="2400" baseline="-25000" dirty="0"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\{u/2}, then the graph ⟨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{d, u/2}⟩ can be decomposed into bulls.</a:t>
            </a:r>
            <a:endParaRPr lang="zh-TW" altLang="zh-TW" sz="2400" dirty="0">
              <a:latin typeface="Times New Roman" pitchFamily="18" charset="0"/>
              <a:cs typeface="Times New Roman" pitchFamily="18" charset="0"/>
            </a:endParaRPr>
          </a:p>
        </p:txBody>
      </p:sp>
      <p:sp>
        <p:nvSpPr>
          <p:cNvPr id="10" name="矩形 34"/>
          <p:cNvSpPr>
            <a:spLocks noChangeArrowheads="1"/>
          </p:cNvSpPr>
          <p:nvPr/>
        </p:nvSpPr>
        <p:spPr bwMode="auto">
          <a:xfrm>
            <a:off x="611560" y="4606096"/>
            <a:ext cx="7848227" cy="1631216"/>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Lemma 4.1.15.</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If u is even, then the graph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 {u/2 − 1, u/2}⟩ can be decomposed into bulls.</a:t>
            </a:r>
            <a:endParaRPr lang="zh-TW" altLang="zh-TW" sz="2400" dirty="0">
              <a:latin typeface="Times New Roman" pitchFamily="18" charset="0"/>
              <a:cs typeface="Times New Roman" pitchFamily="18" charset="0"/>
            </a:endParaRPr>
          </a:p>
        </p:txBody>
      </p:sp>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7"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28" name="直線接點 27"/>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89</a:t>
            </a:fld>
            <a:r>
              <a:rPr lang="en-US" altLang="zh-TW" smtClean="0"/>
              <a:t>-</a:t>
            </a:r>
            <a:endParaRPr lang="en-US" altLang="zh-TW"/>
          </a:p>
        </p:txBody>
      </p:sp>
      <p:sp>
        <p:nvSpPr>
          <p:cNvPr id="9" name="矩形 34"/>
          <p:cNvSpPr>
            <a:spLocks noChangeArrowheads="1"/>
          </p:cNvSpPr>
          <p:nvPr/>
        </p:nvSpPr>
        <p:spPr bwMode="auto">
          <a:xfrm>
            <a:off x="611560" y="1677482"/>
            <a:ext cx="7848227" cy="1575111"/>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0000FF"/>
                </a:solidFill>
                <a:latin typeface="Times New Roman" pitchFamily="18" charset="0"/>
                <a:cs typeface="Times New Roman" pitchFamily="18" charset="0"/>
              </a:rPr>
              <a:t>Lemma 4.1.16.</a:t>
            </a:r>
            <a:r>
              <a:rPr lang="en-US" altLang="zh-TW" sz="2400" b="1" dirty="0" smtClean="0">
                <a:solidFill>
                  <a:srgbClr val="0000FF"/>
                </a:solidFill>
                <a:latin typeface="Times New Roman" pitchFamily="18" charset="0"/>
                <a:cs typeface="Times New Roman" pitchFamily="18" charset="0"/>
              </a:rPr>
              <a:t> </a:t>
            </a:r>
            <a:r>
              <a:rPr lang="en-US" altLang="zh-TW" sz="2400"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Let u and s be integers with u&gt;10s and s ≥ 1. Then the graph ⟨</a:t>
            </a:r>
            <a:r>
              <a:rPr lang="en-US" altLang="zh-TW" sz="2400" dirty="0" err="1" smtClean="0">
                <a:latin typeface="Times New Roman" pitchFamily="18" charset="0"/>
                <a:cs typeface="Times New Roman" pitchFamily="18" charset="0"/>
              </a:rPr>
              <a:t>Z</a:t>
            </a:r>
            <a:r>
              <a:rPr lang="en-US" altLang="zh-TW" sz="2400" baseline="-25000" dirty="0" err="1"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M⟩ can be decomposed into bulls, where M = [1, 5s], [3, 5s + 2], {4, 5, 6, 7, 9} or [4, 5s + 3] (s ≥2)</a:t>
            </a:r>
            <a:endParaRPr lang="zh-TW" altLang="zh-TW" sz="2400" dirty="0">
              <a:latin typeface="Times New Roman" pitchFamily="18" charset="0"/>
              <a:cs typeface="Times New Roman" pitchFamily="18" charset="0"/>
            </a:endParaRPr>
          </a:p>
        </p:txBody>
      </p:sp>
      <p:sp>
        <p:nvSpPr>
          <p:cNvPr id="10" name="矩形 34"/>
          <p:cNvSpPr>
            <a:spLocks noChangeArrowheads="1"/>
          </p:cNvSpPr>
          <p:nvPr/>
        </p:nvSpPr>
        <p:spPr bwMode="auto">
          <a:xfrm>
            <a:off x="611560" y="3654089"/>
            <a:ext cx="7848227" cy="1062150"/>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FF3300"/>
                </a:solidFill>
                <a:latin typeface="Times New Roman" pitchFamily="18" charset="0"/>
                <a:cs typeface="Times New Roman" pitchFamily="18" charset="0"/>
              </a:rPr>
              <a:t>Example 4.1.17</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The graph ⟨Z</a:t>
            </a:r>
            <a:r>
              <a:rPr lang="en-US" altLang="zh-TW" sz="2400" baseline="-25000" dirty="0" smtClean="0">
                <a:latin typeface="Times New Roman" pitchFamily="18" charset="0"/>
                <a:cs typeface="Times New Roman" pitchFamily="18" charset="0"/>
              </a:rPr>
              <a:t>11</a:t>
            </a:r>
            <a:r>
              <a:rPr lang="en-US" altLang="zh-TW" sz="2400" dirty="0" smtClean="0">
                <a:latin typeface="Times New Roman" pitchFamily="18" charset="0"/>
                <a:cs typeface="Times New Roman" pitchFamily="18" charset="0"/>
              </a:rPr>
              <a:t>, [1, 5]⟩ can be decomposed into bulls as the orbit (H), where H=(1, 7, 11; 10, 19)</a:t>
            </a:r>
            <a:endParaRPr lang="zh-TW" altLang="zh-TW" sz="2400" dirty="0">
              <a:latin typeface="Times New Roman" pitchFamily="18" charset="0"/>
              <a:cs typeface="Times New Roman" pitchFamily="18" charset="0"/>
            </a:endParaRPr>
          </a:p>
        </p:txBody>
      </p:sp>
      <p:sp>
        <p:nvSpPr>
          <p:cNvPr id="11" name="矩形 34"/>
          <p:cNvSpPr>
            <a:spLocks noChangeArrowheads="1"/>
          </p:cNvSpPr>
          <p:nvPr/>
        </p:nvSpPr>
        <p:spPr bwMode="auto">
          <a:xfrm>
            <a:off x="611560" y="4896035"/>
            <a:ext cx="7848227" cy="549189"/>
          </a:xfrm>
          <a:prstGeom prst="rect">
            <a:avLst/>
          </a:prstGeom>
          <a:noFill/>
          <a:ln w="9525">
            <a:noFill/>
            <a:miter lim="800000"/>
            <a:headEnd/>
            <a:tailEnd/>
          </a:ln>
        </p:spPr>
        <p:txBody>
          <a:bodyPr wrap="square">
            <a:spAutoFit/>
          </a:bodyPr>
          <a:lstStyle/>
          <a:p>
            <a:pPr algn="just">
              <a:lnSpc>
                <a:spcPts val="4000"/>
              </a:lnSpc>
            </a:pPr>
            <a:r>
              <a:rPr lang="en-US" altLang="zh-TW" sz="2400" dirty="0" smtClean="0">
                <a:latin typeface="Times New Roman" pitchFamily="18" charset="0"/>
                <a:cs typeface="Times New Roman" pitchFamily="18" charset="0"/>
              </a:rPr>
              <a:t>See the figure as follow:</a:t>
            </a:r>
            <a:endParaRPr lang="zh-TW" altLang="zh-TW" sz="2400" dirty="0">
              <a:latin typeface="Times New Roman" pitchFamily="18" charset="0"/>
              <a:cs typeface="Times New Roman" pitchFamily="18" charset="0"/>
            </a:endParaRPr>
          </a:p>
        </p:txBody>
      </p:sp>
      <p:sp>
        <p:nvSpPr>
          <p:cNvPr id="1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7"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8"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29" name="直線接點 28"/>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9</a:t>
            </a:fld>
            <a:r>
              <a:rPr lang="en-US" altLang="zh-TW" smtClean="0"/>
              <a:t>-</a:t>
            </a:r>
            <a:endParaRPr lang="en-US" altLang="zh-TW"/>
          </a:p>
        </p:txBody>
      </p:sp>
      <p:sp>
        <p:nvSpPr>
          <p:cNvPr id="28" name="矩形 34"/>
          <p:cNvSpPr>
            <a:spLocks noChangeArrowheads="1"/>
          </p:cNvSpPr>
          <p:nvPr/>
        </p:nvSpPr>
        <p:spPr bwMode="auto">
          <a:xfrm>
            <a:off x="756221" y="1196752"/>
            <a:ext cx="7848227" cy="1631216"/>
          </a:xfrm>
          <a:prstGeom prst="rect">
            <a:avLst/>
          </a:prstGeom>
          <a:noFill/>
          <a:ln w="9525">
            <a:noFill/>
            <a:miter lim="800000"/>
            <a:headEnd/>
            <a:tailEnd/>
          </a:ln>
        </p:spPr>
        <p:txBody>
          <a:bodyPr wrap="square">
            <a:spAutoFit/>
          </a:bodyPr>
          <a:lstStyle/>
          <a:p>
            <a:pPr algn="just">
              <a:lnSpc>
                <a:spcPts val="4000"/>
              </a:lnSpc>
            </a:pPr>
            <a:r>
              <a:rPr lang="en-US" altLang="zh-TW" sz="2400" b="1" u="sng" dirty="0" smtClean="0">
                <a:solidFill>
                  <a:srgbClr val="FF3300"/>
                </a:solidFill>
                <a:latin typeface="Times New Roman" pitchFamily="18" charset="0"/>
                <a:cs typeface="Times New Roman" pitchFamily="18" charset="0"/>
              </a:rPr>
              <a:t>Example 1.1.2</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Let V(K</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)={1, 2, 3, 4, 5, 6} and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 {(1, 2, 3; 4, 6),(3, 4, 5; 6, 2), (5, 6, 1; 2, 4)}. Then (K</a:t>
            </a:r>
            <a:r>
              <a:rPr lang="en-US" altLang="zh-TW" sz="2400" baseline="-25000" dirty="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 </a:t>
            </a:r>
            <a:r>
              <a:rPr lang="en-US" altLang="zh-TW" sz="2400"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is a</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bull-design of order 6, see Figure 1.2.</a:t>
            </a:r>
            <a:endParaRPr lang="zh-TW" altLang="zh-TW" sz="2400" dirty="0">
              <a:latin typeface="Times New Roman" pitchFamily="18" charset="0"/>
              <a:cs typeface="Times New Roman" pitchFamily="18" charset="0"/>
            </a:endParaRPr>
          </a:p>
        </p:txBody>
      </p:sp>
      <p:sp>
        <p:nvSpPr>
          <p:cNvPr id="57" name="矩形 56"/>
          <p:cNvSpPr/>
          <p:nvPr/>
        </p:nvSpPr>
        <p:spPr>
          <a:xfrm>
            <a:off x="1475656" y="6093296"/>
            <a:ext cx="6408712" cy="461665"/>
          </a:xfrm>
          <a:prstGeom prst="rect">
            <a:avLst/>
          </a:prstGeom>
        </p:spPr>
        <p:txBody>
          <a:bodyPr wrap="square">
            <a:spAutoFit/>
          </a:bodyPr>
          <a:lstStyle/>
          <a:p>
            <a:r>
              <a:rPr lang="en-US" altLang="zh-TW" sz="2400" dirty="0" smtClean="0">
                <a:latin typeface="Times New Roman" pitchFamily="18" charset="0"/>
                <a:cs typeface="Times New Roman" pitchFamily="18" charset="0"/>
              </a:rPr>
              <a:t>Figure 1.2   a decomposition of K</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 into three bulls</a:t>
            </a:r>
            <a:endParaRPr lang="zh-TW" altLang="en-US" sz="2400" dirty="0">
              <a:latin typeface="Times New Roman" pitchFamily="18" charset="0"/>
              <a:cs typeface="Times New Roman" pitchFamily="18" charset="0"/>
            </a:endParaRPr>
          </a:p>
        </p:txBody>
      </p:sp>
      <p:sp>
        <p:nvSpPr>
          <p:cNvPr id="35" name="Text Box 9"/>
          <p:cNvSpPr txBox="1">
            <a:spLocks noChangeArrowheads="1"/>
          </p:cNvSpPr>
          <p:nvPr/>
        </p:nvSpPr>
        <p:spPr bwMode="auto">
          <a:xfrm>
            <a:off x="683568" y="190381"/>
            <a:ext cx="7921625" cy="646331"/>
          </a:xfrm>
          <a:prstGeom prst="rect">
            <a:avLst/>
          </a:prstGeom>
          <a:noFill/>
          <a:ln w="9525">
            <a:noFill/>
            <a:miter lim="800000"/>
            <a:headEnd/>
            <a:tailEnd/>
          </a:ln>
        </p:spPr>
        <p:txBody>
          <a:bodyPr>
            <a:spAutoFit/>
          </a:bodyPr>
          <a:lstStyle/>
          <a:p>
            <a:pPr algn="ctr">
              <a:spcBef>
                <a:spcPct val="50000"/>
              </a:spcBef>
            </a:pPr>
            <a:r>
              <a:rPr lang="en-US" altLang="zh-TW" sz="3600" b="1" dirty="0" smtClean="0">
                <a:latin typeface="Times New Roman" pitchFamily="18" charset="0"/>
                <a:cs typeface="Times New Roman" pitchFamily="18" charset="0"/>
              </a:rPr>
              <a:t>1. Bull-Design</a:t>
            </a:r>
            <a:endParaRPr lang="zh-TW" altLang="en-US" sz="3600" b="1" dirty="0">
              <a:latin typeface="Times New Roman" pitchFamily="18" charset="0"/>
              <a:cs typeface="Times New Roman" pitchFamily="18" charset="0"/>
            </a:endParaRPr>
          </a:p>
        </p:txBody>
      </p:sp>
      <p:cxnSp>
        <p:nvCxnSpPr>
          <p:cNvPr id="36" name="直線接點 35"/>
          <p:cNvCxnSpPr/>
          <p:nvPr/>
        </p:nvCxnSpPr>
        <p:spPr>
          <a:xfrm>
            <a:off x="215516" y="90872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文字方塊 118"/>
          <p:cNvSpPr txBox="1">
            <a:spLocks noChangeArrowheads="1"/>
          </p:cNvSpPr>
          <p:nvPr/>
        </p:nvSpPr>
        <p:spPr bwMode="auto">
          <a:xfrm>
            <a:off x="1332136" y="4005064"/>
            <a:ext cx="863600" cy="520700"/>
          </a:xfrm>
          <a:prstGeom prst="rect">
            <a:avLst/>
          </a:prstGeom>
          <a:noFill/>
          <a:ln w="9525">
            <a:noFill/>
            <a:miter lim="800000"/>
            <a:headEnd/>
            <a:tailEnd/>
          </a:ln>
        </p:spPr>
        <p:txBody>
          <a:bodyPr>
            <a:spAutoFit/>
          </a:bodyPr>
          <a:lstStyle/>
          <a:p>
            <a:r>
              <a:rPr lang="en-US" altLang="zh-TW" sz="2800" dirty="0">
                <a:latin typeface="Times New Roman" pitchFamily="18" charset="0"/>
                <a:cs typeface="Times New Roman" pitchFamily="18" charset="0"/>
              </a:rPr>
              <a:t>K</a:t>
            </a:r>
            <a:r>
              <a:rPr lang="en-US" altLang="zh-TW" sz="2800" baseline="-25000" dirty="0">
                <a:latin typeface="Times New Roman" pitchFamily="18" charset="0"/>
                <a:cs typeface="Times New Roman" pitchFamily="18" charset="0"/>
              </a:rPr>
              <a:t>6</a:t>
            </a:r>
            <a:endParaRPr lang="zh-TW" altLang="en-US" sz="2800" baseline="-25000" dirty="0">
              <a:latin typeface="Times New Roman" pitchFamily="18" charset="0"/>
              <a:cs typeface="Times New Roman" pitchFamily="18" charset="0"/>
            </a:endParaRPr>
          </a:p>
        </p:txBody>
      </p:sp>
      <p:sp>
        <p:nvSpPr>
          <p:cNvPr id="61" name="文字方塊 119"/>
          <p:cNvSpPr txBox="1">
            <a:spLocks noChangeArrowheads="1"/>
          </p:cNvSpPr>
          <p:nvPr/>
        </p:nvSpPr>
        <p:spPr bwMode="auto">
          <a:xfrm>
            <a:off x="6012011" y="3573016"/>
            <a:ext cx="1584325" cy="519112"/>
          </a:xfrm>
          <a:prstGeom prst="rect">
            <a:avLst/>
          </a:prstGeom>
          <a:noFill/>
          <a:ln w="9525">
            <a:noFill/>
            <a:miter lim="800000"/>
            <a:headEnd/>
            <a:tailEnd/>
          </a:ln>
        </p:spPr>
        <p:txBody>
          <a:bodyPr>
            <a:spAutoFit/>
          </a:bodyPr>
          <a:lstStyle/>
          <a:p>
            <a:pPr>
              <a:defRPr/>
            </a:pPr>
            <a:r>
              <a:rPr lang="en-US" altLang="zh-TW" sz="2800" dirty="0">
                <a:solidFill>
                  <a:srgbClr val="0000CC"/>
                </a:solidFill>
                <a:latin typeface="Times New Roman" pitchFamily="18" charset="0"/>
                <a:cs typeface="Times New Roman" pitchFamily="18" charset="0"/>
              </a:rPr>
              <a:t>(1,2,3;4,6)</a:t>
            </a:r>
            <a:endParaRPr lang="zh-TW" altLang="en-US" sz="2800" dirty="0">
              <a:solidFill>
                <a:srgbClr val="0000CC"/>
              </a:solidFill>
              <a:latin typeface="Times New Roman" pitchFamily="18" charset="0"/>
              <a:cs typeface="Times New Roman" pitchFamily="18" charset="0"/>
            </a:endParaRPr>
          </a:p>
        </p:txBody>
      </p:sp>
      <p:sp>
        <p:nvSpPr>
          <p:cNvPr id="62" name="文字方塊 120"/>
          <p:cNvSpPr txBox="1">
            <a:spLocks noChangeArrowheads="1"/>
          </p:cNvSpPr>
          <p:nvPr/>
        </p:nvSpPr>
        <p:spPr bwMode="auto">
          <a:xfrm>
            <a:off x="6012011" y="4062016"/>
            <a:ext cx="1584325" cy="519112"/>
          </a:xfrm>
          <a:prstGeom prst="rect">
            <a:avLst/>
          </a:prstGeom>
          <a:noFill/>
          <a:ln w="9525">
            <a:noFill/>
            <a:miter lim="800000"/>
            <a:headEnd/>
            <a:tailEnd/>
          </a:ln>
        </p:spPr>
        <p:txBody>
          <a:bodyPr>
            <a:spAutoFit/>
          </a:bodyPr>
          <a:lstStyle/>
          <a:p>
            <a:r>
              <a:rPr lang="en-US" altLang="zh-TW" sz="2800" dirty="0">
                <a:solidFill>
                  <a:srgbClr val="C00000"/>
                </a:solidFill>
                <a:latin typeface="Times New Roman" pitchFamily="18" charset="0"/>
                <a:cs typeface="Times New Roman" pitchFamily="18" charset="0"/>
              </a:rPr>
              <a:t>(3,4,5;6,2)</a:t>
            </a:r>
            <a:endParaRPr lang="zh-TW" altLang="en-US" sz="2800" dirty="0">
              <a:solidFill>
                <a:srgbClr val="C00000"/>
              </a:solidFill>
              <a:latin typeface="Times New Roman" pitchFamily="18" charset="0"/>
              <a:cs typeface="Times New Roman" pitchFamily="18" charset="0"/>
            </a:endParaRPr>
          </a:p>
        </p:txBody>
      </p:sp>
      <p:sp>
        <p:nvSpPr>
          <p:cNvPr id="69" name="文字方塊 141"/>
          <p:cNvSpPr txBox="1">
            <a:spLocks noChangeArrowheads="1"/>
          </p:cNvSpPr>
          <p:nvPr/>
        </p:nvSpPr>
        <p:spPr bwMode="auto">
          <a:xfrm>
            <a:off x="6012011" y="4566071"/>
            <a:ext cx="1584325" cy="519113"/>
          </a:xfrm>
          <a:prstGeom prst="rect">
            <a:avLst/>
          </a:prstGeom>
          <a:noFill/>
          <a:ln w="9525">
            <a:noFill/>
            <a:miter lim="800000"/>
            <a:headEnd/>
            <a:tailEnd/>
          </a:ln>
        </p:spPr>
        <p:txBody>
          <a:bodyPr>
            <a:spAutoFit/>
          </a:bodyPr>
          <a:lstStyle/>
          <a:p>
            <a:r>
              <a:rPr lang="en-US" altLang="zh-TW" sz="2800" dirty="0">
                <a:solidFill>
                  <a:srgbClr val="009900"/>
                </a:solidFill>
                <a:latin typeface="Times New Roman" pitchFamily="18" charset="0"/>
                <a:cs typeface="Times New Roman" pitchFamily="18" charset="0"/>
              </a:rPr>
              <a:t>(5,6,1;2,4)</a:t>
            </a:r>
            <a:endParaRPr lang="zh-TW" altLang="en-US" sz="2800" dirty="0">
              <a:solidFill>
                <a:srgbClr val="009900"/>
              </a:solidFill>
              <a:latin typeface="Times New Roman" pitchFamily="18" charset="0"/>
              <a:cs typeface="Times New Roman" pitchFamily="18" charset="0"/>
            </a:endParaRPr>
          </a:p>
        </p:txBody>
      </p:sp>
      <p:sp>
        <p:nvSpPr>
          <p:cNvPr id="35863" name="Text Box 636"/>
          <p:cNvSpPr txBox="1">
            <a:spLocks noChangeArrowheads="1"/>
          </p:cNvSpPr>
          <p:nvPr/>
        </p:nvSpPr>
        <p:spPr bwMode="auto">
          <a:xfrm>
            <a:off x="1691680" y="3089557"/>
            <a:ext cx="651593" cy="40157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cxnSp>
        <p:nvCxnSpPr>
          <p:cNvPr id="44" name="直線接點 43"/>
          <p:cNvCxnSpPr/>
          <p:nvPr/>
        </p:nvCxnSpPr>
        <p:spPr>
          <a:xfrm rot="5400000">
            <a:off x="2989917" y="2992953"/>
            <a:ext cx="814721" cy="1120588"/>
          </a:xfrm>
          <a:prstGeom prst="line">
            <a:avLst/>
          </a:prstGeom>
          <a:ln w="19050">
            <a:solidFill>
              <a:srgbClr val="0000CC"/>
            </a:solidFill>
          </a:ln>
        </p:spPr>
        <p:style>
          <a:lnRef idx="1">
            <a:schemeClr val="accent2"/>
          </a:lnRef>
          <a:fillRef idx="0">
            <a:schemeClr val="accent2"/>
          </a:fillRef>
          <a:effectRef idx="0">
            <a:schemeClr val="accent2"/>
          </a:effectRef>
          <a:fontRef idx="minor">
            <a:schemeClr val="tx1"/>
          </a:fontRef>
        </p:style>
      </p:cxnSp>
      <p:cxnSp>
        <p:nvCxnSpPr>
          <p:cNvPr id="45" name="直線接點 44"/>
          <p:cNvCxnSpPr/>
          <p:nvPr/>
        </p:nvCxnSpPr>
        <p:spPr>
          <a:xfrm>
            <a:off x="3957571" y="3163838"/>
            <a:ext cx="1233992" cy="767771"/>
          </a:xfrm>
          <a:prstGeom prst="line">
            <a:avLst/>
          </a:prstGeom>
          <a:ln w="19050">
            <a:solidFill>
              <a:srgbClr val="009900"/>
            </a:solidFill>
          </a:ln>
        </p:spPr>
        <p:style>
          <a:lnRef idx="1">
            <a:schemeClr val="accent4"/>
          </a:lnRef>
          <a:fillRef idx="0">
            <a:schemeClr val="accent4"/>
          </a:fillRef>
          <a:effectRef idx="0">
            <a:schemeClr val="accent4"/>
          </a:effectRef>
          <a:fontRef idx="minor">
            <a:schemeClr val="tx1"/>
          </a:fontRef>
        </p:style>
      </p:cxnSp>
      <p:cxnSp>
        <p:nvCxnSpPr>
          <p:cNvPr id="46" name="直線接點 45"/>
          <p:cNvCxnSpPr/>
          <p:nvPr/>
        </p:nvCxnSpPr>
        <p:spPr>
          <a:xfrm rot="5400000">
            <a:off x="2405065" y="3495751"/>
            <a:ext cx="1905619" cy="1222459"/>
          </a:xfrm>
          <a:prstGeom prst="line">
            <a:avLst/>
          </a:prstGeom>
          <a:ln w="19050">
            <a:solidFill>
              <a:srgbClr val="0000CC"/>
            </a:solidFill>
          </a:ln>
        </p:spPr>
        <p:style>
          <a:lnRef idx="1">
            <a:schemeClr val="accent3"/>
          </a:lnRef>
          <a:fillRef idx="0">
            <a:schemeClr val="accent3"/>
          </a:fillRef>
          <a:effectRef idx="0">
            <a:schemeClr val="accent3"/>
          </a:effectRef>
          <a:fontRef idx="minor">
            <a:schemeClr val="tx1"/>
          </a:fontRef>
        </p:style>
      </p:cxnSp>
      <p:cxnSp>
        <p:nvCxnSpPr>
          <p:cNvPr id="47" name="直線接點 46"/>
          <p:cNvCxnSpPr/>
          <p:nvPr/>
        </p:nvCxnSpPr>
        <p:spPr>
          <a:xfrm rot="16200000" flipH="1">
            <a:off x="4605610" y="4475704"/>
            <a:ext cx="1139229" cy="9611"/>
          </a:xfrm>
          <a:prstGeom prst="line">
            <a:avLst/>
          </a:prstGeom>
          <a:ln w="19050">
            <a:solidFill>
              <a:srgbClr val="009900"/>
            </a:solidFill>
          </a:ln>
        </p:spPr>
        <p:style>
          <a:lnRef idx="1">
            <a:schemeClr val="accent4"/>
          </a:lnRef>
          <a:fillRef idx="0">
            <a:schemeClr val="accent4"/>
          </a:fillRef>
          <a:effectRef idx="0">
            <a:schemeClr val="accent4"/>
          </a:effectRef>
          <a:fontRef idx="minor">
            <a:schemeClr val="tx1"/>
          </a:fontRef>
        </p:style>
      </p:cxnSp>
      <p:cxnSp>
        <p:nvCxnSpPr>
          <p:cNvPr id="48" name="直線接點 47"/>
          <p:cNvCxnSpPr/>
          <p:nvPr/>
        </p:nvCxnSpPr>
        <p:spPr>
          <a:xfrm rot="5400000">
            <a:off x="2301965" y="4518297"/>
            <a:ext cx="996998" cy="30754"/>
          </a:xfrm>
          <a:prstGeom prst="line">
            <a:avLst/>
          </a:prstGeom>
          <a:ln w="19050">
            <a:solidFill>
              <a:srgbClr val="0000CC"/>
            </a:solidFill>
          </a:ln>
        </p:spPr>
        <p:style>
          <a:lnRef idx="1">
            <a:schemeClr val="accent2"/>
          </a:lnRef>
          <a:fillRef idx="0">
            <a:schemeClr val="accent2"/>
          </a:fillRef>
          <a:effectRef idx="0">
            <a:schemeClr val="accent2"/>
          </a:effectRef>
          <a:fontRef idx="minor">
            <a:schemeClr val="tx1"/>
          </a:fontRef>
        </p:style>
      </p:cxnSp>
      <p:cxnSp>
        <p:nvCxnSpPr>
          <p:cNvPr id="49" name="直線接點 48"/>
          <p:cNvCxnSpPr/>
          <p:nvPr/>
        </p:nvCxnSpPr>
        <p:spPr>
          <a:xfrm flipH="1">
            <a:off x="2719736" y="4993508"/>
            <a:ext cx="2456450" cy="44188"/>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50" name="直線接點 49"/>
          <p:cNvCxnSpPr/>
          <p:nvPr/>
        </p:nvCxnSpPr>
        <p:spPr>
          <a:xfrm>
            <a:off x="2815841" y="3973036"/>
            <a:ext cx="2364189" cy="1077089"/>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51" name="直線接點 50"/>
          <p:cNvCxnSpPr/>
          <p:nvPr/>
        </p:nvCxnSpPr>
        <p:spPr>
          <a:xfrm flipH="1">
            <a:off x="2815841" y="3910896"/>
            <a:ext cx="2354578" cy="69044"/>
          </a:xfrm>
          <a:prstGeom prst="line">
            <a:avLst/>
          </a:prstGeom>
          <a:ln w="19050">
            <a:solidFill>
              <a:srgbClr val="009900"/>
            </a:solidFill>
          </a:ln>
        </p:spPr>
        <p:style>
          <a:lnRef idx="1">
            <a:schemeClr val="accent4"/>
          </a:lnRef>
          <a:fillRef idx="0">
            <a:schemeClr val="accent4"/>
          </a:fillRef>
          <a:effectRef idx="0">
            <a:schemeClr val="accent4"/>
          </a:effectRef>
          <a:fontRef idx="minor">
            <a:schemeClr val="tx1"/>
          </a:fontRef>
        </p:style>
      </p:cxnSp>
      <p:cxnSp>
        <p:nvCxnSpPr>
          <p:cNvPr id="52" name="直線接點 51"/>
          <p:cNvCxnSpPr/>
          <p:nvPr/>
        </p:nvCxnSpPr>
        <p:spPr>
          <a:xfrm rot="10800000" flipV="1">
            <a:off x="2729346" y="3892944"/>
            <a:ext cx="2487204" cy="1151656"/>
          </a:xfrm>
          <a:prstGeom prst="line">
            <a:avLst/>
          </a:prstGeom>
          <a:ln w="19050">
            <a:solidFill>
              <a:srgbClr val="0000CC"/>
            </a:solidFill>
          </a:ln>
        </p:spPr>
        <p:style>
          <a:lnRef idx="1">
            <a:schemeClr val="accent2"/>
          </a:lnRef>
          <a:fillRef idx="0">
            <a:schemeClr val="accent2"/>
          </a:fillRef>
          <a:effectRef idx="0">
            <a:schemeClr val="accent2"/>
          </a:effectRef>
          <a:fontRef idx="minor">
            <a:schemeClr val="tx1"/>
          </a:fontRef>
        </p:style>
      </p:cxnSp>
      <p:cxnSp>
        <p:nvCxnSpPr>
          <p:cNvPr id="53" name="直線接點 52"/>
          <p:cNvCxnSpPr>
            <a:endCxn id="74" idx="0"/>
          </p:cNvCxnSpPr>
          <p:nvPr/>
        </p:nvCxnSpPr>
        <p:spPr>
          <a:xfrm rot="16200000" flipH="1">
            <a:off x="3651530" y="3456668"/>
            <a:ext cx="1817242" cy="1220536"/>
          </a:xfrm>
          <a:prstGeom prst="line">
            <a:avLst/>
          </a:prstGeom>
          <a:ln w="19050">
            <a:solidFill>
              <a:srgbClr val="009900"/>
            </a:solidFill>
          </a:ln>
        </p:spPr>
        <p:style>
          <a:lnRef idx="1">
            <a:schemeClr val="accent4"/>
          </a:lnRef>
          <a:fillRef idx="0">
            <a:schemeClr val="accent4"/>
          </a:fillRef>
          <a:effectRef idx="0">
            <a:schemeClr val="accent4"/>
          </a:effectRef>
          <a:fontRef idx="minor">
            <a:schemeClr val="tx1"/>
          </a:fontRef>
        </p:style>
      </p:cxnSp>
      <p:sp>
        <p:nvSpPr>
          <p:cNvPr id="54" name="文字方塊 113"/>
          <p:cNvSpPr txBox="1">
            <a:spLocks noChangeArrowheads="1"/>
          </p:cNvSpPr>
          <p:nvPr/>
        </p:nvSpPr>
        <p:spPr bwMode="auto">
          <a:xfrm>
            <a:off x="4051754" y="2924945"/>
            <a:ext cx="609308" cy="321746"/>
          </a:xfrm>
          <a:prstGeom prst="rect">
            <a:avLst/>
          </a:prstGeom>
          <a:noFill/>
          <a:ln w="9525">
            <a:noFill/>
            <a:miter lim="800000"/>
            <a:headEnd/>
            <a:tailEnd/>
          </a:ln>
        </p:spPr>
        <p:txBody>
          <a:bodyPr>
            <a:spAutoFit/>
          </a:bodyPr>
          <a:lstStyle/>
          <a:p>
            <a:r>
              <a:rPr lang="en-US" altLang="zh-TW" dirty="0"/>
              <a:t>1</a:t>
            </a:r>
            <a:endParaRPr lang="zh-TW" altLang="en-US" dirty="0"/>
          </a:p>
        </p:txBody>
      </p:sp>
      <p:sp>
        <p:nvSpPr>
          <p:cNvPr id="55" name="文字方塊 114"/>
          <p:cNvSpPr txBox="1">
            <a:spLocks noChangeArrowheads="1"/>
          </p:cNvSpPr>
          <p:nvPr/>
        </p:nvSpPr>
        <p:spPr bwMode="auto">
          <a:xfrm>
            <a:off x="2293028" y="3785236"/>
            <a:ext cx="609307" cy="320365"/>
          </a:xfrm>
          <a:prstGeom prst="rect">
            <a:avLst/>
          </a:prstGeom>
          <a:noFill/>
          <a:ln w="9525">
            <a:noFill/>
            <a:miter lim="800000"/>
            <a:headEnd/>
            <a:tailEnd/>
          </a:ln>
        </p:spPr>
        <p:txBody>
          <a:bodyPr>
            <a:spAutoFit/>
          </a:bodyPr>
          <a:lstStyle/>
          <a:p>
            <a:r>
              <a:rPr lang="en-US" altLang="zh-TW" dirty="0"/>
              <a:t>2</a:t>
            </a:r>
            <a:endParaRPr lang="zh-TW" altLang="en-US" dirty="0"/>
          </a:p>
        </p:txBody>
      </p:sp>
      <p:sp>
        <p:nvSpPr>
          <p:cNvPr id="56" name="文字方塊 115"/>
          <p:cNvSpPr txBox="1">
            <a:spLocks noChangeArrowheads="1"/>
          </p:cNvSpPr>
          <p:nvPr/>
        </p:nvSpPr>
        <p:spPr bwMode="auto">
          <a:xfrm>
            <a:off x="2306509" y="4866467"/>
            <a:ext cx="609307" cy="321746"/>
          </a:xfrm>
          <a:prstGeom prst="rect">
            <a:avLst/>
          </a:prstGeom>
          <a:noFill/>
          <a:ln w="9525">
            <a:noFill/>
            <a:miter lim="800000"/>
            <a:headEnd/>
            <a:tailEnd/>
          </a:ln>
        </p:spPr>
        <p:txBody>
          <a:bodyPr>
            <a:spAutoFit/>
          </a:bodyPr>
          <a:lstStyle/>
          <a:p>
            <a:r>
              <a:rPr lang="en-US" altLang="zh-TW" dirty="0"/>
              <a:t>3</a:t>
            </a:r>
            <a:endParaRPr lang="zh-TW" altLang="en-US" dirty="0"/>
          </a:p>
        </p:txBody>
      </p:sp>
      <p:sp>
        <p:nvSpPr>
          <p:cNvPr id="58" name="文字方塊 116"/>
          <p:cNvSpPr txBox="1">
            <a:spLocks noChangeArrowheads="1"/>
          </p:cNvSpPr>
          <p:nvPr/>
        </p:nvSpPr>
        <p:spPr bwMode="auto">
          <a:xfrm>
            <a:off x="5256915" y="4849896"/>
            <a:ext cx="611229" cy="321746"/>
          </a:xfrm>
          <a:prstGeom prst="rect">
            <a:avLst/>
          </a:prstGeom>
          <a:noFill/>
          <a:ln w="9525">
            <a:noFill/>
            <a:miter lim="800000"/>
            <a:headEnd/>
            <a:tailEnd/>
          </a:ln>
        </p:spPr>
        <p:txBody>
          <a:bodyPr>
            <a:spAutoFit/>
          </a:bodyPr>
          <a:lstStyle/>
          <a:p>
            <a:r>
              <a:rPr lang="en-US" altLang="zh-TW" dirty="0"/>
              <a:t>5</a:t>
            </a:r>
            <a:endParaRPr lang="zh-TW" altLang="en-US" dirty="0"/>
          </a:p>
        </p:txBody>
      </p:sp>
      <p:sp>
        <p:nvSpPr>
          <p:cNvPr id="59" name="文字方塊 117"/>
          <p:cNvSpPr txBox="1">
            <a:spLocks noChangeArrowheads="1"/>
          </p:cNvSpPr>
          <p:nvPr/>
        </p:nvSpPr>
        <p:spPr bwMode="auto">
          <a:xfrm>
            <a:off x="5256915" y="3721715"/>
            <a:ext cx="611229" cy="321745"/>
          </a:xfrm>
          <a:prstGeom prst="rect">
            <a:avLst/>
          </a:prstGeom>
          <a:noFill/>
          <a:ln w="9525">
            <a:noFill/>
            <a:miter lim="800000"/>
            <a:headEnd/>
            <a:tailEnd/>
          </a:ln>
        </p:spPr>
        <p:txBody>
          <a:bodyPr>
            <a:spAutoFit/>
          </a:bodyPr>
          <a:lstStyle/>
          <a:p>
            <a:r>
              <a:rPr lang="en-US" altLang="zh-TW" dirty="0"/>
              <a:t>6</a:t>
            </a:r>
            <a:endParaRPr lang="zh-TW" altLang="en-US" dirty="0"/>
          </a:p>
        </p:txBody>
      </p:sp>
      <p:sp>
        <p:nvSpPr>
          <p:cNvPr id="63" name="文字方塊 122"/>
          <p:cNvSpPr txBox="1">
            <a:spLocks noChangeArrowheads="1"/>
          </p:cNvSpPr>
          <p:nvPr/>
        </p:nvSpPr>
        <p:spPr bwMode="auto">
          <a:xfrm>
            <a:off x="4036377" y="5555528"/>
            <a:ext cx="609308" cy="321745"/>
          </a:xfrm>
          <a:prstGeom prst="rect">
            <a:avLst/>
          </a:prstGeom>
          <a:noFill/>
          <a:ln w="9525">
            <a:noFill/>
            <a:miter lim="800000"/>
            <a:headEnd/>
            <a:tailEnd/>
          </a:ln>
        </p:spPr>
        <p:txBody>
          <a:bodyPr>
            <a:spAutoFit/>
          </a:bodyPr>
          <a:lstStyle/>
          <a:p>
            <a:r>
              <a:rPr lang="en-US" altLang="zh-TW" dirty="0"/>
              <a:t>4</a:t>
            </a:r>
            <a:endParaRPr lang="zh-TW" altLang="en-US" dirty="0"/>
          </a:p>
        </p:txBody>
      </p:sp>
      <p:cxnSp>
        <p:nvCxnSpPr>
          <p:cNvPr id="64" name="直線接點 63"/>
          <p:cNvCxnSpPr/>
          <p:nvPr/>
        </p:nvCxnSpPr>
        <p:spPr>
          <a:xfrm>
            <a:off x="2760099" y="5054267"/>
            <a:ext cx="1195549" cy="632444"/>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65" name="直線接點 64"/>
          <p:cNvCxnSpPr/>
          <p:nvPr/>
        </p:nvCxnSpPr>
        <p:spPr>
          <a:xfrm flipV="1">
            <a:off x="3972948" y="5030792"/>
            <a:ext cx="1220536" cy="643492"/>
          </a:xfrm>
          <a:prstGeom prst="line">
            <a:avLst/>
          </a:prstGeom>
          <a:ln w="19050"/>
        </p:spPr>
        <p:style>
          <a:lnRef idx="1">
            <a:schemeClr val="accent2"/>
          </a:lnRef>
          <a:fillRef idx="0">
            <a:schemeClr val="accent2"/>
          </a:fillRef>
          <a:effectRef idx="0">
            <a:schemeClr val="accent2"/>
          </a:effectRef>
          <a:fontRef idx="minor">
            <a:schemeClr val="tx1"/>
          </a:fontRef>
        </p:style>
      </p:cxnSp>
      <p:cxnSp>
        <p:nvCxnSpPr>
          <p:cNvPr id="66" name="直線接點 65"/>
          <p:cNvCxnSpPr/>
          <p:nvPr/>
        </p:nvCxnSpPr>
        <p:spPr>
          <a:xfrm rot="16200000" flipH="1">
            <a:off x="2538125" y="4285273"/>
            <a:ext cx="1706771" cy="1151340"/>
          </a:xfrm>
          <a:prstGeom prst="line">
            <a:avLst/>
          </a:prstGeom>
          <a:ln w="19050">
            <a:solidFill>
              <a:srgbClr val="0000CC"/>
            </a:solidFill>
          </a:ln>
        </p:spPr>
        <p:style>
          <a:lnRef idx="1">
            <a:schemeClr val="accent2"/>
          </a:lnRef>
          <a:fillRef idx="0">
            <a:schemeClr val="accent2"/>
          </a:fillRef>
          <a:effectRef idx="0">
            <a:schemeClr val="accent2"/>
          </a:effectRef>
          <a:fontRef idx="minor">
            <a:schemeClr val="tx1"/>
          </a:fontRef>
        </p:style>
      </p:cxnSp>
      <p:cxnSp>
        <p:nvCxnSpPr>
          <p:cNvPr id="67" name="直線接點 66"/>
          <p:cNvCxnSpPr/>
          <p:nvPr/>
        </p:nvCxnSpPr>
        <p:spPr>
          <a:xfrm flipH="1" flipV="1">
            <a:off x="3942195" y="3159695"/>
            <a:ext cx="7688" cy="2521492"/>
          </a:xfrm>
          <a:prstGeom prst="line">
            <a:avLst/>
          </a:prstGeom>
          <a:ln w="19050">
            <a:solidFill>
              <a:srgbClr val="009900"/>
            </a:solidFill>
          </a:ln>
        </p:spPr>
        <p:style>
          <a:lnRef idx="1">
            <a:schemeClr val="accent4"/>
          </a:lnRef>
          <a:fillRef idx="0">
            <a:schemeClr val="accent4"/>
          </a:fillRef>
          <a:effectRef idx="0">
            <a:schemeClr val="accent4"/>
          </a:effectRef>
          <a:fontRef idx="minor">
            <a:schemeClr val="tx1"/>
          </a:fontRef>
        </p:style>
      </p:cxnSp>
      <p:cxnSp>
        <p:nvCxnSpPr>
          <p:cNvPr id="68" name="直線接點 67"/>
          <p:cNvCxnSpPr/>
          <p:nvPr/>
        </p:nvCxnSpPr>
        <p:spPr>
          <a:xfrm rot="5400000" flipH="1" flipV="1">
            <a:off x="3660683" y="4178952"/>
            <a:ext cx="1785482" cy="1249368"/>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70" name="橢圓 69"/>
          <p:cNvSpPr/>
          <p:nvPr/>
        </p:nvSpPr>
        <p:spPr>
          <a:xfrm>
            <a:off x="2650540" y="4975557"/>
            <a:ext cx="174911" cy="12427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71" name="橢圓 70"/>
          <p:cNvSpPr/>
          <p:nvPr/>
        </p:nvSpPr>
        <p:spPr>
          <a:xfrm>
            <a:off x="2729346" y="3910896"/>
            <a:ext cx="172989" cy="12427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72" name="橢圓 71"/>
          <p:cNvSpPr/>
          <p:nvPr/>
        </p:nvSpPr>
        <p:spPr>
          <a:xfrm>
            <a:off x="3861466" y="3096175"/>
            <a:ext cx="174911" cy="125661"/>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73" name="橢圓 72"/>
          <p:cNvSpPr/>
          <p:nvPr/>
        </p:nvSpPr>
        <p:spPr>
          <a:xfrm>
            <a:off x="5082002" y="3847375"/>
            <a:ext cx="174912" cy="125661"/>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74" name="橢圓 73"/>
          <p:cNvSpPr/>
          <p:nvPr/>
        </p:nvSpPr>
        <p:spPr>
          <a:xfrm>
            <a:off x="5082002" y="4975557"/>
            <a:ext cx="174912" cy="12427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
        <p:nvSpPr>
          <p:cNvPr id="75" name="橢圓 74"/>
          <p:cNvSpPr/>
          <p:nvPr/>
        </p:nvSpPr>
        <p:spPr>
          <a:xfrm>
            <a:off x="3861466" y="5619048"/>
            <a:ext cx="174911" cy="12427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zh-TW" altLang="en-US"/>
          </a:p>
        </p:txBody>
      </p:sp>
    </p:spTree>
    <p:extLst>
      <p:ext uri="{BB962C8B-B14F-4D97-AF65-F5344CB8AC3E}">
        <p14:creationId xmlns:p14="http://schemas.microsoft.com/office/powerpoint/2010/main" xmlns="" val="217271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1000"/>
                                  </p:stCondLst>
                                  <p:childTnLst>
                                    <p:set>
                                      <p:cBhvr>
                                        <p:cTn id="11" dur="1" fill="hold">
                                          <p:stCondLst>
                                            <p:cond delay="0"/>
                                          </p:stCondLst>
                                        </p:cTn>
                                        <p:tgtEl>
                                          <p:spTgt spid="71"/>
                                        </p:tgtEl>
                                        <p:attrNameLst>
                                          <p:attrName>style.visibility</p:attrName>
                                        </p:attrNameLst>
                                      </p:cBhvr>
                                      <p:to>
                                        <p:strVal val="visible"/>
                                      </p:to>
                                    </p:set>
                                  </p:childTnLst>
                                </p:cTn>
                              </p:par>
                              <p:par>
                                <p:cTn id="12" presetID="1" presetClass="entr" presetSubtype="0" fill="hold" grpId="0" nodeType="withEffect">
                                  <p:stCondLst>
                                    <p:cond delay="1000"/>
                                  </p:stCondLst>
                                  <p:childTnLst>
                                    <p:set>
                                      <p:cBhvr>
                                        <p:cTn id="13" dur="1" fill="hold">
                                          <p:stCondLst>
                                            <p:cond delay="0"/>
                                          </p:stCondLst>
                                        </p:cTn>
                                        <p:tgtEl>
                                          <p:spTgt spid="55"/>
                                        </p:tgtEl>
                                        <p:attrNameLst>
                                          <p:attrName>style.visibility</p:attrName>
                                        </p:attrNameLst>
                                      </p:cBhvr>
                                      <p:to>
                                        <p:strVal val="visible"/>
                                      </p:to>
                                    </p:set>
                                  </p:childTnLst>
                                </p:cTn>
                              </p:par>
                            </p:childTnLst>
                          </p:cTn>
                        </p:par>
                        <p:par>
                          <p:cTn id="14" fill="hold">
                            <p:stCondLst>
                              <p:cond delay="1000"/>
                            </p:stCondLst>
                            <p:childTnLst>
                              <p:par>
                                <p:cTn id="15" presetID="1" presetClass="entr" presetSubtype="0" fill="hold" grpId="0" nodeType="afterEffect">
                                  <p:stCondLst>
                                    <p:cond delay="1000"/>
                                  </p:stCondLst>
                                  <p:childTnLst>
                                    <p:set>
                                      <p:cBhvr>
                                        <p:cTn id="16" dur="1" fill="hold">
                                          <p:stCondLst>
                                            <p:cond delay="0"/>
                                          </p:stCondLst>
                                        </p:cTn>
                                        <p:tgtEl>
                                          <p:spTgt spid="70"/>
                                        </p:tgtEl>
                                        <p:attrNameLst>
                                          <p:attrName>style.visibility</p:attrName>
                                        </p:attrNameLst>
                                      </p:cBhvr>
                                      <p:to>
                                        <p:strVal val="visible"/>
                                      </p:to>
                                    </p:set>
                                  </p:childTnLst>
                                </p:cTn>
                              </p:par>
                              <p:par>
                                <p:cTn id="17" presetID="1" presetClass="entr" presetSubtype="0" fill="hold" grpId="0" nodeType="withEffect">
                                  <p:stCondLst>
                                    <p:cond delay="1000"/>
                                  </p:stCondLst>
                                  <p:childTnLst>
                                    <p:set>
                                      <p:cBhvr>
                                        <p:cTn id="18" dur="1" fill="hold">
                                          <p:stCondLst>
                                            <p:cond delay="0"/>
                                          </p:stCondLst>
                                        </p:cTn>
                                        <p:tgtEl>
                                          <p:spTgt spid="56"/>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1000"/>
                                  </p:stCondLst>
                                  <p:childTnLst>
                                    <p:set>
                                      <p:cBhvr>
                                        <p:cTn id="21" dur="1" fill="hold">
                                          <p:stCondLst>
                                            <p:cond delay="0"/>
                                          </p:stCondLst>
                                        </p:cTn>
                                        <p:tgtEl>
                                          <p:spTgt spid="75"/>
                                        </p:tgtEl>
                                        <p:attrNameLst>
                                          <p:attrName>style.visibility</p:attrName>
                                        </p:attrNameLst>
                                      </p:cBhvr>
                                      <p:to>
                                        <p:strVal val="visible"/>
                                      </p:to>
                                    </p:set>
                                  </p:childTnLst>
                                </p:cTn>
                              </p:par>
                              <p:par>
                                <p:cTn id="22" presetID="1" presetClass="entr" presetSubtype="0" fill="hold" grpId="0" nodeType="withEffect">
                                  <p:stCondLst>
                                    <p:cond delay="1000"/>
                                  </p:stCondLst>
                                  <p:childTnLst>
                                    <p:set>
                                      <p:cBhvr>
                                        <p:cTn id="23" dur="1" fill="hold">
                                          <p:stCondLst>
                                            <p:cond delay="0"/>
                                          </p:stCondLst>
                                        </p:cTn>
                                        <p:tgtEl>
                                          <p:spTgt spid="63"/>
                                        </p:tgtEl>
                                        <p:attrNameLst>
                                          <p:attrName>style.visibility</p:attrName>
                                        </p:attrNameLst>
                                      </p:cBhvr>
                                      <p:to>
                                        <p:strVal val="visible"/>
                                      </p:to>
                                    </p:set>
                                  </p:childTnLst>
                                </p:cTn>
                              </p:par>
                            </p:childTnLst>
                          </p:cTn>
                        </p:par>
                        <p:par>
                          <p:cTn id="24" fill="hold">
                            <p:stCondLst>
                              <p:cond delay="3000"/>
                            </p:stCondLst>
                            <p:childTnLst>
                              <p:par>
                                <p:cTn id="25" presetID="1" presetClass="entr" presetSubtype="0" fill="hold" grpId="0" nodeType="afterEffect">
                                  <p:stCondLst>
                                    <p:cond delay="1000"/>
                                  </p:stCondLst>
                                  <p:childTnLst>
                                    <p:set>
                                      <p:cBhvr>
                                        <p:cTn id="26" dur="1" fill="hold">
                                          <p:stCondLst>
                                            <p:cond delay="0"/>
                                          </p:stCondLst>
                                        </p:cTn>
                                        <p:tgtEl>
                                          <p:spTgt spid="74"/>
                                        </p:tgtEl>
                                        <p:attrNameLst>
                                          <p:attrName>style.visibility</p:attrName>
                                        </p:attrNameLst>
                                      </p:cBhvr>
                                      <p:to>
                                        <p:strVal val="visible"/>
                                      </p:to>
                                    </p:set>
                                  </p:childTnLst>
                                </p:cTn>
                              </p:par>
                              <p:par>
                                <p:cTn id="27" presetID="1" presetClass="entr" presetSubtype="0" fill="hold" grpId="0" nodeType="withEffect">
                                  <p:stCondLst>
                                    <p:cond delay="1000"/>
                                  </p:stCondLst>
                                  <p:childTnLst>
                                    <p:set>
                                      <p:cBhvr>
                                        <p:cTn id="28" dur="1" fill="hold">
                                          <p:stCondLst>
                                            <p:cond delay="0"/>
                                          </p:stCondLst>
                                        </p:cTn>
                                        <p:tgtEl>
                                          <p:spTgt spid="58"/>
                                        </p:tgtEl>
                                        <p:attrNameLst>
                                          <p:attrName>style.visibility</p:attrName>
                                        </p:attrNameLst>
                                      </p:cBhvr>
                                      <p:to>
                                        <p:strVal val="visible"/>
                                      </p:to>
                                    </p:set>
                                  </p:childTnLst>
                                </p:cTn>
                              </p:par>
                            </p:childTnLst>
                          </p:cTn>
                        </p:par>
                        <p:par>
                          <p:cTn id="29" fill="hold">
                            <p:stCondLst>
                              <p:cond delay="4000"/>
                            </p:stCondLst>
                            <p:childTnLst>
                              <p:par>
                                <p:cTn id="30" presetID="1" presetClass="entr" presetSubtype="0" fill="hold" grpId="0" nodeType="afterEffect">
                                  <p:stCondLst>
                                    <p:cond delay="1000"/>
                                  </p:stCondLst>
                                  <p:childTnLst>
                                    <p:set>
                                      <p:cBhvr>
                                        <p:cTn id="31" dur="1" fill="hold">
                                          <p:stCondLst>
                                            <p:cond delay="0"/>
                                          </p:stCondLst>
                                        </p:cTn>
                                        <p:tgtEl>
                                          <p:spTgt spid="73"/>
                                        </p:tgtEl>
                                        <p:attrNameLst>
                                          <p:attrName>style.visibility</p:attrName>
                                        </p:attrNameLst>
                                      </p:cBhvr>
                                      <p:to>
                                        <p:strVal val="visible"/>
                                      </p:to>
                                    </p:set>
                                  </p:childTnLst>
                                </p:cTn>
                              </p:par>
                              <p:par>
                                <p:cTn id="32" presetID="1" presetClass="entr" presetSubtype="0" fill="hold" grpId="0" nodeType="withEffect">
                                  <p:stCondLst>
                                    <p:cond delay="1000"/>
                                  </p:stCondLst>
                                  <p:childTnLst>
                                    <p:set>
                                      <p:cBhvr>
                                        <p:cTn id="33" dur="1" fill="hold">
                                          <p:stCondLst>
                                            <p:cond delay="0"/>
                                          </p:stCondLst>
                                        </p:cTn>
                                        <p:tgtEl>
                                          <p:spTgt spid="59"/>
                                        </p:tgtEl>
                                        <p:attrNameLst>
                                          <p:attrName>style.visibility</p:attrName>
                                        </p:attrNameLst>
                                      </p:cBhvr>
                                      <p:to>
                                        <p:strVal val="visible"/>
                                      </p:to>
                                    </p:set>
                                  </p:childTnLst>
                                </p:cTn>
                              </p:par>
                            </p:childTnLst>
                          </p:cTn>
                        </p:par>
                        <p:par>
                          <p:cTn id="34" fill="hold">
                            <p:stCondLst>
                              <p:cond delay="5000"/>
                            </p:stCondLst>
                            <p:childTnLst>
                              <p:par>
                                <p:cTn id="35" presetID="1" presetClass="entr" presetSubtype="0" fill="hold" grpId="0" nodeType="afterEffect">
                                  <p:stCondLst>
                                    <p:cond delay="0"/>
                                  </p:stCondLst>
                                  <p:childTnLst>
                                    <p:set>
                                      <p:cBhvr>
                                        <p:cTn id="36" dur="1" fill="hold">
                                          <p:stCondLst>
                                            <p:cond delay="0"/>
                                          </p:stCondLst>
                                        </p:cTn>
                                        <p:tgtEl>
                                          <p:spTgt spid="6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1"/>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nodeType="afterEffect">
                                  <p:stCondLst>
                                    <p:cond delay="1000"/>
                                  </p:stCondLst>
                                  <p:childTnLst>
                                    <p:set>
                                      <p:cBhvr>
                                        <p:cTn id="43" dur="1" fill="hold">
                                          <p:stCondLst>
                                            <p:cond delay="0"/>
                                          </p:stCondLst>
                                        </p:cTn>
                                        <p:tgtEl>
                                          <p:spTgt spid="44"/>
                                        </p:tgtEl>
                                        <p:attrNameLst>
                                          <p:attrName>style.visibility</p:attrName>
                                        </p:attrNameLst>
                                      </p:cBhvr>
                                      <p:to>
                                        <p:strVal val="visible"/>
                                      </p:to>
                                    </p:set>
                                  </p:childTnLst>
                                </p:cTn>
                              </p:par>
                            </p:childTnLst>
                          </p:cTn>
                        </p:par>
                        <p:par>
                          <p:cTn id="44" fill="hold">
                            <p:stCondLst>
                              <p:cond delay="1000"/>
                            </p:stCondLst>
                            <p:childTnLst>
                              <p:par>
                                <p:cTn id="45" presetID="1" presetClass="entr" presetSubtype="0" fill="hold" nodeType="afterEffect">
                                  <p:stCondLst>
                                    <p:cond delay="1000"/>
                                  </p:stCondLst>
                                  <p:childTnLst>
                                    <p:set>
                                      <p:cBhvr>
                                        <p:cTn id="46" dur="1" fill="hold">
                                          <p:stCondLst>
                                            <p:cond delay="0"/>
                                          </p:stCondLst>
                                        </p:cTn>
                                        <p:tgtEl>
                                          <p:spTgt spid="48"/>
                                        </p:tgtEl>
                                        <p:attrNameLst>
                                          <p:attrName>style.visibility</p:attrName>
                                        </p:attrNameLst>
                                      </p:cBhvr>
                                      <p:to>
                                        <p:strVal val="visible"/>
                                      </p:to>
                                    </p:set>
                                  </p:childTnLst>
                                </p:cTn>
                              </p:par>
                            </p:childTnLst>
                          </p:cTn>
                        </p:par>
                        <p:par>
                          <p:cTn id="47" fill="hold">
                            <p:stCondLst>
                              <p:cond delay="2000"/>
                            </p:stCondLst>
                            <p:childTnLst>
                              <p:par>
                                <p:cTn id="48" presetID="1" presetClass="entr" presetSubtype="0" fill="hold" nodeType="afterEffect">
                                  <p:stCondLst>
                                    <p:cond delay="1000"/>
                                  </p:stCondLst>
                                  <p:childTnLst>
                                    <p:set>
                                      <p:cBhvr>
                                        <p:cTn id="49" dur="1" fill="hold">
                                          <p:stCondLst>
                                            <p:cond delay="0"/>
                                          </p:stCondLst>
                                        </p:cTn>
                                        <p:tgtEl>
                                          <p:spTgt spid="46"/>
                                        </p:tgtEl>
                                        <p:attrNameLst>
                                          <p:attrName>style.visibility</p:attrName>
                                        </p:attrNameLst>
                                      </p:cBhvr>
                                      <p:to>
                                        <p:strVal val="visible"/>
                                      </p:to>
                                    </p:set>
                                  </p:childTnLst>
                                </p:cTn>
                              </p:par>
                            </p:childTnLst>
                          </p:cTn>
                        </p:par>
                        <p:par>
                          <p:cTn id="50" fill="hold">
                            <p:stCondLst>
                              <p:cond delay="3000"/>
                            </p:stCondLst>
                            <p:childTnLst>
                              <p:par>
                                <p:cTn id="51" presetID="1" presetClass="entr" presetSubtype="0" fill="hold" nodeType="afterEffect">
                                  <p:stCondLst>
                                    <p:cond delay="1000"/>
                                  </p:stCondLst>
                                  <p:childTnLst>
                                    <p:set>
                                      <p:cBhvr>
                                        <p:cTn id="52" dur="1" fill="hold">
                                          <p:stCondLst>
                                            <p:cond delay="0"/>
                                          </p:stCondLst>
                                        </p:cTn>
                                        <p:tgtEl>
                                          <p:spTgt spid="66"/>
                                        </p:tgtEl>
                                        <p:attrNameLst>
                                          <p:attrName>style.visibility</p:attrName>
                                        </p:attrNameLst>
                                      </p:cBhvr>
                                      <p:to>
                                        <p:strVal val="visible"/>
                                      </p:to>
                                    </p:set>
                                  </p:childTnLst>
                                </p:cTn>
                              </p:par>
                            </p:childTnLst>
                          </p:cTn>
                        </p:par>
                        <p:par>
                          <p:cTn id="53" fill="hold">
                            <p:stCondLst>
                              <p:cond delay="4000"/>
                            </p:stCondLst>
                            <p:childTnLst>
                              <p:par>
                                <p:cTn id="54" presetID="1" presetClass="entr" presetSubtype="0" fill="hold" nodeType="afterEffect">
                                  <p:stCondLst>
                                    <p:cond delay="1000"/>
                                  </p:stCondLst>
                                  <p:childTnLst>
                                    <p:set>
                                      <p:cBhvr>
                                        <p:cTn id="55" dur="1" fill="hold">
                                          <p:stCondLst>
                                            <p:cond delay="0"/>
                                          </p:stCondLst>
                                        </p:cTn>
                                        <p:tgtEl>
                                          <p:spTgt spid="52"/>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62"/>
                                        </p:tgtEl>
                                        <p:attrNameLst>
                                          <p:attrName>style.visibility</p:attrName>
                                        </p:attrNameLst>
                                      </p:cBhvr>
                                      <p:to>
                                        <p:strVal val="visible"/>
                                      </p:to>
                                    </p:set>
                                  </p:childTnLst>
                                </p:cTn>
                              </p:par>
                            </p:childTnLst>
                          </p:cTn>
                        </p:par>
                        <p:par>
                          <p:cTn id="60" fill="hold">
                            <p:stCondLst>
                              <p:cond delay="0"/>
                            </p:stCondLst>
                            <p:childTnLst>
                              <p:par>
                                <p:cTn id="61" presetID="1" presetClass="entr" presetSubtype="0" fill="hold" nodeType="afterEffect">
                                  <p:stCondLst>
                                    <p:cond delay="1000"/>
                                  </p:stCondLst>
                                  <p:childTnLst>
                                    <p:set>
                                      <p:cBhvr>
                                        <p:cTn id="62" dur="1" fill="hold">
                                          <p:stCondLst>
                                            <p:cond delay="0"/>
                                          </p:stCondLst>
                                        </p:cTn>
                                        <p:tgtEl>
                                          <p:spTgt spid="64"/>
                                        </p:tgtEl>
                                        <p:attrNameLst>
                                          <p:attrName>style.visibility</p:attrName>
                                        </p:attrNameLst>
                                      </p:cBhvr>
                                      <p:to>
                                        <p:strVal val="visible"/>
                                      </p:to>
                                    </p:set>
                                  </p:childTnLst>
                                </p:cTn>
                              </p:par>
                            </p:childTnLst>
                          </p:cTn>
                        </p:par>
                        <p:par>
                          <p:cTn id="63" fill="hold">
                            <p:stCondLst>
                              <p:cond delay="1000"/>
                            </p:stCondLst>
                            <p:childTnLst>
                              <p:par>
                                <p:cTn id="64" presetID="1" presetClass="entr" presetSubtype="0" fill="hold" nodeType="afterEffect">
                                  <p:stCondLst>
                                    <p:cond delay="1000"/>
                                  </p:stCondLst>
                                  <p:childTnLst>
                                    <p:set>
                                      <p:cBhvr>
                                        <p:cTn id="65" dur="1" fill="hold">
                                          <p:stCondLst>
                                            <p:cond delay="0"/>
                                          </p:stCondLst>
                                        </p:cTn>
                                        <p:tgtEl>
                                          <p:spTgt spid="65"/>
                                        </p:tgtEl>
                                        <p:attrNameLst>
                                          <p:attrName>style.visibility</p:attrName>
                                        </p:attrNameLst>
                                      </p:cBhvr>
                                      <p:to>
                                        <p:strVal val="visible"/>
                                      </p:to>
                                    </p:set>
                                  </p:childTnLst>
                                </p:cTn>
                              </p:par>
                            </p:childTnLst>
                          </p:cTn>
                        </p:par>
                        <p:par>
                          <p:cTn id="66" fill="hold">
                            <p:stCondLst>
                              <p:cond delay="2000"/>
                            </p:stCondLst>
                            <p:childTnLst>
                              <p:par>
                                <p:cTn id="67" presetID="1" presetClass="entr" presetSubtype="0" fill="hold" nodeType="afterEffect">
                                  <p:stCondLst>
                                    <p:cond delay="1000"/>
                                  </p:stCondLst>
                                  <p:childTnLst>
                                    <p:set>
                                      <p:cBhvr>
                                        <p:cTn id="68" dur="1" fill="hold">
                                          <p:stCondLst>
                                            <p:cond delay="0"/>
                                          </p:stCondLst>
                                        </p:cTn>
                                        <p:tgtEl>
                                          <p:spTgt spid="49"/>
                                        </p:tgtEl>
                                        <p:attrNameLst>
                                          <p:attrName>style.visibility</p:attrName>
                                        </p:attrNameLst>
                                      </p:cBhvr>
                                      <p:to>
                                        <p:strVal val="visible"/>
                                      </p:to>
                                    </p:set>
                                  </p:childTnLst>
                                </p:cTn>
                              </p:par>
                            </p:childTnLst>
                          </p:cTn>
                        </p:par>
                        <p:par>
                          <p:cTn id="69" fill="hold">
                            <p:stCondLst>
                              <p:cond delay="3000"/>
                            </p:stCondLst>
                            <p:childTnLst>
                              <p:par>
                                <p:cTn id="70" presetID="1" presetClass="entr" presetSubtype="0" fill="hold" nodeType="afterEffect">
                                  <p:stCondLst>
                                    <p:cond delay="1000"/>
                                  </p:stCondLst>
                                  <p:childTnLst>
                                    <p:set>
                                      <p:cBhvr>
                                        <p:cTn id="71" dur="1" fill="hold">
                                          <p:stCondLst>
                                            <p:cond delay="0"/>
                                          </p:stCondLst>
                                        </p:cTn>
                                        <p:tgtEl>
                                          <p:spTgt spid="68"/>
                                        </p:tgtEl>
                                        <p:attrNameLst>
                                          <p:attrName>style.visibility</p:attrName>
                                        </p:attrNameLst>
                                      </p:cBhvr>
                                      <p:to>
                                        <p:strVal val="visible"/>
                                      </p:to>
                                    </p:set>
                                  </p:childTnLst>
                                </p:cTn>
                              </p:par>
                            </p:childTnLst>
                          </p:cTn>
                        </p:par>
                        <p:par>
                          <p:cTn id="72" fill="hold">
                            <p:stCondLst>
                              <p:cond delay="4000"/>
                            </p:stCondLst>
                            <p:childTnLst>
                              <p:par>
                                <p:cTn id="73" presetID="1" presetClass="entr" presetSubtype="0" fill="hold" nodeType="afterEffect">
                                  <p:stCondLst>
                                    <p:cond delay="1000"/>
                                  </p:stCondLst>
                                  <p:childTnLst>
                                    <p:set>
                                      <p:cBhvr>
                                        <p:cTn id="74" dur="1" fill="hold">
                                          <p:stCondLst>
                                            <p:cond delay="0"/>
                                          </p:stCondLst>
                                        </p:cTn>
                                        <p:tgtEl>
                                          <p:spTgt spid="5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9"/>
                                        </p:tgtEl>
                                        <p:attrNameLst>
                                          <p:attrName>style.visibility</p:attrName>
                                        </p:attrNameLst>
                                      </p:cBhvr>
                                      <p:to>
                                        <p:strVal val="visible"/>
                                      </p:to>
                                    </p:set>
                                  </p:childTnLst>
                                </p:cTn>
                              </p:par>
                            </p:childTnLst>
                          </p:cTn>
                        </p:par>
                        <p:par>
                          <p:cTn id="79" fill="hold">
                            <p:stCondLst>
                              <p:cond delay="0"/>
                            </p:stCondLst>
                            <p:childTnLst>
                              <p:par>
                                <p:cTn id="80" presetID="1" presetClass="entr" presetSubtype="0" fill="hold" nodeType="afterEffect">
                                  <p:stCondLst>
                                    <p:cond delay="1000"/>
                                  </p:stCondLst>
                                  <p:childTnLst>
                                    <p:set>
                                      <p:cBhvr>
                                        <p:cTn id="81" dur="1" fill="hold">
                                          <p:stCondLst>
                                            <p:cond delay="0"/>
                                          </p:stCondLst>
                                        </p:cTn>
                                        <p:tgtEl>
                                          <p:spTgt spid="53"/>
                                        </p:tgtEl>
                                        <p:attrNameLst>
                                          <p:attrName>style.visibility</p:attrName>
                                        </p:attrNameLst>
                                      </p:cBhvr>
                                      <p:to>
                                        <p:strVal val="visible"/>
                                      </p:to>
                                    </p:set>
                                  </p:childTnLst>
                                </p:cTn>
                              </p:par>
                            </p:childTnLst>
                          </p:cTn>
                        </p:par>
                        <p:par>
                          <p:cTn id="82" fill="hold">
                            <p:stCondLst>
                              <p:cond delay="1000"/>
                            </p:stCondLst>
                            <p:childTnLst>
                              <p:par>
                                <p:cTn id="83" presetID="1" presetClass="entr" presetSubtype="0" fill="hold" nodeType="afterEffect">
                                  <p:stCondLst>
                                    <p:cond delay="1000"/>
                                  </p:stCondLst>
                                  <p:childTnLst>
                                    <p:set>
                                      <p:cBhvr>
                                        <p:cTn id="84" dur="1" fill="hold">
                                          <p:stCondLst>
                                            <p:cond delay="0"/>
                                          </p:stCondLst>
                                        </p:cTn>
                                        <p:tgtEl>
                                          <p:spTgt spid="47"/>
                                        </p:tgtEl>
                                        <p:attrNameLst>
                                          <p:attrName>style.visibility</p:attrName>
                                        </p:attrNameLst>
                                      </p:cBhvr>
                                      <p:to>
                                        <p:strVal val="visible"/>
                                      </p:to>
                                    </p:set>
                                  </p:childTnLst>
                                </p:cTn>
                              </p:par>
                            </p:childTnLst>
                          </p:cTn>
                        </p:par>
                        <p:par>
                          <p:cTn id="85" fill="hold">
                            <p:stCondLst>
                              <p:cond delay="2000"/>
                            </p:stCondLst>
                            <p:childTnLst>
                              <p:par>
                                <p:cTn id="86" presetID="1" presetClass="entr" presetSubtype="0" fill="hold" nodeType="afterEffect">
                                  <p:stCondLst>
                                    <p:cond delay="1000"/>
                                  </p:stCondLst>
                                  <p:childTnLst>
                                    <p:set>
                                      <p:cBhvr>
                                        <p:cTn id="87" dur="1" fill="hold">
                                          <p:stCondLst>
                                            <p:cond delay="0"/>
                                          </p:stCondLst>
                                        </p:cTn>
                                        <p:tgtEl>
                                          <p:spTgt spid="45"/>
                                        </p:tgtEl>
                                        <p:attrNameLst>
                                          <p:attrName>style.visibility</p:attrName>
                                        </p:attrNameLst>
                                      </p:cBhvr>
                                      <p:to>
                                        <p:strVal val="visible"/>
                                      </p:to>
                                    </p:set>
                                  </p:childTnLst>
                                </p:cTn>
                              </p:par>
                            </p:childTnLst>
                          </p:cTn>
                        </p:par>
                        <p:par>
                          <p:cTn id="88" fill="hold">
                            <p:stCondLst>
                              <p:cond delay="3000"/>
                            </p:stCondLst>
                            <p:childTnLst>
                              <p:par>
                                <p:cTn id="89" presetID="1" presetClass="entr" presetSubtype="0" fill="hold" nodeType="afterEffect">
                                  <p:stCondLst>
                                    <p:cond delay="1000"/>
                                  </p:stCondLst>
                                  <p:childTnLst>
                                    <p:set>
                                      <p:cBhvr>
                                        <p:cTn id="90" dur="1" fill="hold">
                                          <p:stCondLst>
                                            <p:cond delay="0"/>
                                          </p:stCondLst>
                                        </p:cTn>
                                        <p:tgtEl>
                                          <p:spTgt spid="51"/>
                                        </p:tgtEl>
                                        <p:attrNameLst>
                                          <p:attrName>style.visibility</p:attrName>
                                        </p:attrNameLst>
                                      </p:cBhvr>
                                      <p:to>
                                        <p:strVal val="visible"/>
                                      </p:to>
                                    </p:set>
                                  </p:childTnLst>
                                </p:cTn>
                              </p:par>
                            </p:childTnLst>
                          </p:cTn>
                        </p:par>
                        <p:par>
                          <p:cTn id="91" fill="hold">
                            <p:stCondLst>
                              <p:cond delay="4000"/>
                            </p:stCondLst>
                            <p:childTnLst>
                              <p:par>
                                <p:cTn id="92" presetID="1" presetClass="entr" presetSubtype="0" fill="hold" nodeType="afterEffect">
                                  <p:stCondLst>
                                    <p:cond delay="1000"/>
                                  </p:stCondLst>
                                  <p:childTnLst>
                                    <p:set>
                                      <p:cBhvr>
                                        <p:cTn id="93"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62" grpId="0"/>
      <p:bldP spid="69" grpId="0"/>
      <p:bldP spid="54" grpId="0"/>
      <p:bldP spid="55" grpId="0"/>
      <p:bldP spid="56" grpId="0"/>
      <p:bldP spid="58" grpId="0"/>
      <p:bldP spid="59" grpId="0"/>
      <p:bldP spid="63" grpId="0"/>
      <p:bldP spid="70" grpId="0" animBg="1"/>
      <p:bldP spid="71" grpId="0" animBg="1"/>
      <p:bldP spid="72" grpId="0" animBg="1"/>
      <p:bldP spid="73" grpId="0" animBg="1"/>
      <p:bldP spid="74" grpId="0" animBg="1"/>
      <p:bldP spid="75"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90</a:t>
            </a:fld>
            <a:r>
              <a:rPr lang="en-US" altLang="zh-TW" smtClean="0"/>
              <a:t>-</a:t>
            </a:r>
            <a:endParaRPr lang="en-US" altLang="zh-TW"/>
          </a:p>
        </p:txBody>
      </p:sp>
      <p:grpSp>
        <p:nvGrpSpPr>
          <p:cNvPr id="177" name="群組 176"/>
          <p:cNvGrpSpPr/>
          <p:nvPr/>
        </p:nvGrpSpPr>
        <p:grpSpPr>
          <a:xfrm>
            <a:off x="1475656" y="2420888"/>
            <a:ext cx="5960663" cy="4638129"/>
            <a:chOff x="987601" y="1455167"/>
            <a:chExt cx="6464719" cy="5574233"/>
          </a:xfrm>
        </p:grpSpPr>
        <p:sp>
          <p:nvSpPr>
            <p:cNvPr id="12" name="文字方塊 11"/>
            <p:cNvSpPr txBox="1"/>
            <p:nvPr/>
          </p:nvSpPr>
          <p:spPr>
            <a:xfrm>
              <a:off x="3795913" y="1455167"/>
              <a:ext cx="560063" cy="461665"/>
            </a:xfrm>
            <a:prstGeom prst="rect">
              <a:avLst/>
            </a:prstGeom>
            <a:noFill/>
          </p:spPr>
          <p:txBody>
            <a:bodyPr wrap="square" rtlCol="0">
              <a:spAutoFit/>
            </a:bodyPr>
            <a:lstStyle/>
            <a:p>
              <a:r>
                <a:rPr lang="en-US" altLang="zh-TW" sz="2400" dirty="0" smtClean="0"/>
                <a:t>1</a:t>
              </a:r>
              <a:endParaRPr lang="zh-TW" altLang="en-US" sz="2400" dirty="0"/>
            </a:p>
          </p:txBody>
        </p:sp>
        <p:sp>
          <p:nvSpPr>
            <p:cNvPr id="13" name="文字方塊 12"/>
            <p:cNvSpPr txBox="1"/>
            <p:nvPr/>
          </p:nvSpPr>
          <p:spPr>
            <a:xfrm>
              <a:off x="5964154" y="1856457"/>
              <a:ext cx="560063" cy="756808"/>
            </a:xfrm>
            <a:prstGeom prst="rect">
              <a:avLst/>
            </a:prstGeom>
            <a:noFill/>
          </p:spPr>
          <p:txBody>
            <a:bodyPr wrap="square" rtlCol="0">
              <a:spAutoFit/>
            </a:bodyPr>
            <a:lstStyle/>
            <a:p>
              <a:r>
                <a:rPr lang="en-US" altLang="zh-TW" sz="2400" dirty="0" smtClean="0"/>
                <a:t>2</a:t>
              </a:r>
              <a:endParaRPr lang="zh-TW" altLang="en-US" sz="2400" dirty="0"/>
            </a:p>
          </p:txBody>
        </p:sp>
        <p:sp>
          <p:nvSpPr>
            <p:cNvPr id="14" name="文字方塊 13"/>
            <p:cNvSpPr txBox="1"/>
            <p:nvPr/>
          </p:nvSpPr>
          <p:spPr>
            <a:xfrm>
              <a:off x="6732240" y="2918843"/>
              <a:ext cx="560063" cy="756808"/>
            </a:xfrm>
            <a:prstGeom prst="rect">
              <a:avLst/>
            </a:prstGeom>
            <a:noFill/>
          </p:spPr>
          <p:txBody>
            <a:bodyPr wrap="square" rtlCol="0">
              <a:spAutoFit/>
            </a:bodyPr>
            <a:lstStyle/>
            <a:p>
              <a:r>
                <a:rPr lang="en-US" altLang="zh-TW" sz="2400" dirty="0" smtClean="0"/>
                <a:t>3</a:t>
              </a:r>
              <a:endParaRPr lang="zh-TW" altLang="en-US" sz="2400" dirty="0"/>
            </a:p>
          </p:txBody>
        </p:sp>
        <p:sp>
          <p:nvSpPr>
            <p:cNvPr id="15" name="文字方塊 14"/>
            <p:cNvSpPr txBox="1"/>
            <p:nvPr/>
          </p:nvSpPr>
          <p:spPr>
            <a:xfrm>
              <a:off x="6892257" y="4335356"/>
              <a:ext cx="560063" cy="756808"/>
            </a:xfrm>
            <a:prstGeom prst="rect">
              <a:avLst/>
            </a:prstGeom>
            <a:noFill/>
          </p:spPr>
          <p:txBody>
            <a:bodyPr wrap="square" rtlCol="0">
              <a:spAutoFit/>
            </a:bodyPr>
            <a:lstStyle/>
            <a:p>
              <a:r>
                <a:rPr lang="en-US" altLang="zh-TW" sz="2400" dirty="0" smtClean="0"/>
                <a:t>4</a:t>
              </a:r>
              <a:endParaRPr lang="zh-TW" altLang="en-US" sz="2400" dirty="0"/>
            </a:p>
          </p:txBody>
        </p:sp>
        <p:sp>
          <p:nvSpPr>
            <p:cNvPr id="16" name="文字方塊 15"/>
            <p:cNvSpPr txBox="1"/>
            <p:nvPr/>
          </p:nvSpPr>
          <p:spPr>
            <a:xfrm>
              <a:off x="6372200" y="5696528"/>
              <a:ext cx="560063" cy="756808"/>
            </a:xfrm>
            <a:prstGeom prst="rect">
              <a:avLst/>
            </a:prstGeom>
            <a:noFill/>
          </p:spPr>
          <p:txBody>
            <a:bodyPr wrap="square" rtlCol="0">
              <a:spAutoFit/>
            </a:bodyPr>
            <a:lstStyle/>
            <a:p>
              <a:r>
                <a:rPr lang="en-US" altLang="zh-TW" sz="2400" dirty="0" smtClean="0"/>
                <a:t>5</a:t>
              </a:r>
              <a:endParaRPr lang="zh-TW" altLang="en-US" sz="2400" dirty="0"/>
            </a:p>
          </p:txBody>
        </p:sp>
        <p:sp>
          <p:nvSpPr>
            <p:cNvPr id="17" name="文字方塊 16"/>
            <p:cNvSpPr txBox="1"/>
            <p:nvPr/>
          </p:nvSpPr>
          <p:spPr>
            <a:xfrm>
              <a:off x="5092057" y="6272592"/>
              <a:ext cx="560063" cy="756808"/>
            </a:xfrm>
            <a:prstGeom prst="rect">
              <a:avLst/>
            </a:prstGeom>
            <a:noFill/>
          </p:spPr>
          <p:txBody>
            <a:bodyPr wrap="square" rtlCol="0">
              <a:spAutoFit/>
            </a:bodyPr>
            <a:lstStyle/>
            <a:p>
              <a:r>
                <a:rPr lang="en-US" altLang="zh-TW" sz="2400" dirty="0" smtClean="0"/>
                <a:t>6</a:t>
              </a:r>
              <a:endParaRPr lang="zh-TW" altLang="en-US" sz="2400" dirty="0"/>
            </a:p>
          </p:txBody>
        </p:sp>
        <p:sp>
          <p:nvSpPr>
            <p:cNvPr id="18" name="文字方塊 17"/>
            <p:cNvSpPr txBox="1"/>
            <p:nvPr/>
          </p:nvSpPr>
          <p:spPr>
            <a:xfrm>
              <a:off x="2499769" y="6237312"/>
              <a:ext cx="560063" cy="461665"/>
            </a:xfrm>
            <a:prstGeom prst="rect">
              <a:avLst/>
            </a:prstGeom>
            <a:noFill/>
          </p:spPr>
          <p:txBody>
            <a:bodyPr wrap="square" rtlCol="0">
              <a:spAutoFit/>
            </a:bodyPr>
            <a:lstStyle/>
            <a:p>
              <a:r>
                <a:rPr lang="en-US" altLang="zh-TW" sz="2400" dirty="0" smtClean="0"/>
                <a:t>7</a:t>
              </a:r>
              <a:endParaRPr lang="zh-TW" altLang="en-US" sz="2400" dirty="0"/>
            </a:p>
          </p:txBody>
        </p:sp>
        <p:sp>
          <p:nvSpPr>
            <p:cNvPr id="19" name="文字方塊 18"/>
            <p:cNvSpPr txBox="1"/>
            <p:nvPr/>
          </p:nvSpPr>
          <p:spPr>
            <a:xfrm>
              <a:off x="1419649" y="5343599"/>
              <a:ext cx="560063" cy="461665"/>
            </a:xfrm>
            <a:prstGeom prst="rect">
              <a:avLst/>
            </a:prstGeom>
            <a:noFill/>
          </p:spPr>
          <p:txBody>
            <a:bodyPr wrap="square" rtlCol="0">
              <a:spAutoFit/>
            </a:bodyPr>
            <a:lstStyle/>
            <a:p>
              <a:r>
                <a:rPr lang="en-US" altLang="zh-TW" sz="2400" dirty="0" smtClean="0"/>
                <a:t>8</a:t>
              </a:r>
              <a:endParaRPr lang="zh-TW" altLang="en-US" sz="2400" dirty="0"/>
            </a:p>
          </p:txBody>
        </p:sp>
        <p:sp>
          <p:nvSpPr>
            <p:cNvPr id="20" name="文字方塊 19"/>
            <p:cNvSpPr txBox="1"/>
            <p:nvPr/>
          </p:nvSpPr>
          <p:spPr>
            <a:xfrm>
              <a:off x="987601" y="4119463"/>
              <a:ext cx="560063" cy="461665"/>
            </a:xfrm>
            <a:prstGeom prst="rect">
              <a:avLst/>
            </a:prstGeom>
            <a:noFill/>
          </p:spPr>
          <p:txBody>
            <a:bodyPr wrap="square" rtlCol="0">
              <a:spAutoFit/>
            </a:bodyPr>
            <a:lstStyle/>
            <a:p>
              <a:r>
                <a:rPr lang="en-US" altLang="zh-TW" sz="2400" dirty="0" smtClean="0"/>
                <a:t>9</a:t>
              </a:r>
              <a:endParaRPr lang="zh-TW" altLang="en-US" sz="2400" dirty="0"/>
            </a:p>
          </p:txBody>
        </p:sp>
        <p:sp>
          <p:nvSpPr>
            <p:cNvPr id="21" name="文字方塊 20"/>
            <p:cNvSpPr txBox="1"/>
            <p:nvPr/>
          </p:nvSpPr>
          <p:spPr>
            <a:xfrm>
              <a:off x="1187624" y="2816208"/>
              <a:ext cx="1008112" cy="461665"/>
            </a:xfrm>
            <a:prstGeom prst="rect">
              <a:avLst/>
            </a:prstGeom>
            <a:noFill/>
          </p:spPr>
          <p:txBody>
            <a:bodyPr wrap="square" rtlCol="0">
              <a:spAutoFit/>
            </a:bodyPr>
            <a:lstStyle/>
            <a:p>
              <a:r>
                <a:rPr lang="en-US" altLang="zh-TW" sz="2400" dirty="0" smtClean="0"/>
                <a:t>10</a:t>
              </a:r>
              <a:endParaRPr lang="zh-TW" altLang="en-US" sz="2400" dirty="0"/>
            </a:p>
          </p:txBody>
        </p:sp>
        <p:cxnSp>
          <p:nvCxnSpPr>
            <p:cNvPr id="29" name="直線接點 28"/>
            <p:cNvCxnSpPr/>
            <p:nvPr/>
          </p:nvCxnSpPr>
          <p:spPr>
            <a:xfrm flipH="1">
              <a:off x="3183875" y="1894434"/>
              <a:ext cx="1129957" cy="45614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文字方塊 53"/>
            <p:cNvSpPr txBox="1"/>
            <p:nvPr/>
          </p:nvSpPr>
          <p:spPr>
            <a:xfrm>
              <a:off x="2159060" y="1844824"/>
              <a:ext cx="612741" cy="500454"/>
            </a:xfrm>
            <a:prstGeom prst="rect">
              <a:avLst/>
            </a:prstGeom>
            <a:noFill/>
          </p:spPr>
          <p:txBody>
            <a:bodyPr wrap="square" rtlCol="0">
              <a:spAutoFit/>
            </a:bodyPr>
            <a:lstStyle/>
            <a:p>
              <a:r>
                <a:rPr lang="en-US" altLang="zh-TW" sz="2400" dirty="0" smtClean="0"/>
                <a:t>11</a:t>
              </a:r>
              <a:endParaRPr lang="zh-TW" altLang="en-US" sz="2400" dirty="0"/>
            </a:p>
          </p:txBody>
        </p:sp>
        <p:cxnSp>
          <p:nvCxnSpPr>
            <p:cNvPr id="56" name="直線接點 55"/>
            <p:cNvCxnSpPr/>
            <p:nvPr/>
          </p:nvCxnSpPr>
          <p:spPr>
            <a:xfrm flipV="1">
              <a:off x="2897436" y="1938970"/>
              <a:ext cx="1454227" cy="3194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接點 58"/>
            <p:cNvCxnSpPr/>
            <p:nvPr/>
          </p:nvCxnSpPr>
          <p:spPr>
            <a:xfrm flipH="1" flipV="1">
              <a:off x="2929883" y="2276872"/>
              <a:ext cx="253992" cy="415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接點 61"/>
            <p:cNvCxnSpPr/>
            <p:nvPr/>
          </p:nvCxnSpPr>
          <p:spPr>
            <a:xfrm flipH="1" flipV="1">
              <a:off x="2016087" y="3161841"/>
              <a:ext cx="1178805" cy="328302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接點 64"/>
            <p:cNvCxnSpPr/>
            <p:nvPr/>
          </p:nvCxnSpPr>
          <p:spPr>
            <a:xfrm flipV="1">
              <a:off x="1675861" y="2236424"/>
              <a:ext cx="1276659" cy="22003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接點 66"/>
            <p:cNvCxnSpPr/>
            <p:nvPr/>
          </p:nvCxnSpPr>
          <p:spPr>
            <a:xfrm flipH="1" flipV="1">
              <a:off x="4336491" y="1916832"/>
              <a:ext cx="1459645" cy="504056"/>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9" name="直線接點 68"/>
            <p:cNvCxnSpPr/>
            <p:nvPr/>
          </p:nvCxnSpPr>
          <p:spPr>
            <a:xfrm flipV="1">
              <a:off x="2137272" y="1916832"/>
              <a:ext cx="2218705" cy="3602619"/>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1" name="直線接點 70"/>
            <p:cNvCxnSpPr/>
            <p:nvPr/>
          </p:nvCxnSpPr>
          <p:spPr>
            <a:xfrm flipV="1">
              <a:off x="2123728" y="2401677"/>
              <a:ext cx="3616060" cy="3117775"/>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3" name="直線接點 72"/>
            <p:cNvCxnSpPr/>
            <p:nvPr/>
          </p:nvCxnSpPr>
          <p:spPr>
            <a:xfrm flipV="1">
              <a:off x="2123728" y="2225407"/>
              <a:ext cx="828792" cy="3313257"/>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5" name="直線接點 74"/>
            <p:cNvCxnSpPr/>
            <p:nvPr/>
          </p:nvCxnSpPr>
          <p:spPr>
            <a:xfrm flipV="1">
              <a:off x="1994053" y="1988841"/>
              <a:ext cx="2289915" cy="1195034"/>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77" name="直線接點 76"/>
            <p:cNvCxnSpPr/>
            <p:nvPr/>
          </p:nvCxnSpPr>
          <p:spPr>
            <a:xfrm flipH="1">
              <a:off x="1663547" y="2420888"/>
              <a:ext cx="4038411" cy="2007893"/>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79" name="直線接點 78"/>
            <p:cNvCxnSpPr/>
            <p:nvPr/>
          </p:nvCxnSpPr>
          <p:spPr>
            <a:xfrm flipH="1">
              <a:off x="1707614" y="3402706"/>
              <a:ext cx="4798334" cy="1026075"/>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81" name="直線接點 80"/>
            <p:cNvCxnSpPr/>
            <p:nvPr/>
          </p:nvCxnSpPr>
          <p:spPr>
            <a:xfrm flipH="1" flipV="1">
              <a:off x="5739788" y="2434728"/>
              <a:ext cx="771183" cy="947452"/>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86" name="直線接點 85"/>
            <p:cNvCxnSpPr/>
            <p:nvPr/>
          </p:nvCxnSpPr>
          <p:spPr>
            <a:xfrm flipV="1">
              <a:off x="1685581" y="1934795"/>
              <a:ext cx="2660085" cy="2471952"/>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88" name="直線接點 87"/>
            <p:cNvCxnSpPr/>
            <p:nvPr/>
          </p:nvCxnSpPr>
          <p:spPr>
            <a:xfrm>
              <a:off x="2974554" y="2247441"/>
              <a:ext cx="2745363" cy="149767"/>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90" name="直線接點 89"/>
            <p:cNvCxnSpPr/>
            <p:nvPr/>
          </p:nvCxnSpPr>
          <p:spPr>
            <a:xfrm flipH="1" flipV="1">
              <a:off x="1994053" y="3194892"/>
              <a:ext cx="4487664" cy="218743"/>
            </a:xfrm>
            <a:prstGeom prst="line">
              <a:avLst/>
            </a:prstGeom>
            <a:ln w="57150">
              <a:solidFill>
                <a:srgbClr val="009900"/>
              </a:solidFill>
              <a:prstDash val="sysDash"/>
            </a:ln>
          </p:spPr>
          <p:style>
            <a:lnRef idx="1">
              <a:schemeClr val="accent1"/>
            </a:lnRef>
            <a:fillRef idx="0">
              <a:schemeClr val="accent1"/>
            </a:fillRef>
            <a:effectRef idx="0">
              <a:schemeClr val="accent1"/>
            </a:effectRef>
            <a:fontRef idx="minor">
              <a:schemeClr val="tx1"/>
            </a:fontRef>
          </p:style>
        </p:cxnSp>
        <p:cxnSp>
          <p:nvCxnSpPr>
            <p:cNvPr id="92" name="直線接點 91"/>
            <p:cNvCxnSpPr/>
            <p:nvPr/>
          </p:nvCxnSpPr>
          <p:spPr>
            <a:xfrm flipH="1" flipV="1">
              <a:off x="2005070" y="3194892"/>
              <a:ext cx="4655162" cy="1458245"/>
            </a:xfrm>
            <a:prstGeom prst="line">
              <a:avLst/>
            </a:prstGeom>
            <a:ln w="57150">
              <a:solidFill>
                <a:srgbClr val="009900"/>
              </a:solidFill>
              <a:prstDash val="sysDash"/>
            </a:ln>
          </p:spPr>
          <p:style>
            <a:lnRef idx="1">
              <a:schemeClr val="accent1"/>
            </a:lnRef>
            <a:fillRef idx="0">
              <a:schemeClr val="accent1"/>
            </a:fillRef>
            <a:effectRef idx="0">
              <a:schemeClr val="accent1"/>
            </a:effectRef>
            <a:fontRef idx="minor">
              <a:schemeClr val="tx1"/>
            </a:fontRef>
          </p:style>
        </p:cxnSp>
        <p:cxnSp>
          <p:nvCxnSpPr>
            <p:cNvPr id="94" name="直線接點 93"/>
            <p:cNvCxnSpPr/>
            <p:nvPr/>
          </p:nvCxnSpPr>
          <p:spPr>
            <a:xfrm flipH="1" flipV="1">
              <a:off x="6469566" y="3377919"/>
              <a:ext cx="250723" cy="1260182"/>
            </a:xfrm>
            <a:prstGeom prst="line">
              <a:avLst/>
            </a:prstGeom>
            <a:ln w="57150">
              <a:solidFill>
                <a:srgbClr val="009900"/>
              </a:solidFill>
              <a:prstDash val="sysDash"/>
            </a:ln>
          </p:spPr>
          <p:style>
            <a:lnRef idx="1">
              <a:schemeClr val="accent1"/>
            </a:lnRef>
            <a:fillRef idx="0">
              <a:schemeClr val="accent1"/>
            </a:fillRef>
            <a:effectRef idx="0">
              <a:schemeClr val="accent1"/>
            </a:effectRef>
            <a:fontRef idx="minor">
              <a:schemeClr val="tx1"/>
            </a:fontRef>
          </p:style>
        </p:cxnSp>
        <p:cxnSp>
          <p:nvCxnSpPr>
            <p:cNvPr id="96" name="直線接點 95"/>
            <p:cNvCxnSpPr/>
            <p:nvPr/>
          </p:nvCxnSpPr>
          <p:spPr>
            <a:xfrm flipV="1">
              <a:off x="1994053" y="2381291"/>
              <a:ext cx="3604196" cy="802584"/>
            </a:xfrm>
            <a:prstGeom prst="line">
              <a:avLst/>
            </a:prstGeom>
            <a:ln w="57150">
              <a:solidFill>
                <a:srgbClr val="009900"/>
              </a:solidFill>
              <a:prstDash val="sysDash"/>
            </a:ln>
          </p:spPr>
          <p:style>
            <a:lnRef idx="1">
              <a:schemeClr val="accent1"/>
            </a:lnRef>
            <a:fillRef idx="0">
              <a:schemeClr val="accent1"/>
            </a:fillRef>
            <a:effectRef idx="0">
              <a:schemeClr val="accent1"/>
            </a:effectRef>
            <a:fontRef idx="minor">
              <a:schemeClr val="tx1"/>
            </a:fontRef>
          </p:style>
        </p:cxnSp>
        <p:cxnSp>
          <p:nvCxnSpPr>
            <p:cNvPr id="98" name="直線接點 97"/>
            <p:cNvCxnSpPr/>
            <p:nvPr/>
          </p:nvCxnSpPr>
          <p:spPr>
            <a:xfrm>
              <a:off x="4345843" y="1925508"/>
              <a:ext cx="2143092" cy="1489721"/>
            </a:xfrm>
            <a:prstGeom prst="line">
              <a:avLst/>
            </a:prstGeom>
            <a:ln w="57150">
              <a:solidFill>
                <a:srgbClr val="009900"/>
              </a:solidFill>
              <a:prstDash val="sysDash"/>
            </a:ln>
          </p:spPr>
          <p:style>
            <a:lnRef idx="1">
              <a:schemeClr val="accent1"/>
            </a:lnRef>
            <a:fillRef idx="0">
              <a:schemeClr val="accent1"/>
            </a:fillRef>
            <a:effectRef idx="0">
              <a:schemeClr val="accent1"/>
            </a:effectRef>
            <a:fontRef idx="minor">
              <a:schemeClr val="tx1"/>
            </a:fontRef>
          </p:style>
        </p:cxnSp>
        <p:cxnSp>
          <p:nvCxnSpPr>
            <p:cNvPr id="100" name="直線接點 99"/>
            <p:cNvCxnSpPr/>
            <p:nvPr/>
          </p:nvCxnSpPr>
          <p:spPr>
            <a:xfrm flipH="1">
              <a:off x="6026227" y="4624505"/>
              <a:ext cx="665501" cy="1302570"/>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02" name="直線接點 101"/>
            <p:cNvCxnSpPr/>
            <p:nvPr/>
          </p:nvCxnSpPr>
          <p:spPr>
            <a:xfrm flipH="1" flipV="1">
              <a:off x="2963537" y="2247441"/>
              <a:ext cx="3714125" cy="2405695"/>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04" name="直線接點 103"/>
            <p:cNvCxnSpPr/>
            <p:nvPr/>
          </p:nvCxnSpPr>
          <p:spPr>
            <a:xfrm flipH="1" flipV="1">
              <a:off x="2930487" y="2214390"/>
              <a:ext cx="3081674" cy="3734891"/>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06" name="直線接點 105"/>
            <p:cNvCxnSpPr/>
            <p:nvPr/>
          </p:nvCxnSpPr>
          <p:spPr>
            <a:xfrm flipH="1" flipV="1">
              <a:off x="2919470" y="2236424"/>
              <a:ext cx="3547431" cy="1145754"/>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09" name="直線接點 108"/>
            <p:cNvCxnSpPr/>
            <p:nvPr/>
          </p:nvCxnSpPr>
          <p:spPr>
            <a:xfrm>
              <a:off x="5743168" y="2414514"/>
              <a:ext cx="922037" cy="2212570"/>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11" name="直線接點 110"/>
            <p:cNvCxnSpPr/>
            <p:nvPr/>
          </p:nvCxnSpPr>
          <p:spPr>
            <a:xfrm flipH="1" flipV="1">
              <a:off x="4283968" y="1916833"/>
              <a:ext cx="1728192" cy="4032447"/>
            </a:xfrm>
            <a:prstGeom prst="line">
              <a:avLst/>
            </a:prstGeom>
            <a:ln w="57150">
              <a:solidFill>
                <a:srgbClr val="FF3300"/>
              </a:solidFill>
              <a:prstDash val="sysDash"/>
            </a:ln>
          </p:spPr>
          <p:style>
            <a:lnRef idx="1">
              <a:schemeClr val="accent1"/>
            </a:lnRef>
            <a:fillRef idx="0">
              <a:schemeClr val="accent1"/>
            </a:fillRef>
            <a:effectRef idx="0">
              <a:schemeClr val="accent1"/>
            </a:effectRef>
            <a:fontRef idx="minor">
              <a:schemeClr val="tx1"/>
            </a:fontRef>
          </p:style>
        </p:cxnSp>
        <p:cxnSp>
          <p:nvCxnSpPr>
            <p:cNvPr id="113" name="直線接點 112"/>
            <p:cNvCxnSpPr/>
            <p:nvPr/>
          </p:nvCxnSpPr>
          <p:spPr>
            <a:xfrm flipH="1" flipV="1">
              <a:off x="4283968" y="1916833"/>
              <a:ext cx="475319" cy="4671254"/>
            </a:xfrm>
            <a:prstGeom prst="line">
              <a:avLst/>
            </a:prstGeom>
            <a:ln w="57150">
              <a:solidFill>
                <a:srgbClr val="FF3300"/>
              </a:solidFill>
              <a:prstDash val="sysDash"/>
            </a:ln>
          </p:spPr>
          <p:style>
            <a:lnRef idx="1">
              <a:schemeClr val="accent1"/>
            </a:lnRef>
            <a:fillRef idx="0">
              <a:schemeClr val="accent1"/>
            </a:fillRef>
            <a:effectRef idx="0">
              <a:schemeClr val="accent1"/>
            </a:effectRef>
            <a:fontRef idx="minor">
              <a:schemeClr val="tx1"/>
            </a:fontRef>
          </p:style>
        </p:cxnSp>
        <p:cxnSp>
          <p:nvCxnSpPr>
            <p:cNvPr id="115" name="直線接點 114"/>
            <p:cNvCxnSpPr/>
            <p:nvPr/>
          </p:nvCxnSpPr>
          <p:spPr>
            <a:xfrm flipH="1">
              <a:off x="4770304" y="5928254"/>
              <a:ext cx="1247384" cy="626782"/>
            </a:xfrm>
            <a:prstGeom prst="line">
              <a:avLst/>
            </a:prstGeom>
            <a:ln w="57150">
              <a:solidFill>
                <a:srgbClr val="FF3300"/>
              </a:solidFill>
              <a:prstDash val="sysDash"/>
            </a:ln>
          </p:spPr>
          <p:style>
            <a:lnRef idx="1">
              <a:schemeClr val="accent1"/>
            </a:lnRef>
            <a:fillRef idx="0">
              <a:schemeClr val="accent1"/>
            </a:fillRef>
            <a:effectRef idx="0">
              <a:schemeClr val="accent1"/>
            </a:effectRef>
            <a:fontRef idx="minor">
              <a:schemeClr val="tx1"/>
            </a:fontRef>
          </p:style>
        </p:cxnSp>
        <p:cxnSp>
          <p:nvCxnSpPr>
            <p:cNvPr id="117" name="直線接點 116"/>
            <p:cNvCxnSpPr/>
            <p:nvPr/>
          </p:nvCxnSpPr>
          <p:spPr>
            <a:xfrm flipH="1" flipV="1">
              <a:off x="4318612" y="1905918"/>
              <a:ext cx="2413628" cy="2747218"/>
            </a:xfrm>
            <a:prstGeom prst="line">
              <a:avLst/>
            </a:prstGeom>
            <a:ln w="57150">
              <a:solidFill>
                <a:srgbClr val="FF3300"/>
              </a:solidFill>
              <a:prstDash val="sysDash"/>
            </a:ln>
          </p:spPr>
          <p:style>
            <a:lnRef idx="1">
              <a:schemeClr val="accent1"/>
            </a:lnRef>
            <a:fillRef idx="0">
              <a:schemeClr val="accent1"/>
            </a:fillRef>
            <a:effectRef idx="0">
              <a:schemeClr val="accent1"/>
            </a:effectRef>
            <a:fontRef idx="minor">
              <a:schemeClr val="tx1"/>
            </a:fontRef>
          </p:style>
        </p:cxnSp>
        <p:cxnSp>
          <p:nvCxnSpPr>
            <p:cNvPr id="120" name="直線接點 119"/>
            <p:cNvCxnSpPr/>
            <p:nvPr/>
          </p:nvCxnSpPr>
          <p:spPr>
            <a:xfrm flipV="1">
              <a:off x="6012160" y="3418086"/>
              <a:ext cx="466692" cy="2531194"/>
            </a:xfrm>
            <a:prstGeom prst="line">
              <a:avLst/>
            </a:prstGeom>
            <a:ln w="57150">
              <a:solidFill>
                <a:srgbClr val="FF3300"/>
              </a:solidFill>
              <a:prstDash val="sysDash"/>
            </a:ln>
          </p:spPr>
          <p:style>
            <a:lnRef idx="1">
              <a:schemeClr val="accent1"/>
            </a:lnRef>
            <a:fillRef idx="0">
              <a:schemeClr val="accent1"/>
            </a:fillRef>
            <a:effectRef idx="0">
              <a:schemeClr val="accent1"/>
            </a:effectRef>
            <a:fontRef idx="minor">
              <a:schemeClr val="tx1"/>
            </a:fontRef>
          </p:style>
        </p:cxnSp>
        <p:cxnSp>
          <p:nvCxnSpPr>
            <p:cNvPr id="122" name="直線接點 121"/>
            <p:cNvCxnSpPr/>
            <p:nvPr/>
          </p:nvCxnSpPr>
          <p:spPr>
            <a:xfrm flipH="1">
              <a:off x="3194892" y="2420888"/>
              <a:ext cx="2515121" cy="4012963"/>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24" name="直線接點 123"/>
            <p:cNvCxnSpPr/>
            <p:nvPr/>
          </p:nvCxnSpPr>
          <p:spPr>
            <a:xfrm flipH="1">
              <a:off x="4759287" y="2348880"/>
              <a:ext cx="964842" cy="4250224"/>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26" name="直線接點 125"/>
            <p:cNvCxnSpPr/>
            <p:nvPr/>
          </p:nvCxnSpPr>
          <p:spPr>
            <a:xfrm flipH="1" flipV="1">
              <a:off x="3167835" y="6434233"/>
              <a:ext cx="1591452" cy="142837"/>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28" name="直線接點 127"/>
            <p:cNvCxnSpPr/>
            <p:nvPr/>
          </p:nvCxnSpPr>
          <p:spPr>
            <a:xfrm>
              <a:off x="5724129" y="2420888"/>
              <a:ext cx="288031" cy="3528392"/>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0" name="直線接點 129"/>
            <p:cNvCxnSpPr/>
            <p:nvPr/>
          </p:nvCxnSpPr>
          <p:spPr>
            <a:xfrm flipV="1">
              <a:off x="4737253" y="4581128"/>
              <a:ext cx="1994986" cy="2017976"/>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32" name="直線接點 131"/>
            <p:cNvCxnSpPr/>
            <p:nvPr/>
          </p:nvCxnSpPr>
          <p:spPr>
            <a:xfrm flipH="1">
              <a:off x="3161841" y="3356111"/>
              <a:ext cx="3350479" cy="3033672"/>
            </a:xfrm>
            <a:prstGeom prst="line">
              <a:avLst/>
            </a:prstGeom>
            <a:ln w="57150">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134" name="直線接點 133"/>
            <p:cNvCxnSpPr/>
            <p:nvPr/>
          </p:nvCxnSpPr>
          <p:spPr>
            <a:xfrm flipH="1">
              <a:off x="2115239" y="3356992"/>
              <a:ext cx="4400978" cy="2195509"/>
            </a:xfrm>
            <a:prstGeom prst="line">
              <a:avLst/>
            </a:prstGeom>
            <a:ln w="57150">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136" name="直線接點 135"/>
            <p:cNvCxnSpPr/>
            <p:nvPr/>
          </p:nvCxnSpPr>
          <p:spPr>
            <a:xfrm flipH="1" flipV="1">
              <a:off x="2126255" y="5563518"/>
              <a:ext cx="1057621" cy="859316"/>
            </a:xfrm>
            <a:prstGeom prst="line">
              <a:avLst/>
            </a:prstGeom>
            <a:ln w="57150">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139" name="直線接點 138"/>
            <p:cNvCxnSpPr/>
            <p:nvPr/>
          </p:nvCxnSpPr>
          <p:spPr>
            <a:xfrm flipV="1">
              <a:off x="4759287" y="3352314"/>
              <a:ext cx="1717039" cy="3213739"/>
            </a:xfrm>
            <a:prstGeom prst="line">
              <a:avLst/>
            </a:prstGeom>
            <a:ln w="57150">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141" name="直線接點 140"/>
            <p:cNvCxnSpPr/>
            <p:nvPr/>
          </p:nvCxnSpPr>
          <p:spPr>
            <a:xfrm flipV="1">
              <a:off x="3203848" y="5949280"/>
              <a:ext cx="2880320" cy="477436"/>
            </a:xfrm>
            <a:prstGeom prst="line">
              <a:avLst/>
            </a:prstGeom>
            <a:ln w="57150">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143" name="直線接點 142"/>
            <p:cNvCxnSpPr/>
            <p:nvPr/>
          </p:nvCxnSpPr>
          <p:spPr>
            <a:xfrm flipH="1">
              <a:off x="2082188" y="4653136"/>
              <a:ext cx="4623850" cy="910382"/>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45" name="直線接點 144"/>
            <p:cNvCxnSpPr/>
            <p:nvPr/>
          </p:nvCxnSpPr>
          <p:spPr>
            <a:xfrm flipH="1" flipV="1">
              <a:off x="1655941" y="4428366"/>
              <a:ext cx="5086382" cy="198718"/>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47" name="直線接點 146"/>
            <p:cNvCxnSpPr/>
            <p:nvPr/>
          </p:nvCxnSpPr>
          <p:spPr>
            <a:xfrm>
              <a:off x="1674564" y="4417764"/>
              <a:ext cx="406616" cy="1167426"/>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49" name="直線接點 148"/>
            <p:cNvCxnSpPr/>
            <p:nvPr/>
          </p:nvCxnSpPr>
          <p:spPr>
            <a:xfrm flipV="1">
              <a:off x="3194892" y="4640077"/>
              <a:ext cx="3527874" cy="1815807"/>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51" name="直線接點 150"/>
            <p:cNvCxnSpPr/>
            <p:nvPr/>
          </p:nvCxnSpPr>
          <p:spPr>
            <a:xfrm>
              <a:off x="2046368" y="5572995"/>
              <a:ext cx="2734952" cy="1004075"/>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153" name="直線接點 152"/>
            <p:cNvCxnSpPr/>
            <p:nvPr/>
          </p:nvCxnSpPr>
          <p:spPr>
            <a:xfrm flipH="1" flipV="1">
              <a:off x="1696598" y="4428781"/>
              <a:ext cx="4343782" cy="1501864"/>
            </a:xfrm>
            <a:prstGeom prst="line">
              <a:avLst/>
            </a:prstGeom>
            <a:ln w="57150">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55" name="直線接點 154"/>
            <p:cNvCxnSpPr/>
            <p:nvPr/>
          </p:nvCxnSpPr>
          <p:spPr>
            <a:xfrm flipH="1" flipV="1">
              <a:off x="2038120" y="3172858"/>
              <a:ext cx="3997342" cy="2766118"/>
            </a:xfrm>
            <a:prstGeom prst="line">
              <a:avLst/>
            </a:prstGeom>
            <a:ln w="57150">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57" name="直線接點 156"/>
            <p:cNvCxnSpPr/>
            <p:nvPr/>
          </p:nvCxnSpPr>
          <p:spPr>
            <a:xfrm flipV="1">
              <a:off x="1696598" y="3172858"/>
              <a:ext cx="319489" cy="1255924"/>
            </a:xfrm>
            <a:prstGeom prst="line">
              <a:avLst/>
            </a:prstGeom>
            <a:ln w="57150">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60" name="直線接點 159"/>
            <p:cNvCxnSpPr/>
            <p:nvPr/>
          </p:nvCxnSpPr>
          <p:spPr>
            <a:xfrm flipH="1" flipV="1">
              <a:off x="2100426" y="5599544"/>
              <a:ext cx="3958851" cy="338548"/>
            </a:xfrm>
            <a:prstGeom prst="line">
              <a:avLst/>
            </a:prstGeom>
            <a:ln w="57150">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62" name="直線接點 161"/>
            <p:cNvCxnSpPr/>
            <p:nvPr/>
          </p:nvCxnSpPr>
          <p:spPr>
            <a:xfrm>
              <a:off x="1691680" y="4365104"/>
              <a:ext cx="1512169" cy="2109724"/>
            </a:xfrm>
            <a:prstGeom prst="line">
              <a:avLst/>
            </a:prstGeom>
            <a:ln w="57150">
              <a:solidFill>
                <a:srgbClr val="FF00FF"/>
              </a:solidFill>
              <a:prstDash val="sysDash"/>
            </a:ln>
          </p:spPr>
          <p:style>
            <a:lnRef idx="1">
              <a:schemeClr val="accent1"/>
            </a:lnRef>
            <a:fillRef idx="0">
              <a:schemeClr val="accent1"/>
            </a:fillRef>
            <a:effectRef idx="0">
              <a:schemeClr val="accent1"/>
            </a:effectRef>
            <a:fontRef idx="minor">
              <a:schemeClr val="tx1"/>
            </a:fontRef>
          </p:style>
        </p:cxnSp>
        <p:cxnSp>
          <p:nvCxnSpPr>
            <p:cNvPr id="164" name="直線接點 163"/>
            <p:cNvCxnSpPr/>
            <p:nvPr/>
          </p:nvCxnSpPr>
          <p:spPr>
            <a:xfrm flipH="1" flipV="1">
              <a:off x="2027104" y="3150824"/>
              <a:ext cx="2760920" cy="340597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6" name="直線接點 165"/>
            <p:cNvCxnSpPr/>
            <p:nvPr/>
          </p:nvCxnSpPr>
          <p:spPr>
            <a:xfrm flipH="1" flipV="1">
              <a:off x="2963208" y="2255272"/>
              <a:ext cx="1807096" cy="4321798"/>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68" name="直線接點 167"/>
            <p:cNvCxnSpPr/>
            <p:nvPr/>
          </p:nvCxnSpPr>
          <p:spPr>
            <a:xfrm flipV="1">
              <a:off x="1972019" y="2276872"/>
              <a:ext cx="943797" cy="895986"/>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2" name="直線接點 171"/>
            <p:cNvCxnSpPr/>
            <p:nvPr/>
          </p:nvCxnSpPr>
          <p:spPr>
            <a:xfrm flipH="1" flipV="1">
              <a:off x="1656981" y="4392266"/>
              <a:ext cx="3135356" cy="2217854"/>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4" name="直線接點 173"/>
            <p:cNvCxnSpPr/>
            <p:nvPr/>
          </p:nvCxnSpPr>
          <p:spPr>
            <a:xfrm flipH="1" flipV="1">
              <a:off x="2012708" y="3155362"/>
              <a:ext cx="111020" cy="236187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52" name="橢圓 51"/>
            <p:cNvSpPr/>
            <p:nvPr/>
          </p:nvSpPr>
          <p:spPr>
            <a:xfrm>
              <a:off x="2771800" y="2060848"/>
              <a:ext cx="336038" cy="3541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橢圓 41"/>
            <p:cNvSpPr/>
            <p:nvPr/>
          </p:nvSpPr>
          <p:spPr>
            <a:xfrm>
              <a:off x="4171955" y="1741162"/>
              <a:ext cx="336038" cy="3541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3" name="橢圓 42"/>
            <p:cNvSpPr/>
            <p:nvPr/>
          </p:nvSpPr>
          <p:spPr>
            <a:xfrm>
              <a:off x="5580112" y="2210776"/>
              <a:ext cx="336038" cy="3541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橢圓 43"/>
            <p:cNvSpPr/>
            <p:nvPr/>
          </p:nvSpPr>
          <p:spPr>
            <a:xfrm>
              <a:off x="6324194" y="3218888"/>
              <a:ext cx="336038" cy="3541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5" name="橢圓 44"/>
            <p:cNvSpPr/>
            <p:nvPr/>
          </p:nvSpPr>
          <p:spPr>
            <a:xfrm>
              <a:off x="6540218" y="4443024"/>
              <a:ext cx="336038" cy="3541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6" name="橢圓 45"/>
            <p:cNvSpPr/>
            <p:nvPr/>
          </p:nvSpPr>
          <p:spPr>
            <a:xfrm>
              <a:off x="5868144" y="5739168"/>
              <a:ext cx="336038" cy="3541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7" name="橢圓 46"/>
            <p:cNvSpPr/>
            <p:nvPr/>
          </p:nvSpPr>
          <p:spPr>
            <a:xfrm>
              <a:off x="4572000" y="6387240"/>
              <a:ext cx="336038" cy="3541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8" name="橢圓 47"/>
            <p:cNvSpPr/>
            <p:nvPr/>
          </p:nvSpPr>
          <p:spPr>
            <a:xfrm>
              <a:off x="3011826" y="6243224"/>
              <a:ext cx="336038" cy="3541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 name="橢圓 48"/>
            <p:cNvSpPr/>
            <p:nvPr/>
          </p:nvSpPr>
          <p:spPr>
            <a:xfrm>
              <a:off x="1931706" y="5379128"/>
              <a:ext cx="336038" cy="3541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 name="橢圓 49"/>
            <p:cNvSpPr/>
            <p:nvPr/>
          </p:nvSpPr>
          <p:spPr>
            <a:xfrm>
              <a:off x="1499658" y="4227000"/>
              <a:ext cx="336038" cy="3541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1" name="橢圓 50"/>
            <p:cNvSpPr/>
            <p:nvPr/>
          </p:nvSpPr>
          <p:spPr>
            <a:xfrm>
              <a:off x="1835696" y="3002864"/>
              <a:ext cx="336038" cy="35412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76" name="矩形 34"/>
          <p:cNvSpPr>
            <a:spLocks noChangeArrowheads="1"/>
          </p:cNvSpPr>
          <p:nvPr/>
        </p:nvSpPr>
        <p:spPr bwMode="auto">
          <a:xfrm>
            <a:off x="396181" y="1511150"/>
            <a:ext cx="8064251" cy="837730"/>
          </a:xfrm>
          <a:prstGeom prst="rect">
            <a:avLst/>
          </a:prstGeom>
          <a:noFill/>
          <a:ln w="9525">
            <a:noFill/>
            <a:miter lim="800000"/>
            <a:headEnd/>
            <a:tailEnd/>
          </a:ln>
        </p:spPr>
        <p:txBody>
          <a:bodyPr wrap="square">
            <a:spAutoFit/>
          </a:bodyPr>
          <a:lstStyle/>
          <a:p>
            <a:pPr algn="just">
              <a:lnSpc>
                <a:spcPts val="3000"/>
              </a:lnSpc>
            </a:pPr>
            <a:r>
              <a:rPr lang="en-US" altLang="zh-TW" sz="2400" dirty="0" smtClean="0">
                <a:latin typeface="Times New Roman" pitchFamily="18" charset="0"/>
                <a:cs typeface="Times New Roman" pitchFamily="18" charset="0"/>
              </a:rPr>
              <a:t>The graph ⟨Z</a:t>
            </a:r>
            <a:r>
              <a:rPr lang="en-US" altLang="zh-TW" sz="2400" baseline="-25000" dirty="0" smtClean="0">
                <a:latin typeface="Times New Roman" pitchFamily="18" charset="0"/>
                <a:cs typeface="Times New Roman" pitchFamily="18" charset="0"/>
              </a:rPr>
              <a:t>11</a:t>
            </a:r>
            <a:r>
              <a:rPr lang="en-US" altLang="zh-TW" sz="2400" dirty="0" smtClean="0">
                <a:latin typeface="Times New Roman" pitchFamily="18" charset="0"/>
                <a:cs typeface="Times New Roman" pitchFamily="18" charset="0"/>
              </a:rPr>
              <a:t>, [1, 5]⟩ can be decomposed into bulls as the orbit (H), where H=(1, 7, 11; 10, 19)</a:t>
            </a:r>
            <a:endParaRPr lang="zh-TW" altLang="zh-TW" sz="2400" dirty="0">
              <a:latin typeface="Times New Roman" pitchFamily="18" charset="0"/>
              <a:cs typeface="Times New Roman" pitchFamily="18" charset="0"/>
            </a:endParaRPr>
          </a:p>
        </p:txBody>
      </p:sp>
      <p:sp>
        <p:nvSpPr>
          <p:cNvPr id="8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7"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1"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3"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5"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7"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8"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0"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2"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114"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116" name="直線接點 115"/>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91</a:t>
            </a:fld>
            <a:r>
              <a:rPr lang="en-US" altLang="zh-TW" smtClean="0"/>
              <a:t>-</a:t>
            </a:r>
            <a:endParaRPr lang="en-US" altLang="zh-TW"/>
          </a:p>
        </p:txBody>
      </p:sp>
      <p:sp>
        <p:nvSpPr>
          <p:cNvPr id="3" name="矩形 34"/>
          <p:cNvSpPr>
            <a:spLocks noChangeArrowheads="1"/>
          </p:cNvSpPr>
          <p:nvPr/>
        </p:nvSpPr>
        <p:spPr bwMode="auto">
          <a:xfrm>
            <a:off x="611560" y="1599183"/>
            <a:ext cx="7848227" cy="461665"/>
          </a:xfrm>
          <a:prstGeom prst="rect">
            <a:avLst/>
          </a:prstGeom>
          <a:noFill/>
          <a:ln w="9525">
            <a:noFill/>
            <a:miter lim="800000"/>
            <a:headEnd/>
            <a:tailEnd/>
          </a:ln>
        </p:spPr>
        <p:txBody>
          <a:bodyPr wrap="square">
            <a:spAutoFit/>
          </a:bodyPr>
          <a:lstStyle/>
          <a:p>
            <a:r>
              <a:rPr lang="en-US" altLang="zh-TW" sz="2400" b="1" dirty="0" smtClean="0">
                <a:latin typeface="Times New Roman" pitchFamily="18" charset="0"/>
                <a:cs typeface="Times New Roman" pitchFamily="18" charset="0"/>
              </a:rPr>
              <a:t>4.2  The Doyen-Wilson Theorem for Bull-Designs</a:t>
            </a:r>
            <a:endParaRPr lang="zh-TW" altLang="zh-TW" sz="2400" b="1" dirty="0">
              <a:latin typeface="Times New Roman" pitchFamily="18" charset="0"/>
              <a:cs typeface="Times New Roman" pitchFamily="18" charset="0"/>
            </a:endParaRPr>
          </a:p>
        </p:txBody>
      </p:sp>
      <p:sp>
        <p:nvSpPr>
          <p:cNvPr id="4" name="矩形 34"/>
          <p:cNvSpPr>
            <a:spLocks noChangeArrowheads="1"/>
          </p:cNvSpPr>
          <p:nvPr/>
        </p:nvSpPr>
        <p:spPr bwMode="auto">
          <a:xfrm>
            <a:off x="611560" y="2257316"/>
            <a:ext cx="7848227" cy="4196020"/>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Now, we want to show that every bull-design of order n can be embedded in a bull-design of order m for all n, m≡0, 1 (mod 5) and m &gt; n. Let </a:t>
            </a:r>
            <a:r>
              <a:rPr lang="en-US" altLang="zh-TW" sz="2400" b="1" dirty="0" smtClean="0">
                <a:solidFill>
                  <a:srgbClr val="0000FF"/>
                </a:solidFill>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 m − n, then u≡0,1,4,5,6 or 9(mod 10). The main theorem is equivalent to the decomposition of the graph K</a:t>
            </a:r>
            <a:r>
              <a:rPr lang="en-US" altLang="zh-TW" sz="2400" baseline="-25000" dirty="0" smtClean="0">
                <a:latin typeface="Times New Roman" pitchFamily="18" charset="0"/>
                <a:cs typeface="Times New Roman" pitchFamily="18" charset="0"/>
              </a:rPr>
              <a:t>m</a:t>
            </a:r>
            <a:r>
              <a:rPr lang="en-US" altLang="zh-TW" sz="2400" dirty="0" smtClean="0">
                <a:latin typeface="Times New Roman" pitchFamily="18" charset="0"/>
                <a:cs typeface="Times New Roman" pitchFamily="18" charset="0"/>
              </a:rPr>
              <a:t>\</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into bulls. The graph K</a:t>
            </a:r>
            <a:r>
              <a:rPr lang="en-US" altLang="zh-TW" sz="2400" baseline="-25000" dirty="0" smtClean="0">
                <a:latin typeface="Times New Roman" pitchFamily="18" charset="0"/>
                <a:cs typeface="Times New Roman" pitchFamily="18" charset="0"/>
              </a:rPr>
              <a:t>m</a:t>
            </a:r>
            <a:r>
              <a:rPr lang="en-US" altLang="zh-TW" sz="2400" dirty="0" smtClean="0">
                <a:latin typeface="Times New Roman" pitchFamily="18" charset="0"/>
                <a:cs typeface="Times New Roman" pitchFamily="18" charset="0"/>
              </a:rPr>
              <a:t>\</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can be regarded as a union of </a:t>
            </a:r>
            <a:r>
              <a:rPr lang="en-US" altLang="zh-TW" sz="2400" dirty="0" err="1" smtClean="0">
                <a:latin typeface="Times New Roman" pitchFamily="18" charset="0"/>
                <a:cs typeface="Times New Roman" pitchFamily="18" charset="0"/>
              </a:rPr>
              <a:t>subgraph</a:t>
            </a:r>
            <a:r>
              <a:rPr lang="en-US" altLang="zh-TW" sz="2400" dirty="0" smtClean="0">
                <a:latin typeface="Times New Roman" pitchFamily="18" charset="0"/>
                <a:cs typeface="Times New Roman" pitchFamily="18" charset="0"/>
              </a:rPr>
              <a:t>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n,u</a:t>
            </a:r>
            <a:r>
              <a:rPr lang="en-US" altLang="zh-TW" sz="2400" dirty="0" smtClean="0">
                <a:latin typeface="Times New Roman" pitchFamily="18" charset="0"/>
                <a:cs typeface="Times New Roman" pitchFamily="18" charset="0"/>
              </a:rPr>
              <a:t> and K</a:t>
            </a:r>
            <a:r>
              <a:rPr lang="en-US" altLang="zh-TW" sz="2400" baseline="-25000" dirty="0"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where the partition set of the bipartite graph </a:t>
            </a:r>
            <a:r>
              <a:rPr lang="en-US" altLang="zh-TW" sz="2400" dirty="0" err="1" smtClean="0">
                <a:latin typeface="Times New Roman" pitchFamily="18" charset="0"/>
                <a:cs typeface="Times New Roman" pitchFamily="18" charset="0"/>
              </a:rPr>
              <a:t>K</a:t>
            </a:r>
            <a:r>
              <a:rPr lang="en-US" altLang="zh-TW" sz="2400" baseline="-25000" dirty="0" err="1" smtClean="0">
                <a:latin typeface="Times New Roman" pitchFamily="18" charset="0"/>
                <a:cs typeface="Times New Roman" pitchFamily="18" charset="0"/>
              </a:rPr>
              <a:t>n,u</a:t>
            </a:r>
            <a:r>
              <a:rPr lang="en-US" altLang="zh-TW" sz="2400" dirty="0" smtClean="0">
                <a:latin typeface="Times New Roman" pitchFamily="18" charset="0"/>
                <a:cs typeface="Times New Roman" pitchFamily="18" charset="0"/>
              </a:rPr>
              <a:t> are X∪Y, X =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n</a:t>
            </a:r>
            <a:r>
              <a:rPr lang="en-US" altLang="zh-TW" sz="2400" dirty="0" smtClean="0">
                <a:latin typeface="Times New Roman" pitchFamily="18" charset="0"/>
                <a:cs typeface="Times New Roman" pitchFamily="18" charset="0"/>
              </a:rPr>
              <a:t>} and Y = V (K</a:t>
            </a:r>
            <a:r>
              <a:rPr lang="en-US" altLang="zh-TW" sz="2400" baseline="-25000" dirty="0" smtClean="0">
                <a:latin typeface="Times New Roman" pitchFamily="18" charset="0"/>
                <a:cs typeface="Times New Roman" pitchFamily="18" charset="0"/>
              </a:rPr>
              <a:t>u</a:t>
            </a:r>
            <a:r>
              <a:rPr lang="en-US" altLang="zh-TW" sz="2400" dirty="0" smtClean="0">
                <a:latin typeface="Times New Roman" pitchFamily="18" charset="0"/>
                <a:cs typeface="Times New Roman" pitchFamily="18" charset="0"/>
              </a:rPr>
              <a:t> ) = [1, u].</a:t>
            </a:r>
            <a:endParaRPr lang="zh-TW" altLang="zh-TW" sz="2400" dirty="0">
              <a:latin typeface="Times New Roman" pitchFamily="18" charset="0"/>
              <a:cs typeface="Times New Roman" pitchFamily="18" charset="0"/>
            </a:endParaRPr>
          </a:p>
        </p:txBody>
      </p:sp>
      <p:sp>
        <p:nvSpPr>
          <p:cNvPr id="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9"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0"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3"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24" name="直線接點 23"/>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92</a:t>
            </a:fld>
            <a:r>
              <a:rPr lang="en-US" altLang="zh-TW" smtClean="0"/>
              <a:t>-</a:t>
            </a:r>
            <a:endParaRPr lang="en-US" altLang="zh-TW"/>
          </a:p>
        </p:txBody>
      </p:sp>
      <p:sp>
        <p:nvSpPr>
          <p:cNvPr id="4" name="矩形 34"/>
          <p:cNvSpPr>
            <a:spLocks noChangeArrowheads="1"/>
          </p:cNvSpPr>
          <p:nvPr/>
        </p:nvSpPr>
        <p:spPr bwMode="auto">
          <a:xfrm>
            <a:off x="611560" y="1556792"/>
            <a:ext cx="7848227" cy="1323439"/>
          </a:xfrm>
          <a:prstGeom prst="rect">
            <a:avLst/>
          </a:prstGeom>
          <a:noFill/>
          <a:ln w="9525">
            <a:noFill/>
            <a:miter lim="800000"/>
            <a:headEnd/>
            <a:tailEnd/>
          </a:ln>
        </p:spPr>
        <p:txBody>
          <a:bodyPr wrap="square">
            <a:spAutoFit/>
          </a:bodyPr>
          <a:lstStyle/>
          <a:p>
            <a:pPr indent="457200" algn="just">
              <a:lnSpc>
                <a:spcPts val="3200"/>
              </a:lnSpc>
            </a:pPr>
            <a:r>
              <a:rPr lang="en-US" altLang="zh-TW" sz="2400" dirty="0" smtClean="0">
                <a:latin typeface="Times New Roman" pitchFamily="18" charset="0"/>
                <a:cs typeface="Times New Roman" pitchFamily="18" charset="0"/>
              </a:rPr>
              <a:t>Suppose that a bull-design (X, </a:t>
            </a:r>
            <a:r>
              <a:rPr lang="en-US" altLang="zh-TW" sz="2400" b="1" dirty="0" smtClean="0">
                <a:latin typeface="Monotype Corsiva" pitchFamily="66" charset="0"/>
                <a:cs typeface="Times New Roman" pitchFamily="18" charset="0"/>
              </a:rPr>
              <a:t>A</a:t>
            </a:r>
            <a:r>
              <a:rPr lang="en-US" altLang="zh-TW" sz="2400" dirty="0" smtClean="0">
                <a:latin typeface="Times New Roman" pitchFamily="18" charset="0"/>
                <a:cs typeface="Times New Roman" pitchFamily="18" charset="0"/>
              </a:rPr>
              <a:t>) of order n is embedded in a bull-design (V, </a:t>
            </a:r>
            <a:r>
              <a:rPr lang="en-US" altLang="zh-TW" sz="2400" b="1" dirty="0" smtClean="0">
                <a:latin typeface="Monotype Corsiva" pitchFamily="66" charset="0"/>
                <a:cs typeface="Times New Roman" pitchFamily="18" charset="0"/>
              </a:rPr>
              <a:t>B</a:t>
            </a:r>
            <a:r>
              <a:rPr lang="en-US" altLang="zh-TW" sz="2400" dirty="0" smtClean="0">
                <a:latin typeface="Times New Roman" pitchFamily="18" charset="0"/>
                <a:cs typeface="Times New Roman" pitchFamily="18" charset="0"/>
              </a:rPr>
              <a:t>) of order m, where m &gt; n. Let </a:t>
            </a:r>
            <a:r>
              <a:rPr lang="en-US" altLang="zh-TW" sz="2400" b="1" dirty="0" err="1" smtClean="0">
                <a:solidFill>
                  <a:srgbClr val="0000FF"/>
                </a:solidFill>
                <a:latin typeface="Times New Roman" pitchFamily="18" charset="0"/>
                <a:cs typeface="Times New Roman" pitchFamily="18" charset="0"/>
              </a:rPr>
              <a:t>n</a:t>
            </a:r>
            <a:r>
              <a:rPr lang="en-US" altLang="zh-TW" sz="2400" b="1" baseline="-25000" dirty="0" err="1" smtClean="0">
                <a:solidFill>
                  <a:srgbClr val="0000FF"/>
                </a:solidFill>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be the number of bulls each of which contains exactly </a:t>
            </a:r>
            <a:r>
              <a:rPr lang="en-US" altLang="zh-TW" sz="2400" dirty="0" err="1" smtClean="0">
                <a:latin typeface="Times New Roman" pitchFamily="18" charset="0"/>
                <a:cs typeface="Times New Roman" pitchFamily="18" charset="0"/>
              </a:rPr>
              <a:t>i</a:t>
            </a:r>
            <a:r>
              <a:rPr lang="en-US" altLang="zh-TW" sz="2400" dirty="0" smtClean="0">
                <a:latin typeface="Times New Roman" pitchFamily="18" charset="0"/>
                <a:cs typeface="Times New Roman" pitchFamily="18" charset="0"/>
              </a:rPr>
              <a:t> edges in V\X. </a:t>
            </a:r>
            <a:endParaRPr lang="zh-TW" altLang="zh-TW" sz="2400" dirty="0">
              <a:latin typeface="Times New Roman" pitchFamily="18" charset="0"/>
              <a:cs typeface="Times New Roman" pitchFamily="18" charset="0"/>
            </a:endParaRPr>
          </a:p>
        </p:txBody>
      </p:sp>
      <p:sp>
        <p:nvSpPr>
          <p:cNvPr id="1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7"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8"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29" name="直線接點 28"/>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接點 30"/>
          <p:cNvCxnSpPr/>
          <p:nvPr/>
        </p:nvCxnSpPr>
        <p:spPr>
          <a:xfrm>
            <a:off x="1030456" y="3358783"/>
            <a:ext cx="128287" cy="53075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線接點 31"/>
          <p:cNvCxnSpPr/>
          <p:nvPr/>
        </p:nvCxnSpPr>
        <p:spPr>
          <a:xfrm>
            <a:off x="1571946" y="3313804"/>
            <a:ext cx="338618" cy="5877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flipH="1">
            <a:off x="1166201" y="3358783"/>
            <a:ext cx="440054" cy="54474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直線接點 33"/>
          <p:cNvCxnSpPr/>
          <p:nvPr/>
        </p:nvCxnSpPr>
        <p:spPr>
          <a:xfrm flipH="1">
            <a:off x="1910564" y="3355785"/>
            <a:ext cx="304308" cy="5727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5" name="橢圓 34"/>
          <p:cNvSpPr/>
          <p:nvPr/>
        </p:nvSpPr>
        <p:spPr bwMode="auto">
          <a:xfrm>
            <a:off x="963329" y="3313804"/>
            <a:ext cx="135746" cy="90957"/>
          </a:xfrm>
          <a:prstGeom prst="ellipse">
            <a:avLst/>
          </a:prstGeom>
          <a:solidFill>
            <a:srgbClr val="FF0000"/>
          </a:solidFill>
          <a:ln w="28575">
            <a:solidFill>
              <a:srgbClr val="FF000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36" name="橢圓 35"/>
          <p:cNvSpPr/>
          <p:nvPr/>
        </p:nvSpPr>
        <p:spPr bwMode="auto">
          <a:xfrm>
            <a:off x="1539128" y="3313804"/>
            <a:ext cx="134254" cy="90957"/>
          </a:xfrm>
          <a:prstGeom prst="ellipse">
            <a:avLst/>
          </a:prstGeom>
          <a:solidFill>
            <a:srgbClr val="FF0000"/>
          </a:solidFill>
          <a:ln w="28575">
            <a:solidFill>
              <a:srgbClr val="FF000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37" name="橢圓 36"/>
          <p:cNvSpPr/>
          <p:nvPr/>
        </p:nvSpPr>
        <p:spPr bwMode="auto">
          <a:xfrm>
            <a:off x="2113437" y="3313804"/>
            <a:ext cx="135745" cy="90957"/>
          </a:xfrm>
          <a:prstGeom prst="ellipse">
            <a:avLst/>
          </a:prstGeom>
          <a:solidFill>
            <a:srgbClr val="FF0000"/>
          </a:solidFill>
          <a:ln w="28575">
            <a:solidFill>
              <a:srgbClr val="FF000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38" name="橢圓 37"/>
          <p:cNvSpPr/>
          <p:nvPr/>
        </p:nvSpPr>
        <p:spPr bwMode="auto">
          <a:xfrm>
            <a:off x="1099075" y="3857550"/>
            <a:ext cx="134254"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dirty="0">
              <a:ln>
                <a:solidFill>
                  <a:srgbClr val="FFFF00"/>
                </a:solidFill>
              </a:ln>
              <a:solidFill>
                <a:srgbClr val="FFFF00"/>
              </a:solidFill>
              <a:ea typeface="新細明體" pitchFamily="18" charset="-120"/>
            </a:endParaRPr>
          </a:p>
        </p:txBody>
      </p:sp>
      <p:sp>
        <p:nvSpPr>
          <p:cNvPr id="39" name="橢圓 38"/>
          <p:cNvSpPr/>
          <p:nvPr/>
        </p:nvSpPr>
        <p:spPr bwMode="auto">
          <a:xfrm>
            <a:off x="1843437" y="3857550"/>
            <a:ext cx="134254"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cxnSp>
        <p:nvCxnSpPr>
          <p:cNvPr id="40" name="直線接點 39"/>
          <p:cNvCxnSpPr/>
          <p:nvPr/>
        </p:nvCxnSpPr>
        <p:spPr>
          <a:xfrm flipH="1">
            <a:off x="1166201" y="3903528"/>
            <a:ext cx="753313" cy="299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直線接點 40"/>
          <p:cNvCxnSpPr/>
          <p:nvPr/>
        </p:nvCxnSpPr>
        <p:spPr>
          <a:xfrm rot="10800000">
            <a:off x="4015364" y="3372776"/>
            <a:ext cx="128287" cy="53075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線接點 41"/>
          <p:cNvCxnSpPr/>
          <p:nvPr/>
        </p:nvCxnSpPr>
        <p:spPr>
          <a:xfrm rot="10800000">
            <a:off x="3263543" y="3360782"/>
            <a:ext cx="338618" cy="58772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直線接點 42"/>
          <p:cNvCxnSpPr/>
          <p:nvPr/>
        </p:nvCxnSpPr>
        <p:spPr>
          <a:xfrm flipH="1" flipV="1">
            <a:off x="3253102" y="3337793"/>
            <a:ext cx="890549" cy="56573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接點 43"/>
          <p:cNvCxnSpPr/>
          <p:nvPr/>
        </p:nvCxnSpPr>
        <p:spPr>
          <a:xfrm rot="10800000" flipH="1">
            <a:off x="2959235" y="3333795"/>
            <a:ext cx="304308" cy="5727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橢圓 44"/>
          <p:cNvSpPr/>
          <p:nvPr/>
        </p:nvSpPr>
        <p:spPr bwMode="auto">
          <a:xfrm rot="10800000">
            <a:off x="3940779" y="3313804"/>
            <a:ext cx="134254" cy="90957"/>
          </a:xfrm>
          <a:prstGeom prst="ellipse">
            <a:avLst/>
          </a:prstGeom>
          <a:solidFill>
            <a:srgbClr val="FF0000"/>
          </a:solidFill>
          <a:ln w="28575">
            <a:solidFill>
              <a:srgbClr val="FF000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46" name="橢圓 45"/>
          <p:cNvSpPr/>
          <p:nvPr/>
        </p:nvSpPr>
        <p:spPr bwMode="auto">
          <a:xfrm rot="10800000">
            <a:off x="3196417" y="3313804"/>
            <a:ext cx="135745" cy="90957"/>
          </a:xfrm>
          <a:prstGeom prst="ellipse">
            <a:avLst/>
          </a:prstGeom>
          <a:solidFill>
            <a:srgbClr val="FF0000"/>
          </a:solidFill>
          <a:ln w="28575">
            <a:solidFill>
              <a:srgbClr val="FF000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47" name="橢圓 46"/>
          <p:cNvSpPr/>
          <p:nvPr/>
        </p:nvSpPr>
        <p:spPr bwMode="auto">
          <a:xfrm rot="10800000">
            <a:off x="4075032" y="3857550"/>
            <a:ext cx="135746"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dirty="0">
              <a:ln>
                <a:solidFill>
                  <a:srgbClr val="FFFF00"/>
                </a:solidFill>
              </a:ln>
              <a:solidFill>
                <a:srgbClr val="FFFF00"/>
              </a:solidFill>
              <a:ea typeface="新細明體" pitchFamily="18" charset="-120"/>
            </a:endParaRPr>
          </a:p>
        </p:txBody>
      </p:sp>
      <p:sp>
        <p:nvSpPr>
          <p:cNvPr id="48" name="橢圓 47"/>
          <p:cNvSpPr/>
          <p:nvPr/>
        </p:nvSpPr>
        <p:spPr bwMode="auto">
          <a:xfrm rot="10800000">
            <a:off x="2857799" y="3857550"/>
            <a:ext cx="135746"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49" name="橢圓 48"/>
          <p:cNvSpPr/>
          <p:nvPr/>
        </p:nvSpPr>
        <p:spPr bwMode="auto">
          <a:xfrm rot="10800000">
            <a:off x="3490283" y="3851553"/>
            <a:ext cx="134254"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dirty="0">
              <a:ln>
                <a:solidFill>
                  <a:srgbClr val="FFFF00"/>
                </a:solidFill>
              </a:ln>
              <a:solidFill>
                <a:srgbClr val="FFFF00"/>
              </a:solidFill>
              <a:ea typeface="新細明體" pitchFamily="18" charset="-120"/>
            </a:endParaRPr>
          </a:p>
        </p:txBody>
      </p:sp>
      <p:cxnSp>
        <p:nvCxnSpPr>
          <p:cNvPr id="50" name="直線接點 49"/>
          <p:cNvCxnSpPr/>
          <p:nvPr/>
        </p:nvCxnSpPr>
        <p:spPr>
          <a:xfrm flipH="1">
            <a:off x="3602161" y="3901529"/>
            <a:ext cx="510164" cy="4997"/>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1" name="直線接點 50"/>
          <p:cNvCxnSpPr/>
          <p:nvPr/>
        </p:nvCxnSpPr>
        <p:spPr>
          <a:xfrm flipH="1">
            <a:off x="5205747" y="3361782"/>
            <a:ext cx="302817" cy="5717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橢圓 51"/>
          <p:cNvSpPr/>
          <p:nvPr/>
        </p:nvSpPr>
        <p:spPr bwMode="auto">
          <a:xfrm rot="10800000">
            <a:off x="6173866" y="3313804"/>
            <a:ext cx="134254" cy="90957"/>
          </a:xfrm>
          <a:prstGeom prst="ellipse">
            <a:avLst/>
          </a:prstGeom>
          <a:solidFill>
            <a:srgbClr val="FF0000"/>
          </a:solidFill>
          <a:ln w="28575">
            <a:solidFill>
              <a:srgbClr val="FF000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53" name="橢圓 52"/>
          <p:cNvSpPr/>
          <p:nvPr/>
        </p:nvSpPr>
        <p:spPr bwMode="auto">
          <a:xfrm rot="10800000">
            <a:off x="5429504" y="3313804"/>
            <a:ext cx="134254" cy="90957"/>
          </a:xfrm>
          <a:prstGeom prst="ellipse">
            <a:avLst/>
          </a:prstGeom>
          <a:solidFill>
            <a:srgbClr val="FF0000"/>
          </a:solidFill>
          <a:ln w="28575">
            <a:solidFill>
              <a:srgbClr val="FF000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54" name="橢圓 53"/>
          <p:cNvSpPr/>
          <p:nvPr/>
        </p:nvSpPr>
        <p:spPr bwMode="auto">
          <a:xfrm rot="10800000">
            <a:off x="5496631" y="4266359"/>
            <a:ext cx="135745" cy="89958"/>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dirty="0">
              <a:ln>
                <a:solidFill>
                  <a:srgbClr val="FFFF00"/>
                </a:solidFill>
              </a:ln>
              <a:solidFill>
                <a:srgbClr val="FFFF00"/>
              </a:solidFill>
              <a:ea typeface="新細明體" pitchFamily="18" charset="-120"/>
            </a:endParaRPr>
          </a:p>
        </p:txBody>
      </p:sp>
      <p:sp>
        <p:nvSpPr>
          <p:cNvPr id="55" name="橢圓 54"/>
          <p:cNvSpPr/>
          <p:nvPr/>
        </p:nvSpPr>
        <p:spPr bwMode="auto">
          <a:xfrm rot="10800000">
            <a:off x="5158013" y="3863547"/>
            <a:ext cx="135746"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cxnSp>
        <p:nvCxnSpPr>
          <p:cNvPr id="56" name="直線接點 55"/>
          <p:cNvCxnSpPr>
            <a:stCxn id="60" idx="1"/>
          </p:cNvCxnSpPr>
          <p:nvPr/>
        </p:nvCxnSpPr>
        <p:spPr>
          <a:xfrm flipH="1" flipV="1">
            <a:off x="5496631" y="3358783"/>
            <a:ext cx="408728" cy="5767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接點 56"/>
          <p:cNvCxnSpPr>
            <a:endCxn id="52" idx="0"/>
          </p:cNvCxnSpPr>
          <p:nvPr/>
        </p:nvCxnSpPr>
        <p:spPr>
          <a:xfrm flipV="1">
            <a:off x="5872541" y="3404761"/>
            <a:ext cx="368451" cy="51476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接點 57"/>
          <p:cNvCxnSpPr>
            <a:stCxn id="60" idx="2"/>
          </p:cNvCxnSpPr>
          <p:nvPr/>
        </p:nvCxnSpPr>
        <p:spPr>
          <a:xfrm flipH="1">
            <a:off x="5257958" y="3903528"/>
            <a:ext cx="668285" cy="399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59" name="直線接點 58"/>
          <p:cNvCxnSpPr>
            <a:stCxn id="55" idx="1"/>
          </p:cNvCxnSpPr>
          <p:nvPr/>
        </p:nvCxnSpPr>
        <p:spPr>
          <a:xfrm>
            <a:off x="5274366" y="3941511"/>
            <a:ext cx="289391" cy="374824"/>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60" name="橢圓 59"/>
          <p:cNvSpPr/>
          <p:nvPr/>
        </p:nvSpPr>
        <p:spPr bwMode="auto">
          <a:xfrm rot="10800000">
            <a:off x="5790497" y="3857550"/>
            <a:ext cx="135746"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dirty="0">
              <a:ln>
                <a:solidFill>
                  <a:srgbClr val="FFFF00"/>
                </a:solidFill>
              </a:ln>
              <a:solidFill>
                <a:srgbClr val="FFFF00"/>
              </a:solidFill>
              <a:ea typeface="新細明體" pitchFamily="18" charset="-120"/>
            </a:endParaRPr>
          </a:p>
        </p:txBody>
      </p:sp>
      <p:sp>
        <p:nvSpPr>
          <p:cNvPr id="61" name="橢圓 60"/>
          <p:cNvSpPr/>
          <p:nvPr/>
        </p:nvSpPr>
        <p:spPr bwMode="auto">
          <a:xfrm rot="10800000">
            <a:off x="7796845" y="3313804"/>
            <a:ext cx="135745" cy="90957"/>
          </a:xfrm>
          <a:prstGeom prst="ellipse">
            <a:avLst/>
          </a:prstGeom>
          <a:solidFill>
            <a:srgbClr val="FF0000"/>
          </a:solidFill>
          <a:ln w="28575">
            <a:solidFill>
              <a:srgbClr val="FF000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62" name="橢圓 61"/>
          <p:cNvSpPr/>
          <p:nvPr/>
        </p:nvSpPr>
        <p:spPr bwMode="auto">
          <a:xfrm rot="10800000">
            <a:off x="7255355" y="4266359"/>
            <a:ext cx="135746" cy="89958"/>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dirty="0">
              <a:ln>
                <a:solidFill>
                  <a:srgbClr val="FFFF00"/>
                </a:solidFill>
              </a:ln>
              <a:solidFill>
                <a:srgbClr val="FFFF00"/>
              </a:solidFill>
              <a:ea typeface="新細明體" pitchFamily="18" charset="-120"/>
            </a:endParaRPr>
          </a:p>
        </p:txBody>
      </p:sp>
      <p:cxnSp>
        <p:nvCxnSpPr>
          <p:cNvPr id="63" name="直線接點 62"/>
          <p:cNvCxnSpPr/>
          <p:nvPr/>
        </p:nvCxnSpPr>
        <p:spPr>
          <a:xfrm flipV="1">
            <a:off x="6955522" y="3343790"/>
            <a:ext cx="903975" cy="58172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4" name="直線接點 63"/>
          <p:cNvCxnSpPr>
            <a:endCxn id="61" idx="0"/>
          </p:cNvCxnSpPr>
          <p:nvPr/>
        </p:nvCxnSpPr>
        <p:spPr>
          <a:xfrm flipV="1">
            <a:off x="7593973" y="3404761"/>
            <a:ext cx="271491" cy="49077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直線接點 64"/>
          <p:cNvCxnSpPr/>
          <p:nvPr/>
        </p:nvCxnSpPr>
        <p:spPr>
          <a:xfrm flipH="1" flipV="1">
            <a:off x="7859497" y="3349787"/>
            <a:ext cx="383369" cy="5747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直線接點 65"/>
          <p:cNvCxnSpPr>
            <a:stCxn id="67" idx="1"/>
          </p:cNvCxnSpPr>
          <p:nvPr/>
        </p:nvCxnSpPr>
        <p:spPr>
          <a:xfrm>
            <a:off x="7010714" y="3941511"/>
            <a:ext cx="313259" cy="369827"/>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67" name="橢圓 66"/>
          <p:cNvSpPr/>
          <p:nvPr/>
        </p:nvSpPr>
        <p:spPr bwMode="auto">
          <a:xfrm rot="10800000">
            <a:off x="6894361" y="3863547"/>
            <a:ext cx="135746"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68" name="橢圓 67"/>
          <p:cNvSpPr/>
          <p:nvPr/>
        </p:nvSpPr>
        <p:spPr bwMode="auto">
          <a:xfrm rot="10800000">
            <a:off x="7526845" y="3857550"/>
            <a:ext cx="135746"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dirty="0">
              <a:ln>
                <a:solidFill>
                  <a:srgbClr val="FFFF00"/>
                </a:solidFill>
              </a:ln>
              <a:solidFill>
                <a:srgbClr val="FFFF00"/>
              </a:solidFill>
              <a:ea typeface="新細明體" pitchFamily="18" charset="-120"/>
            </a:endParaRPr>
          </a:p>
        </p:txBody>
      </p:sp>
      <p:sp>
        <p:nvSpPr>
          <p:cNvPr id="69" name="橢圓 68"/>
          <p:cNvSpPr/>
          <p:nvPr/>
        </p:nvSpPr>
        <p:spPr bwMode="auto">
          <a:xfrm rot="10800000">
            <a:off x="8180214" y="3863547"/>
            <a:ext cx="135746"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cxnSp>
        <p:nvCxnSpPr>
          <p:cNvPr id="70" name="直線接點 69"/>
          <p:cNvCxnSpPr/>
          <p:nvPr/>
        </p:nvCxnSpPr>
        <p:spPr>
          <a:xfrm flipH="1">
            <a:off x="6970439" y="3903528"/>
            <a:ext cx="668285" cy="399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147" name="橢圓 146"/>
          <p:cNvSpPr/>
          <p:nvPr/>
        </p:nvSpPr>
        <p:spPr bwMode="auto">
          <a:xfrm>
            <a:off x="1030456" y="4957036"/>
            <a:ext cx="135744" cy="90957"/>
          </a:xfrm>
          <a:prstGeom prst="ellipse">
            <a:avLst/>
          </a:prstGeom>
          <a:solidFill>
            <a:srgbClr val="FF0000"/>
          </a:solidFill>
          <a:ln w="28575">
            <a:solidFill>
              <a:srgbClr val="FF000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148" name="橢圓 147"/>
          <p:cNvSpPr/>
          <p:nvPr/>
        </p:nvSpPr>
        <p:spPr bwMode="auto">
          <a:xfrm>
            <a:off x="1961002" y="4921718"/>
            <a:ext cx="135744" cy="90957"/>
          </a:xfrm>
          <a:prstGeom prst="ellipse">
            <a:avLst/>
          </a:prstGeom>
          <a:solidFill>
            <a:srgbClr val="FF0000"/>
          </a:solidFill>
          <a:ln w="28575">
            <a:solidFill>
              <a:srgbClr val="FF000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149" name="橢圓 148"/>
          <p:cNvSpPr/>
          <p:nvPr/>
        </p:nvSpPr>
        <p:spPr bwMode="auto">
          <a:xfrm>
            <a:off x="1470509" y="6044528"/>
            <a:ext cx="135745"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cxnSp>
        <p:nvCxnSpPr>
          <p:cNvPr id="150" name="直線接點 149"/>
          <p:cNvCxnSpPr>
            <a:stCxn id="152" idx="4"/>
          </p:cNvCxnSpPr>
          <p:nvPr/>
        </p:nvCxnSpPr>
        <p:spPr bwMode="auto">
          <a:xfrm flipV="1">
            <a:off x="1097582" y="5019007"/>
            <a:ext cx="0" cy="57273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1" name="直線接點 150"/>
          <p:cNvCxnSpPr/>
          <p:nvPr/>
        </p:nvCxnSpPr>
        <p:spPr bwMode="auto">
          <a:xfrm flipV="1">
            <a:off x="2027104" y="4963802"/>
            <a:ext cx="0" cy="57173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52" name="橢圓 151"/>
          <p:cNvSpPr/>
          <p:nvPr/>
        </p:nvSpPr>
        <p:spPr bwMode="auto">
          <a:xfrm>
            <a:off x="1030456" y="5500782"/>
            <a:ext cx="135744"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153" name="橢圓 152"/>
          <p:cNvSpPr/>
          <p:nvPr/>
        </p:nvSpPr>
        <p:spPr bwMode="auto">
          <a:xfrm>
            <a:off x="1943382" y="5500782"/>
            <a:ext cx="135744"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cxnSp>
        <p:nvCxnSpPr>
          <p:cNvPr id="154" name="直線接點 153"/>
          <p:cNvCxnSpPr/>
          <p:nvPr/>
        </p:nvCxnSpPr>
        <p:spPr bwMode="auto">
          <a:xfrm flipH="1">
            <a:off x="1173660" y="5543762"/>
            <a:ext cx="753311" cy="299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5" name="直線接點 154"/>
          <p:cNvCxnSpPr/>
          <p:nvPr/>
        </p:nvCxnSpPr>
        <p:spPr bwMode="auto">
          <a:xfrm>
            <a:off x="1093108" y="5544761"/>
            <a:ext cx="410219" cy="548743"/>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56" name="直線接點 155"/>
          <p:cNvCxnSpPr/>
          <p:nvPr/>
        </p:nvCxnSpPr>
        <p:spPr bwMode="auto">
          <a:xfrm flipH="1">
            <a:off x="1515261" y="5545761"/>
            <a:ext cx="487789" cy="575731"/>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2" name="直線接點 71"/>
          <p:cNvCxnSpPr>
            <a:stCxn id="80" idx="4"/>
          </p:cNvCxnSpPr>
          <p:nvPr/>
        </p:nvCxnSpPr>
        <p:spPr>
          <a:xfrm rot="10800000" flipV="1">
            <a:off x="3973596" y="5500782"/>
            <a:ext cx="0" cy="572732"/>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3" name="直線接點 72"/>
          <p:cNvCxnSpPr/>
          <p:nvPr/>
        </p:nvCxnSpPr>
        <p:spPr>
          <a:xfrm rot="10800000" flipV="1">
            <a:off x="3057687" y="5538764"/>
            <a:ext cx="0" cy="571733"/>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4" name="直線接點 73"/>
          <p:cNvCxnSpPr/>
          <p:nvPr/>
        </p:nvCxnSpPr>
        <p:spPr>
          <a:xfrm rot="10800000" flipH="1">
            <a:off x="3145699" y="5546760"/>
            <a:ext cx="753312" cy="299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75" name="直線接點 74"/>
          <p:cNvCxnSpPr/>
          <p:nvPr/>
        </p:nvCxnSpPr>
        <p:spPr>
          <a:xfrm rot="10800000">
            <a:off x="3567852" y="4999016"/>
            <a:ext cx="411711" cy="54974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6" name="直線接點 75"/>
          <p:cNvCxnSpPr/>
          <p:nvPr/>
        </p:nvCxnSpPr>
        <p:spPr>
          <a:xfrm rot="10800000" flipH="1">
            <a:off x="3069621" y="4971029"/>
            <a:ext cx="487789" cy="5757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7" name="橢圓 76"/>
          <p:cNvSpPr/>
          <p:nvPr/>
        </p:nvSpPr>
        <p:spPr bwMode="auto">
          <a:xfrm rot="10800000">
            <a:off x="3466415" y="4957036"/>
            <a:ext cx="135746" cy="90957"/>
          </a:xfrm>
          <a:prstGeom prst="ellipse">
            <a:avLst/>
          </a:prstGeom>
          <a:solidFill>
            <a:srgbClr val="FF0000"/>
          </a:solidFill>
          <a:ln w="28575">
            <a:solidFill>
              <a:srgbClr val="FF000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78" name="橢圓 77"/>
          <p:cNvSpPr/>
          <p:nvPr/>
        </p:nvSpPr>
        <p:spPr bwMode="auto">
          <a:xfrm rot="10800000">
            <a:off x="3906470" y="6045527"/>
            <a:ext cx="135745" cy="89958"/>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79" name="橢圓 78"/>
          <p:cNvSpPr/>
          <p:nvPr/>
        </p:nvSpPr>
        <p:spPr bwMode="auto">
          <a:xfrm rot="10800000">
            <a:off x="2993544" y="6045527"/>
            <a:ext cx="134254" cy="89958"/>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80" name="橢圓 79"/>
          <p:cNvSpPr/>
          <p:nvPr/>
        </p:nvSpPr>
        <p:spPr bwMode="auto">
          <a:xfrm rot="10800000">
            <a:off x="3906470" y="5500782"/>
            <a:ext cx="135745"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81" name="橢圓 80"/>
          <p:cNvSpPr/>
          <p:nvPr/>
        </p:nvSpPr>
        <p:spPr bwMode="auto">
          <a:xfrm rot="10800000">
            <a:off x="2993544" y="5500782"/>
            <a:ext cx="134254"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82" name="橢圓 81"/>
          <p:cNvSpPr/>
          <p:nvPr/>
        </p:nvSpPr>
        <p:spPr bwMode="auto">
          <a:xfrm rot="10800000">
            <a:off x="5857624" y="4957036"/>
            <a:ext cx="135745" cy="90957"/>
          </a:xfrm>
          <a:prstGeom prst="ellipse">
            <a:avLst/>
          </a:prstGeom>
          <a:solidFill>
            <a:srgbClr val="FF0000"/>
          </a:solidFill>
          <a:ln w="28575">
            <a:solidFill>
              <a:srgbClr val="FF000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83" name="橢圓 82"/>
          <p:cNvSpPr/>
          <p:nvPr/>
        </p:nvSpPr>
        <p:spPr bwMode="auto">
          <a:xfrm rot="10800000">
            <a:off x="5316134" y="5909590"/>
            <a:ext cx="135746" cy="89958"/>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dirty="0">
              <a:ln>
                <a:solidFill>
                  <a:srgbClr val="FFFF00"/>
                </a:solidFill>
              </a:ln>
              <a:solidFill>
                <a:srgbClr val="FFFF00"/>
              </a:solidFill>
              <a:ea typeface="新細明體" pitchFamily="18" charset="-120"/>
            </a:endParaRPr>
          </a:p>
        </p:txBody>
      </p:sp>
      <p:cxnSp>
        <p:nvCxnSpPr>
          <p:cNvPr id="84" name="直線接點 83"/>
          <p:cNvCxnSpPr/>
          <p:nvPr/>
        </p:nvCxnSpPr>
        <p:spPr>
          <a:xfrm flipV="1">
            <a:off x="5016301" y="4987022"/>
            <a:ext cx="903975" cy="58172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直線接點 84"/>
          <p:cNvCxnSpPr>
            <a:endCxn id="83" idx="3"/>
          </p:cNvCxnSpPr>
          <p:nvPr/>
        </p:nvCxnSpPr>
        <p:spPr>
          <a:xfrm flipH="1">
            <a:off x="5432487" y="5556756"/>
            <a:ext cx="241657" cy="36582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86" name="橢圓 85"/>
          <p:cNvSpPr/>
          <p:nvPr/>
        </p:nvSpPr>
        <p:spPr bwMode="auto">
          <a:xfrm rot="10800000">
            <a:off x="4955140" y="5506779"/>
            <a:ext cx="135746"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87" name="橢圓 86"/>
          <p:cNvSpPr/>
          <p:nvPr/>
        </p:nvSpPr>
        <p:spPr bwMode="auto">
          <a:xfrm rot="10800000">
            <a:off x="5587625" y="5500782"/>
            <a:ext cx="134254" cy="90957"/>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dirty="0">
              <a:ln>
                <a:solidFill>
                  <a:srgbClr val="FFFF00"/>
                </a:solidFill>
              </a:ln>
              <a:solidFill>
                <a:srgbClr val="FFFF00"/>
              </a:solidFill>
              <a:ea typeface="新細明體" pitchFamily="18" charset="-120"/>
            </a:endParaRPr>
          </a:p>
        </p:txBody>
      </p:sp>
      <p:sp>
        <p:nvSpPr>
          <p:cNvPr id="88" name="橢圓 87"/>
          <p:cNvSpPr/>
          <p:nvPr/>
        </p:nvSpPr>
        <p:spPr bwMode="auto">
          <a:xfrm rot="10800000">
            <a:off x="6240993" y="5909590"/>
            <a:ext cx="135746" cy="89958"/>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cxnSp>
        <p:nvCxnSpPr>
          <p:cNvPr id="89" name="直線接點 88"/>
          <p:cNvCxnSpPr/>
          <p:nvPr/>
        </p:nvCxnSpPr>
        <p:spPr>
          <a:xfrm flipH="1">
            <a:off x="5031218" y="5546760"/>
            <a:ext cx="668285" cy="399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0" name="直線接點 89"/>
          <p:cNvCxnSpPr/>
          <p:nvPr/>
        </p:nvCxnSpPr>
        <p:spPr>
          <a:xfrm>
            <a:off x="5686557" y="5567035"/>
            <a:ext cx="639943" cy="411807"/>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1" name="直線接點 90"/>
          <p:cNvCxnSpPr>
            <a:endCxn id="83" idx="1"/>
          </p:cNvCxnSpPr>
          <p:nvPr/>
        </p:nvCxnSpPr>
        <p:spPr>
          <a:xfrm>
            <a:off x="5041659" y="5558755"/>
            <a:ext cx="390828" cy="42780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2" name="直線接點 91"/>
          <p:cNvCxnSpPr/>
          <p:nvPr/>
        </p:nvCxnSpPr>
        <p:spPr>
          <a:xfrm rot="10800000">
            <a:off x="8142921" y="5450805"/>
            <a:ext cx="128287" cy="529752"/>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3" name="直線接點 92"/>
          <p:cNvCxnSpPr/>
          <p:nvPr/>
        </p:nvCxnSpPr>
        <p:spPr>
          <a:xfrm flipH="1" flipV="1">
            <a:off x="7386625" y="5416821"/>
            <a:ext cx="295358" cy="542746"/>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4" name="直線接點 93"/>
          <p:cNvCxnSpPr/>
          <p:nvPr/>
        </p:nvCxnSpPr>
        <p:spPr>
          <a:xfrm flipV="1">
            <a:off x="7690933" y="5436812"/>
            <a:ext cx="441546" cy="540747"/>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5" name="直線接點 94"/>
          <p:cNvCxnSpPr/>
          <p:nvPr/>
        </p:nvCxnSpPr>
        <p:spPr>
          <a:xfrm rot="10800000" flipH="1">
            <a:off x="7086792" y="5411823"/>
            <a:ext cx="304308" cy="572733"/>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96" name="橢圓 95"/>
          <p:cNvSpPr/>
          <p:nvPr/>
        </p:nvSpPr>
        <p:spPr bwMode="auto">
          <a:xfrm rot="10800000">
            <a:off x="8072515" y="5382935"/>
            <a:ext cx="134254" cy="89958"/>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97" name="橢圓 96"/>
          <p:cNvSpPr/>
          <p:nvPr/>
        </p:nvSpPr>
        <p:spPr bwMode="auto">
          <a:xfrm rot="10800000">
            <a:off x="7323973" y="5391832"/>
            <a:ext cx="134254" cy="89958"/>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98" name="橢圓 97"/>
          <p:cNvSpPr/>
          <p:nvPr/>
        </p:nvSpPr>
        <p:spPr bwMode="auto">
          <a:xfrm rot="10800000">
            <a:off x="8202590" y="5935578"/>
            <a:ext cx="135745" cy="90958"/>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dirty="0">
              <a:ln>
                <a:solidFill>
                  <a:srgbClr val="FFFF00"/>
                </a:solidFill>
              </a:ln>
              <a:solidFill>
                <a:srgbClr val="FFFF00"/>
              </a:solidFill>
              <a:ea typeface="新細明體" pitchFamily="18" charset="-120"/>
            </a:endParaRPr>
          </a:p>
        </p:txBody>
      </p:sp>
      <p:sp>
        <p:nvSpPr>
          <p:cNvPr id="99" name="橢圓 98"/>
          <p:cNvSpPr/>
          <p:nvPr/>
        </p:nvSpPr>
        <p:spPr bwMode="auto">
          <a:xfrm rot="10800000">
            <a:off x="6985356" y="5935578"/>
            <a:ext cx="135745" cy="90958"/>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a:noFill/>
              <a:ea typeface="新細明體" pitchFamily="18" charset="-120"/>
            </a:endParaRPr>
          </a:p>
        </p:txBody>
      </p:sp>
      <p:sp>
        <p:nvSpPr>
          <p:cNvPr id="100" name="橢圓 99"/>
          <p:cNvSpPr/>
          <p:nvPr/>
        </p:nvSpPr>
        <p:spPr bwMode="auto">
          <a:xfrm rot="10800000">
            <a:off x="7617840" y="5929581"/>
            <a:ext cx="134254" cy="90958"/>
          </a:xfrm>
          <a:prstGeom prst="ellipse">
            <a:avLst/>
          </a:prstGeom>
          <a:solidFill>
            <a:srgbClr val="00B0F0"/>
          </a:solidFill>
          <a:ln w="28575">
            <a:solidFill>
              <a:srgbClr val="00B0F0"/>
            </a:solidFill>
          </a:ln>
          <a:extLst>
            <a:ext uri="{909E8E84-426E-40DD-AFC4-6F175D3DCCD1}"/>
            <a:ext uri="{91240B29-F687-4F45-9708-019B960494DF}"/>
          </a:extLst>
        </p:spPr>
        <p:txBody>
          <a:bodyPr anchor="ctr"/>
          <a:lstStyle/>
          <a:p>
            <a:pPr algn="ctr">
              <a:defRPr/>
            </a:pPr>
            <a:endParaRPr lang="zh-TW" altLang="en-US" dirty="0">
              <a:ln>
                <a:solidFill>
                  <a:srgbClr val="FFFF00"/>
                </a:solidFill>
              </a:ln>
              <a:solidFill>
                <a:srgbClr val="FFFF00"/>
              </a:solidFill>
              <a:ea typeface="新細明體" pitchFamily="18" charset="-120"/>
            </a:endParaRPr>
          </a:p>
        </p:txBody>
      </p:sp>
      <p:cxnSp>
        <p:nvCxnSpPr>
          <p:cNvPr id="101" name="直線接點 100"/>
          <p:cNvCxnSpPr/>
          <p:nvPr/>
        </p:nvCxnSpPr>
        <p:spPr>
          <a:xfrm flipH="1" flipV="1">
            <a:off x="7458227" y="5441809"/>
            <a:ext cx="698119" cy="199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102" name="矩形 159"/>
          <p:cNvSpPr>
            <a:spLocks noChangeArrowheads="1"/>
          </p:cNvSpPr>
          <p:nvPr/>
        </p:nvSpPr>
        <p:spPr bwMode="auto">
          <a:xfrm>
            <a:off x="827584" y="2996952"/>
            <a:ext cx="608617" cy="289864"/>
          </a:xfrm>
          <a:prstGeom prst="rect">
            <a:avLst/>
          </a:prstGeom>
          <a:noFill/>
          <a:ln w="9525">
            <a:noFill/>
            <a:miter lim="800000"/>
            <a:headEnd/>
            <a:tailEnd/>
          </a:ln>
        </p:spPr>
        <p:txBody>
          <a:bodyPr>
            <a:spAutoFit/>
          </a:bodyPr>
          <a:lstStyle/>
          <a:p>
            <a:r>
              <a:rPr lang="zh-TW" altLang="en-US" sz="2400">
                <a:solidFill>
                  <a:srgbClr val="FF0000"/>
                </a:solidFill>
              </a:rPr>
              <a:t>∞</a:t>
            </a:r>
            <a:r>
              <a:rPr lang="en-US" altLang="zh-TW" sz="2400" baseline="-25000">
                <a:solidFill>
                  <a:srgbClr val="FF0000"/>
                </a:solidFill>
              </a:rPr>
              <a:t>1</a:t>
            </a:r>
            <a:endParaRPr lang="zh-TW" altLang="en-US" sz="2400" baseline="-25000">
              <a:solidFill>
                <a:srgbClr val="FF0000"/>
              </a:solidFill>
            </a:endParaRPr>
          </a:p>
        </p:txBody>
      </p:sp>
      <p:sp>
        <p:nvSpPr>
          <p:cNvPr id="103" name="矩形 160"/>
          <p:cNvSpPr>
            <a:spLocks noChangeArrowheads="1"/>
          </p:cNvSpPr>
          <p:nvPr/>
        </p:nvSpPr>
        <p:spPr bwMode="auto">
          <a:xfrm>
            <a:off x="1436201" y="2996952"/>
            <a:ext cx="610108" cy="289864"/>
          </a:xfrm>
          <a:prstGeom prst="rect">
            <a:avLst/>
          </a:prstGeom>
          <a:noFill/>
          <a:ln w="9525">
            <a:noFill/>
            <a:miter lim="800000"/>
            <a:headEnd/>
            <a:tailEnd/>
          </a:ln>
        </p:spPr>
        <p:txBody>
          <a:bodyPr>
            <a:spAutoFit/>
          </a:bodyPr>
          <a:lstStyle/>
          <a:p>
            <a:r>
              <a:rPr lang="zh-TW" altLang="en-US" sz="2400">
                <a:solidFill>
                  <a:srgbClr val="FF0000"/>
                </a:solidFill>
              </a:rPr>
              <a:t>∞</a:t>
            </a:r>
            <a:r>
              <a:rPr lang="en-US" altLang="zh-TW" sz="2400" baseline="-25000">
                <a:solidFill>
                  <a:srgbClr val="FF0000"/>
                </a:solidFill>
              </a:rPr>
              <a:t>2</a:t>
            </a:r>
            <a:endParaRPr lang="zh-TW" altLang="en-US" sz="2400" baseline="-25000">
              <a:solidFill>
                <a:srgbClr val="FF0000"/>
              </a:solidFill>
            </a:endParaRPr>
          </a:p>
        </p:txBody>
      </p:sp>
      <p:sp>
        <p:nvSpPr>
          <p:cNvPr id="104" name="矩形 161"/>
          <p:cNvSpPr>
            <a:spLocks noChangeArrowheads="1"/>
          </p:cNvSpPr>
          <p:nvPr/>
        </p:nvSpPr>
        <p:spPr bwMode="auto">
          <a:xfrm>
            <a:off x="2046309" y="2996952"/>
            <a:ext cx="608617" cy="289864"/>
          </a:xfrm>
          <a:prstGeom prst="rect">
            <a:avLst/>
          </a:prstGeom>
          <a:noFill/>
          <a:ln w="9525">
            <a:noFill/>
            <a:miter lim="800000"/>
            <a:headEnd/>
            <a:tailEnd/>
          </a:ln>
        </p:spPr>
        <p:txBody>
          <a:bodyPr>
            <a:spAutoFit/>
          </a:bodyPr>
          <a:lstStyle/>
          <a:p>
            <a:r>
              <a:rPr lang="zh-TW" altLang="en-US" sz="2400">
                <a:solidFill>
                  <a:srgbClr val="FF0000"/>
                </a:solidFill>
              </a:rPr>
              <a:t>∞</a:t>
            </a:r>
            <a:r>
              <a:rPr lang="en-US" altLang="zh-TW" sz="2400" baseline="-25000">
                <a:solidFill>
                  <a:srgbClr val="FF0000"/>
                </a:solidFill>
              </a:rPr>
              <a:t>3</a:t>
            </a:r>
            <a:endParaRPr lang="zh-TW" altLang="en-US" sz="2400" baseline="-25000">
              <a:solidFill>
                <a:srgbClr val="FF0000"/>
              </a:solidFill>
            </a:endParaRPr>
          </a:p>
        </p:txBody>
      </p:sp>
      <p:sp>
        <p:nvSpPr>
          <p:cNvPr id="105" name="矩形 162"/>
          <p:cNvSpPr>
            <a:spLocks noChangeArrowheads="1"/>
          </p:cNvSpPr>
          <p:nvPr/>
        </p:nvSpPr>
        <p:spPr bwMode="auto">
          <a:xfrm>
            <a:off x="3060671" y="2996952"/>
            <a:ext cx="608617" cy="289864"/>
          </a:xfrm>
          <a:prstGeom prst="rect">
            <a:avLst/>
          </a:prstGeom>
          <a:noFill/>
          <a:ln w="9525">
            <a:noFill/>
            <a:miter lim="800000"/>
            <a:headEnd/>
            <a:tailEnd/>
          </a:ln>
        </p:spPr>
        <p:txBody>
          <a:bodyPr>
            <a:spAutoFit/>
          </a:bodyPr>
          <a:lstStyle/>
          <a:p>
            <a:r>
              <a:rPr lang="zh-TW" altLang="en-US" sz="2400">
                <a:solidFill>
                  <a:srgbClr val="FF0000"/>
                </a:solidFill>
              </a:rPr>
              <a:t>∞</a:t>
            </a:r>
            <a:r>
              <a:rPr lang="en-US" altLang="zh-TW" sz="2400" baseline="-25000">
                <a:solidFill>
                  <a:srgbClr val="FF0000"/>
                </a:solidFill>
              </a:rPr>
              <a:t>1</a:t>
            </a:r>
            <a:endParaRPr lang="zh-TW" altLang="en-US" sz="2400" baseline="-25000">
              <a:solidFill>
                <a:srgbClr val="FF0000"/>
              </a:solidFill>
            </a:endParaRPr>
          </a:p>
        </p:txBody>
      </p:sp>
      <p:sp>
        <p:nvSpPr>
          <p:cNvPr id="106" name="矩形 163"/>
          <p:cNvSpPr>
            <a:spLocks noChangeArrowheads="1"/>
          </p:cNvSpPr>
          <p:nvPr/>
        </p:nvSpPr>
        <p:spPr bwMode="auto">
          <a:xfrm>
            <a:off x="3805034" y="2996952"/>
            <a:ext cx="608617" cy="289864"/>
          </a:xfrm>
          <a:prstGeom prst="rect">
            <a:avLst/>
          </a:prstGeom>
          <a:noFill/>
          <a:ln w="9525">
            <a:noFill/>
            <a:miter lim="800000"/>
            <a:headEnd/>
            <a:tailEnd/>
          </a:ln>
        </p:spPr>
        <p:txBody>
          <a:bodyPr>
            <a:spAutoFit/>
          </a:bodyPr>
          <a:lstStyle/>
          <a:p>
            <a:r>
              <a:rPr lang="zh-TW" altLang="en-US" sz="2400">
                <a:solidFill>
                  <a:srgbClr val="FF0000"/>
                </a:solidFill>
              </a:rPr>
              <a:t>∞</a:t>
            </a:r>
            <a:r>
              <a:rPr lang="en-US" altLang="zh-TW" sz="2400" baseline="-25000">
                <a:solidFill>
                  <a:srgbClr val="FF0000"/>
                </a:solidFill>
              </a:rPr>
              <a:t>2</a:t>
            </a:r>
            <a:endParaRPr lang="zh-TW" altLang="en-US" sz="2400" baseline="-25000">
              <a:solidFill>
                <a:srgbClr val="FF0000"/>
              </a:solidFill>
            </a:endParaRPr>
          </a:p>
        </p:txBody>
      </p:sp>
      <p:sp>
        <p:nvSpPr>
          <p:cNvPr id="107" name="矩形 164"/>
          <p:cNvSpPr>
            <a:spLocks noChangeArrowheads="1"/>
          </p:cNvSpPr>
          <p:nvPr/>
        </p:nvSpPr>
        <p:spPr bwMode="auto">
          <a:xfrm>
            <a:off x="5293759" y="2996952"/>
            <a:ext cx="608617" cy="289864"/>
          </a:xfrm>
          <a:prstGeom prst="rect">
            <a:avLst/>
          </a:prstGeom>
          <a:noFill/>
          <a:ln w="9525">
            <a:noFill/>
            <a:miter lim="800000"/>
            <a:headEnd/>
            <a:tailEnd/>
          </a:ln>
        </p:spPr>
        <p:txBody>
          <a:bodyPr>
            <a:spAutoFit/>
          </a:bodyPr>
          <a:lstStyle/>
          <a:p>
            <a:r>
              <a:rPr lang="zh-TW" altLang="en-US" sz="2400">
                <a:solidFill>
                  <a:srgbClr val="FF0000"/>
                </a:solidFill>
              </a:rPr>
              <a:t>∞</a:t>
            </a:r>
            <a:r>
              <a:rPr lang="en-US" altLang="zh-TW" sz="2400" baseline="-25000">
                <a:solidFill>
                  <a:srgbClr val="FF0000"/>
                </a:solidFill>
              </a:rPr>
              <a:t>1</a:t>
            </a:r>
            <a:endParaRPr lang="zh-TW" altLang="en-US" sz="2400" baseline="-25000">
              <a:solidFill>
                <a:srgbClr val="FF0000"/>
              </a:solidFill>
            </a:endParaRPr>
          </a:p>
        </p:txBody>
      </p:sp>
      <p:sp>
        <p:nvSpPr>
          <p:cNvPr id="108" name="矩形 165"/>
          <p:cNvSpPr>
            <a:spLocks noChangeArrowheads="1"/>
          </p:cNvSpPr>
          <p:nvPr/>
        </p:nvSpPr>
        <p:spPr bwMode="auto">
          <a:xfrm>
            <a:off x="6038121" y="2996952"/>
            <a:ext cx="608617" cy="289864"/>
          </a:xfrm>
          <a:prstGeom prst="rect">
            <a:avLst/>
          </a:prstGeom>
          <a:noFill/>
          <a:ln w="9525">
            <a:noFill/>
            <a:miter lim="800000"/>
            <a:headEnd/>
            <a:tailEnd/>
          </a:ln>
        </p:spPr>
        <p:txBody>
          <a:bodyPr>
            <a:spAutoFit/>
          </a:bodyPr>
          <a:lstStyle/>
          <a:p>
            <a:r>
              <a:rPr lang="zh-TW" altLang="en-US" sz="2400">
                <a:solidFill>
                  <a:srgbClr val="FF0000"/>
                </a:solidFill>
              </a:rPr>
              <a:t>∞</a:t>
            </a:r>
            <a:r>
              <a:rPr lang="en-US" altLang="zh-TW" sz="2400" baseline="-25000">
                <a:solidFill>
                  <a:srgbClr val="FF0000"/>
                </a:solidFill>
              </a:rPr>
              <a:t>2</a:t>
            </a:r>
            <a:endParaRPr lang="zh-TW" altLang="en-US" sz="2400" baseline="-25000">
              <a:solidFill>
                <a:srgbClr val="FF0000"/>
              </a:solidFill>
            </a:endParaRPr>
          </a:p>
        </p:txBody>
      </p:sp>
      <p:sp>
        <p:nvSpPr>
          <p:cNvPr id="109" name="矩形 166"/>
          <p:cNvSpPr>
            <a:spLocks noChangeArrowheads="1"/>
          </p:cNvSpPr>
          <p:nvPr/>
        </p:nvSpPr>
        <p:spPr bwMode="auto">
          <a:xfrm>
            <a:off x="611560" y="4725144"/>
            <a:ext cx="608617" cy="290864"/>
          </a:xfrm>
          <a:prstGeom prst="rect">
            <a:avLst/>
          </a:prstGeom>
          <a:noFill/>
          <a:ln w="9525">
            <a:noFill/>
            <a:miter lim="800000"/>
            <a:headEnd/>
            <a:tailEnd/>
          </a:ln>
        </p:spPr>
        <p:txBody>
          <a:bodyPr>
            <a:spAutoFit/>
          </a:bodyPr>
          <a:lstStyle/>
          <a:p>
            <a:r>
              <a:rPr lang="zh-TW" altLang="en-US" sz="2400" dirty="0">
                <a:solidFill>
                  <a:srgbClr val="FF0000"/>
                </a:solidFill>
              </a:rPr>
              <a:t>∞</a:t>
            </a:r>
            <a:r>
              <a:rPr lang="en-US" altLang="zh-TW" sz="2400" baseline="-25000" dirty="0">
                <a:solidFill>
                  <a:srgbClr val="FF0000"/>
                </a:solidFill>
              </a:rPr>
              <a:t>1</a:t>
            </a:r>
            <a:endParaRPr lang="zh-TW" altLang="en-US" sz="2400" baseline="-25000" dirty="0">
              <a:solidFill>
                <a:srgbClr val="FF0000"/>
              </a:solidFill>
            </a:endParaRPr>
          </a:p>
        </p:txBody>
      </p:sp>
      <p:sp>
        <p:nvSpPr>
          <p:cNvPr id="110" name="矩形 167"/>
          <p:cNvSpPr>
            <a:spLocks noChangeArrowheads="1"/>
          </p:cNvSpPr>
          <p:nvPr/>
        </p:nvSpPr>
        <p:spPr bwMode="auto">
          <a:xfrm>
            <a:off x="2051720" y="4725144"/>
            <a:ext cx="608617" cy="290864"/>
          </a:xfrm>
          <a:prstGeom prst="rect">
            <a:avLst/>
          </a:prstGeom>
          <a:noFill/>
          <a:ln w="9525">
            <a:noFill/>
            <a:miter lim="800000"/>
            <a:headEnd/>
            <a:tailEnd/>
          </a:ln>
        </p:spPr>
        <p:txBody>
          <a:bodyPr>
            <a:spAutoFit/>
          </a:bodyPr>
          <a:lstStyle/>
          <a:p>
            <a:r>
              <a:rPr lang="zh-TW" altLang="en-US" sz="2400" dirty="0">
                <a:solidFill>
                  <a:srgbClr val="FF0000"/>
                </a:solidFill>
              </a:rPr>
              <a:t>∞</a:t>
            </a:r>
            <a:r>
              <a:rPr lang="en-US" altLang="zh-TW" sz="2400" baseline="-25000" dirty="0">
                <a:solidFill>
                  <a:srgbClr val="FF0000"/>
                </a:solidFill>
              </a:rPr>
              <a:t>2</a:t>
            </a:r>
            <a:endParaRPr lang="zh-TW" altLang="en-US" sz="2400" baseline="-25000" dirty="0">
              <a:solidFill>
                <a:srgbClr val="FF0000"/>
              </a:solidFill>
            </a:endParaRPr>
          </a:p>
        </p:txBody>
      </p:sp>
      <p:sp>
        <p:nvSpPr>
          <p:cNvPr id="111" name="矩形 168"/>
          <p:cNvSpPr>
            <a:spLocks noChangeArrowheads="1"/>
          </p:cNvSpPr>
          <p:nvPr/>
        </p:nvSpPr>
        <p:spPr bwMode="auto">
          <a:xfrm>
            <a:off x="3332162" y="4650304"/>
            <a:ext cx="608617" cy="290864"/>
          </a:xfrm>
          <a:prstGeom prst="rect">
            <a:avLst/>
          </a:prstGeom>
          <a:noFill/>
          <a:ln w="9525">
            <a:noFill/>
            <a:miter lim="800000"/>
            <a:headEnd/>
            <a:tailEnd/>
          </a:ln>
        </p:spPr>
        <p:txBody>
          <a:bodyPr>
            <a:spAutoFit/>
          </a:bodyPr>
          <a:lstStyle/>
          <a:p>
            <a:r>
              <a:rPr lang="zh-TW" altLang="en-US" sz="2400" dirty="0">
                <a:solidFill>
                  <a:srgbClr val="FF0000"/>
                </a:solidFill>
              </a:rPr>
              <a:t>∞</a:t>
            </a:r>
            <a:endParaRPr lang="zh-TW" altLang="en-US" sz="2400" baseline="-25000" dirty="0">
              <a:solidFill>
                <a:srgbClr val="FF0000"/>
              </a:solidFill>
            </a:endParaRPr>
          </a:p>
        </p:txBody>
      </p:sp>
      <p:sp>
        <p:nvSpPr>
          <p:cNvPr id="112" name="矩形 169"/>
          <p:cNvSpPr>
            <a:spLocks noChangeArrowheads="1"/>
          </p:cNvSpPr>
          <p:nvPr/>
        </p:nvSpPr>
        <p:spPr bwMode="auto">
          <a:xfrm>
            <a:off x="6012160" y="4797152"/>
            <a:ext cx="608617" cy="290864"/>
          </a:xfrm>
          <a:prstGeom prst="rect">
            <a:avLst/>
          </a:prstGeom>
          <a:noFill/>
          <a:ln w="9525">
            <a:noFill/>
            <a:miter lim="800000"/>
            <a:headEnd/>
            <a:tailEnd/>
          </a:ln>
        </p:spPr>
        <p:txBody>
          <a:bodyPr>
            <a:spAutoFit/>
          </a:bodyPr>
          <a:lstStyle/>
          <a:p>
            <a:r>
              <a:rPr lang="zh-TW" altLang="en-US" sz="2400" dirty="0">
                <a:solidFill>
                  <a:srgbClr val="FF0000"/>
                </a:solidFill>
              </a:rPr>
              <a:t>∞</a:t>
            </a:r>
            <a:endParaRPr lang="zh-TW" altLang="en-US" sz="2400" baseline="-25000" dirty="0">
              <a:solidFill>
                <a:srgbClr val="FF0000"/>
              </a:solidFill>
            </a:endParaRPr>
          </a:p>
        </p:txBody>
      </p:sp>
      <p:sp>
        <p:nvSpPr>
          <p:cNvPr id="113" name="矩形 170"/>
          <p:cNvSpPr>
            <a:spLocks noChangeArrowheads="1"/>
          </p:cNvSpPr>
          <p:nvPr/>
        </p:nvSpPr>
        <p:spPr bwMode="auto">
          <a:xfrm>
            <a:off x="7662591" y="2996952"/>
            <a:ext cx="608617" cy="289864"/>
          </a:xfrm>
          <a:prstGeom prst="rect">
            <a:avLst/>
          </a:prstGeom>
          <a:noFill/>
          <a:ln w="9525">
            <a:noFill/>
            <a:miter lim="800000"/>
            <a:headEnd/>
            <a:tailEnd/>
          </a:ln>
        </p:spPr>
        <p:txBody>
          <a:bodyPr>
            <a:spAutoFit/>
          </a:bodyPr>
          <a:lstStyle/>
          <a:p>
            <a:r>
              <a:rPr lang="zh-TW" altLang="en-US" sz="2400">
                <a:solidFill>
                  <a:srgbClr val="FF0000"/>
                </a:solidFill>
              </a:rPr>
              <a:t>∞</a:t>
            </a:r>
            <a:endParaRPr lang="zh-TW" altLang="en-US" sz="2400" baseline="-25000">
              <a:solidFill>
                <a:srgbClr val="FF0000"/>
              </a:solidFill>
            </a:endParaRPr>
          </a:p>
        </p:txBody>
      </p:sp>
      <p:sp>
        <p:nvSpPr>
          <p:cNvPr id="114" name="文字方塊 171"/>
          <p:cNvSpPr txBox="1">
            <a:spLocks noChangeArrowheads="1"/>
          </p:cNvSpPr>
          <p:nvPr/>
        </p:nvSpPr>
        <p:spPr bwMode="auto">
          <a:xfrm>
            <a:off x="2180563" y="4266359"/>
            <a:ext cx="677236" cy="289864"/>
          </a:xfrm>
          <a:prstGeom prst="rect">
            <a:avLst/>
          </a:prstGeom>
          <a:noFill/>
          <a:ln w="9525">
            <a:noFill/>
            <a:miter lim="800000"/>
            <a:headEnd/>
            <a:tailEnd/>
          </a:ln>
        </p:spPr>
        <p:txBody>
          <a:bodyPr>
            <a:spAutoFit/>
          </a:bodyPr>
          <a:lstStyle/>
          <a:p>
            <a:r>
              <a:rPr lang="en-US" altLang="zh-TW" sz="2400">
                <a:latin typeface="標楷體" pitchFamily="65" charset="-120"/>
                <a:ea typeface="標楷體" pitchFamily="65" charset="-120"/>
              </a:rPr>
              <a:t>(1)</a:t>
            </a:r>
            <a:endParaRPr lang="zh-TW" altLang="en-US" sz="2400">
              <a:latin typeface="標楷體" pitchFamily="65" charset="-120"/>
              <a:ea typeface="標楷體" pitchFamily="65" charset="-120"/>
            </a:endParaRPr>
          </a:p>
        </p:txBody>
      </p:sp>
      <p:sp>
        <p:nvSpPr>
          <p:cNvPr id="115" name="文字方塊 172"/>
          <p:cNvSpPr txBox="1">
            <a:spLocks noChangeArrowheads="1"/>
          </p:cNvSpPr>
          <p:nvPr/>
        </p:nvSpPr>
        <p:spPr bwMode="auto">
          <a:xfrm>
            <a:off x="6173866" y="4311338"/>
            <a:ext cx="675743" cy="290864"/>
          </a:xfrm>
          <a:prstGeom prst="rect">
            <a:avLst/>
          </a:prstGeom>
          <a:noFill/>
          <a:ln w="9525">
            <a:noFill/>
            <a:miter lim="800000"/>
            <a:headEnd/>
            <a:tailEnd/>
          </a:ln>
        </p:spPr>
        <p:txBody>
          <a:bodyPr>
            <a:spAutoFit/>
          </a:bodyPr>
          <a:lstStyle/>
          <a:p>
            <a:r>
              <a:rPr lang="en-US" altLang="zh-TW" sz="2400">
                <a:latin typeface="標楷體" pitchFamily="65" charset="-120"/>
                <a:ea typeface="標楷體" pitchFamily="65" charset="-120"/>
              </a:rPr>
              <a:t>(2)</a:t>
            </a:r>
            <a:endParaRPr lang="zh-TW" altLang="en-US" sz="2400">
              <a:latin typeface="標楷體" pitchFamily="65" charset="-120"/>
              <a:ea typeface="標楷體" pitchFamily="65" charset="-120"/>
            </a:endParaRPr>
          </a:p>
        </p:txBody>
      </p:sp>
      <p:sp>
        <p:nvSpPr>
          <p:cNvPr id="116" name="文字方塊 173"/>
          <p:cNvSpPr txBox="1">
            <a:spLocks noChangeArrowheads="1"/>
          </p:cNvSpPr>
          <p:nvPr/>
        </p:nvSpPr>
        <p:spPr bwMode="auto">
          <a:xfrm>
            <a:off x="2113437" y="6234480"/>
            <a:ext cx="677236" cy="290864"/>
          </a:xfrm>
          <a:prstGeom prst="rect">
            <a:avLst/>
          </a:prstGeom>
          <a:noFill/>
          <a:ln w="9525">
            <a:noFill/>
            <a:miter lim="800000"/>
            <a:headEnd/>
            <a:tailEnd/>
          </a:ln>
        </p:spPr>
        <p:txBody>
          <a:bodyPr>
            <a:spAutoFit/>
          </a:bodyPr>
          <a:lstStyle/>
          <a:p>
            <a:r>
              <a:rPr lang="en-US" altLang="zh-TW" sz="2400" dirty="0">
                <a:latin typeface="標楷體" pitchFamily="65" charset="-120"/>
                <a:ea typeface="標楷體" pitchFamily="65" charset="-120"/>
              </a:rPr>
              <a:t>(3)</a:t>
            </a:r>
            <a:endParaRPr lang="zh-TW" altLang="en-US" sz="2400" dirty="0">
              <a:latin typeface="標楷體" pitchFamily="65" charset="-120"/>
              <a:ea typeface="標楷體" pitchFamily="65" charset="-120"/>
            </a:endParaRPr>
          </a:p>
        </p:txBody>
      </p:sp>
      <p:sp>
        <p:nvSpPr>
          <p:cNvPr id="117" name="文字方塊 174"/>
          <p:cNvSpPr txBox="1">
            <a:spLocks noChangeArrowheads="1"/>
          </p:cNvSpPr>
          <p:nvPr/>
        </p:nvSpPr>
        <p:spPr bwMode="auto">
          <a:xfrm>
            <a:off x="5090886" y="6234480"/>
            <a:ext cx="675743" cy="290864"/>
          </a:xfrm>
          <a:prstGeom prst="rect">
            <a:avLst/>
          </a:prstGeom>
          <a:noFill/>
          <a:ln w="9525">
            <a:noFill/>
            <a:miter lim="800000"/>
            <a:headEnd/>
            <a:tailEnd/>
          </a:ln>
        </p:spPr>
        <p:txBody>
          <a:bodyPr>
            <a:spAutoFit/>
          </a:bodyPr>
          <a:lstStyle/>
          <a:p>
            <a:r>
              <a:rPr lang="en-US" altLang="zh-TW" sz="2400" dirty="0">
                <a:latin typeface="標楷體" pitchFamily="65" charset="-120"/>
                <a:ea typeface="標楷體" pitchFamily="65" charset="-120"/>
              </a:rPr>
              <a:t>(4)</a:t>
            </a:r>
            <a:endParaRPr lang="zh-TW" altLang="en-US" sz="2400" dirty="0">
              <a:latin typeface="標楷體" pitchFamily="65" charset="-120"/>
              <a:ea typeface="標楷體" pitchFamily="65" charset="-120"/>
            </a:endParaRPr>
          </a:p>
        </p:txBody>
      </p:sp>
      <p:sp>
        <p:nvSpPr>
          <p:cNvPr id="118" name="文字方塊 175"/>
          <p:cNvSpPr txBox="1">
            <a:spLocks noChangeArrowheads="1"/>
          </p:cNvSpPr>
          <p:nvPr/>
        </p:nvSpPr>
        <p:spPr bwMode="auto">
          <a:xfrm>
            <a:off x="7423156" y="6237312"/>
            <a:ext cx="677236" cy="290864"/>
          </a:xfrm>
          <a:prstGeom prst="rect">
            <a:avLst/>
          </a:prstGeom>
          <a:noFill/>
          <a:ln w="9525">
            <a:noFill/>
            <a:miter lim="800000"/>
            <a:headEnd/>
            <a:tailEnd/>
          </a:ln>
        </p:spPr>
        <p:txBody>
          <a:bodyPr>
            <a:spAutoFit/>
          </a:bodyPr>
          <a:lstStyle/>
          <a:p>
            <a:r>
              <a:rPr lang="en-US" altLang="zh-TW" sz="2400" dirty="0">
                <a:latin typeface="標楷體" pitchFamily="65" charset="-120"/>
                <a:ea typeface="標楷體" pitchFamily="65" charset="-120"/>
              </a:rPr>
              <a:t>(5)</a:t>
            </a:r>
            <a:endParaRPr lang="zh-TW" altLang="en-US" sz="2400" dirty="0">
              <a:latin typeface="標楷體" pitchFamily="65" charset="-120"/>
              <a:ea typeface="標楷體" pitchFamily="65" charset="-120"/>
            </a:endParaRPr>
          </a:p>
        </p:txBody>
      </p:sp>
      <p:sp>
        <p:nvSpPr>
          <p:cNvPr id="119" name="文字方塊 102"/>
          <p:cNvSpPr txBox="1">
            <a:spLocks noChangeArrowheads="1"/>
          </p:cNvSpPr>
          <p:nvPr/>
        </p:nvSpPr>
        <p:spPr bwMode="auto">
          <a:xfrm>
            <a:off x="896203" y="3895532"/>
            <a:ext cx="405745" cy="369332"/>
          </a:xfrm>
          <a:prstGeom prst="rect">
            <a:avLst/>
          </a:prstGeom>
          <a:noFill/>
          <a:ln w="9525">
            <a:noFill/>
            <a:miter lim="800000"/>
            <a:headEnd/>
            <a:tailEnd/>
          </a:ln>
        </p:spPr>
        <p:txBody>
          <a:bodyPr>
            <a:spAutoFit/>
          </a:bodyPr>
          <a:lstStyle/>
          <a:p>
            <a:r>
              <a:rPr lang="en-US" altLang="zh-TW" dirty="0">
                <a:solidFill>
                  <a:srgbClr val="00B0F0"/>
                </a:solidFill>
              </a:rPr>
              <a:t>1</a:t>
            </a:r>
            <a:endParaRPr lang="zh-TW" altLang="en-US" dirty="0">
              <a:solidFill>
                <a:srgbClr val="00B0F0"/>
              </a:solidFill>
            </a:endParaRPr>
          </a:p>
        </p:txBody>
      </p:sp>
      <p:sp>
        <p:nvSpPr>
          <p:cNvPr id="120" name="文字方塊 110"/>
          <p:cNvSpPr txBox="1">
            <a:spLocks noChangeArrowheads="1"/>
          </p:cNvSpPr>
          <p:nvPr/>
        </p:nvSpPr>
        <p:spPr bwMode="auto">
          <a:xfrm>
            <a:off x="1843437" y="3895532"/>
            <a:ext cx="405745" cy="369332"/>
          </a:xfrm>
          <a:prstGeom prst="rect">
            <a:avLst/>
          </a:prstGeom>
          <a:noFill/>
          <a:ln w="9525">
            <a:noFill/>
            <a:miter lim="800000"/>
            <a:headEnd/>
            <a:tailEnd/>
          </a:ln>
        </p:spPr>
        <p:txBody>
          <a:bodyPr>
            <a:spAutoFit/>
          </a:bodyPr>
          <a:lstStyle/>
          <a:p>
            <a:r>
              <a:rPr lang="en-US" altLang="zh-TW" dirty="0">
                <a:solidFill>
                  <a:srgbClr val="00B0F0"/>
                </a:solidFill>
              </a:rPr>
              <a:t>2</a:t>
            </a:r>
            <a:endParaRPr lang="zh-TW" altLang="en-US" dirty="0">
              <a:solidFill>
                <a:srgbClr val="00B0F0"/>
              </a:solidFill>
            </a:endParaRPr>
          </a:p>
        </p:txBody>
      </p:sp>
      <p:sp>
        <p:nvSpPr>
          <p:cNvPr id="121" name="文字方塊 111"/>
          <p:cNvSpPr txBox="1">
            <a:spLocks noChangeArrowheads="1"/>
          </p:cNvSpPr>
          <p:nvPr/>
        </p:nvSpPr>
        <p:spPr bwMode="auto">
          <a:xfrm>
            <a:off x="2654926" y="3895532"/>
            <a:ext cx="405745" cy="369332"/>
          </a:xfrm>
          <a:prstGeom prst="rect">
            <a:avLst/>
          </a:prstGeom>
          <a:noFill/>
          <a:ln w="9525">
            <a:noFill/>
            <a:miter lim="800000"/>
            <a:headEnd/>
            <a:tailEnd/>
          </a:ln>
        </p:spPr>
        <p:txBody>
          <a:bodyPr>
            <a:spAutoFit/>
          </a:bodyPr>
          <a:lstStyle/>
          <a:p>
            <a:r>
              <a:rPr lang="en-US" altLang="zh-TW" dirty="0">
                <a:solidFill>
                  <a:srgbClr val="00B0F0"/>
                </a:solidFill>
              </a:rPr>
              <a:t>1</a:t>
            </a:r>
            <a:endParaRPr lang="zh-TW" altLang="en-US" dirty="0">
              <a:solidFill>
                <a:srgbClr val="00B0F0"/>
              </a:solidFill>
            </a:endParaRPr>
          </a:p>
        </p:txBody>
      </p:sp>
      <p:sp>
        <p:nvSpPr>
          <p:cNvPr id="122" name="文字方塊 115"/>
          <p:cNvSpPr txBox="1">
            <a:spLocks noChangeArrowheads="1"/>
          </p:cNvSpPr>
          <p:nvPr/>
        </p:nvSpPr>
        <p:spPr bwMode="auto">
          <a:xfrm>
            <a:off x="3263543" y="3895532"/>
            <a:ext cx="405745" cy="369332"/>
          </a:xfrm>
          <a:prstGeom prst="rect">
            <a:avLst/>
          </a:prstGeom>
          <a:noFill/>
          <a:ln w="9525">
            <a:noFill/>
            <a:miter lim="800000"/>
            <a:headEnd/>
            <a:tailEnd/>
          </a:ln>
        </p:spPr>
        <p:txBody>
          <a:bodyPr>
            <a:spAutoFit/>
          </a:bodyPr>
          <a:lstStyle/>
          <a:p>
            <a:r>
              <a:rPr lang="en-US" altLang="zh-TW" dirty="0">
                <a:solidFill>
                  <a:srgbClr val="00B0F0"/>
                </a:solidFill>
              </a:rPr>
              <a:t>2</a:t>
            </a:r>
            <a:endParaRPr lang="zh-TW" altLang="en-US" dirty="0">
              <a:solidFill>
                <a:srgbClr val="00B0F0"/>
              </a:solidFill>
            </a:endParaRPr>
          </a:p>
        </p:txBody>
      </p:sp>
      <p:sp>
        <p:nvSpPr>
          <p:cNvPr id="123" name="文字方塊 117"/>
          <p:cNvSpPr txBox="1">
            <a:spLocks noChangeArrowheads="1"/>
          </p:cNvSpPr>
          <p:nvPr/>
        </p:nvSpPr>
        <p:spPr bwMode="auto">
          <a:xfrm>
            <a:off x="3872160" y="3895532"/>
            <a:ext cx="407237" cy="369332"/>
          </a:xfrm>
          <a:prstGeom prst="rect">
            <a:avLst/>
          </a:prstGeom>
          <a:noFill/>
          <a:ln w="9525">
            <a:noFill/>
            <a:miter lim="800000"/>
            <a:headEnd/>
            <a:tailEnd/>
          </a:ln>
        </p:spPr>
        <p:txBody>
          <a:bodyPr>
            <a:spAutoFit/>
          </a:bodyPr>
          <a:lstStyle/>
          <a:p>
            <a:r>
              <a:rPr lang="en-US" altLang="zh-TW" dirty="0">
                <a:solidFill>
                  <a:srgbClr val="00B0F0"/>
                </a:solidFill>
              </a:rPr>
              <a:t>3</a:t>
            </a:r>
            <a:endParaRPr lang="zh-TW" altLang="en-US" dirty="0">
              <a:solidFill>
                <a:srgbClr val="00B0F0"/>
              </a:solidFill>
            </a:endParaRPr>
          </a:p>
        </p:txBody>
      </p:sp>
      <p:sp>
        <p:nvSpPr>
          <p:cNvPr id="124" name="文字方塊 118"/>
          <p:cNvSpPr txBox="1">
            <a:spLocks noChangeArrowheads="1"/>
          </p:cNvSpPr>
          <p:nvPr/>
        </p:nvSpPr>
        <p:spPr bwMode="auto">
          <a:xfrm>
            <a:off x="4955140" y="3895532"/>
            <a:ext cx="405745" cy="369332"/>
          </a:xfrm>
          <a:prstGeom prst="rect">
            <a:avLst/>
          </a:prstGeom>
          <a:noFill/>
          <a:ln w="9525">
            <a:noFill/>
            <a:miter lim="800000"/>
            <a:headEnd/>
            <a:tailEnd/>
          </a:ln>
        </p:spPr>
        <p:txBody>
          <a:bodyPr>
            <a:spAutoFit/>
          </a:bodyPr>
          <a:lstStyle/>
          <a:p>
            <a:r>
              <a:rPr lang="en-US" altLang="zh-TW" dirty="0">
                <a:solidFill>
                  <a:srgbClr val="00B0F0"/>
                </a:solidFill>
              </a:rPr>
              <a:t>1</a:t>
            </a:r>
            <a:endParaRPr lang="zh-TW" altLang="en-US" dirty="0">
              <a:solidFill>
                <a:srgbClr val="00B0F0"/>
              </a:solidFill>
            </a:endParaRPr>
          </a:p>
        </p:txBody>
      </p:sp>
      <p:sp>
        <p:nvSpPr>
          <p:cNvPr id="125" name="文字方塊 119"/>
          <p:cNvSpPr txBox="1">
            <a:spLocks noChangeArrowheads="1"/>
          </p:cNvSpPr>
          <p:nvPr/>
        </p:nvSpPr>
        <p:spPr bwMode="auto">
          <a:xfrm>
            <a:off x="5892955" y="3861048"/>
            <a:ext cx="407237" cy="369332"/>
          </a:xfrm>
          <a:prstGeom prst="rect">
            <a:avLst/>
          </a:prstGeom>
          <a:noFill/>
          <a:ln w="9525">
            <a:noFill/>
            <a:miter lim="800000"/>
            <a:headEnd/>
            <a:tailEnd/>
          </a:ln>
        </p:spPr>
        <p:txBody>
          <a:bodyPr wrap="square">
            <a:spAutoFit/>
          </a:bodyPr>
          <a:lstStyle/>
          <a:p>
            <a:r>
              <a:rPr lang="en-US" altLang="zh-TW" dirty="0">
                <a:solidFill>
                  <a:srgbClr val="00B0F0"/>
                </a:solidFill>
              </a:rPr>
              <a:t>2</a:t>
            </a:r>
            <a:endParaRPr lang="zh-TW" altLang="en-US" dirty="0">
              <a:solidFill>
                <a:srgbClr val="00B0F0"/>
              </a:solidFill>
            </a:endParaRPr>
          </a:p>
        </p:txBody>
      </p:sp>
      <p:sp>
        <p:nvSpPr>
          <p:cNvPr id="126" name="文字方塊 133"/>
          <p:cNvSpPr txBox="1">
            <a:spLocks noChangeArrowheads="1"/>
          </p:cNvSpPr>
          <p:nvPr/>
        </p:nvSpPr>
        <p:spPr bwMode="auto">
          <a:xfrm>
            <a:off x="5226631" y="4252365"/>
            <a:ext cx="405745" cy="369332"/>
          </a:xfrm>
          <a:prstGeom prst="rect">
            <a:avLst/>
          </a:prstGeom>
          <a:noFill/>
          <a:ln w="9525">
            <a:noFill/>
            <a:miter lim="800000"/>
            <a:headEnd/>
            <a:tailEnd/>
          </a:ln>
        </p:spPr>
        <p:txBody>
          <a:bodyPr>
            <a:spAutoFit/>
          </a:bodyPr>
          <a:lstStyle/>
          <a:p>
            <a:r>
              <a:rPr lang="en-US" altLang="zh-TW" dirty="0">
                <a:solidFill>
                  <a:srgbClr val="00B0F0"/>
                </a:solidFill>
              </a:rPr>
              <a:t>3</a:t>
            </a:r>
            <a:endParaRPr lang="zh-TW" altLang="en-US" dirty="0">
              <a:solidFill>
                <a:srgbClr val="00B0F0"/>
              </a:solidFill>
            </a:endParaRPr>
          </a:p>
        </p:txBody>
      </p:sp>
      <p:sp>
        <p:nvSpPr>
          <p:cNvPr id="127" name="文字方塊 134"/>
          <p:cNvSpPr txBox="1">
            <a:spLocks noChangeArrowheads="1"/>
          </p:cNvSpPr>
          <p:nvPr/>
        </p:nvSpPr>
        <p:spPr bwMode="auto">
          <a:xfrm>
            <a:off x="6713865" y="3895532"/>
            <a:ext cx="407236" cy="369332"/>
          </a:xfrm>
          <a:prstGeom prst="rect">
            <a:avLst/>
          </a:prstGeom>
          <a:noFill/>
          <a:ln w="9525">
            <a:noFill/>
            <a:miter lim="800000"/>
            <a:headEnd/>
            <a:tailEnd/>
          </a:ln>
        </p:spPr>
        <p:txBody>
          <a:bodyPr>
            <a:spAutoFit/>
          </a:bodyPr>
          <a:lstStyle/>
          <a:p>
            <a:r>
              <a:rPr lang="en-US" altLang="zh-TW" dirty="0">
                <a:solidFill>
                  <a:srgbClr val="00B0F0"/>
                </a:solidFill>
              </a:rPr>
              <a:t>1</a:t>
            </a:r>
            <a:endParaRPr lang="zh-TW" altLang="en-US" dirty="0">
              <a:solidFill>
                <a:srgbClr val="00B0F0"/>
              </a:solidFill>
            </a:endParaRPr>
          </a:p>
        </p:txBody>
      </p:sp>
      <p:sp>
        <p:nvSpPr>
          <p:cNvPr id="128" name="文字方塊 140"/>
          <p:cNvSpPr txBox="1">
            <a:spLocks noChangeArrowheads="1"/>
          </p:cNvSpPr>
          <p:nvPr/>
        </p:nvSpPr>
        <p:spPr bwMode="auto">
          <a:xfrm>
            <a:off x="7323973" y="3895532"/>
            <a:ext cx="405745" cy="369332"/>
          </a:xfrm>
          <a:prstGeom prst="rect">
            <a:avLst/>
          </a:prstGeom>
          <a:noFill/>
          <a:ln w="9525">
            <a:noFill/>
            <a:miter lim="800000"/>
            <a:headEnd/>
            <a:tailEnd/>
          </a:ln>
        </p:spPr>
        <p:txBody>
          <a:bodyPr>
            <a:spAutoFit/>
          </a:bodyPr>
          <a:lstStyle/>
          <a:p>
            <a:r>
              <a:rPr lang="en-US" altLang="zh-TW" dirty="0">
                <a:solidFill>
                  <a:srgbClr val="00B0F0"/>
                </a:solidFill>
              </a:rPr>
              <a:t>2</a:t>
            </a:r>
            <a:endParaRPr lang="zh-TW" altLang="en-US" dirty="0">
              <a:solidFill>
                <a:srgbClr val="00B0F0"/>
              </a:solidFill>
            </a:endParaRPr>
          </a:p>
        </p:txBody>
      </p:sp>
      <p:sp>
        <p:nvSpPr>
          <p:cNvPr id="129" name="文字方塊 155"/>
          <p:cNvSpPr txBox="1">
            <a:spLocks noChangeArrowheads="1"/>
          </p:cNvSpPr>
          <p:nvPr/>
        </p:nvSpPr>
        <p:spPr bwMode="auto">
          <a:xfrm>
            <a:off x="8270711" y="3889535"/>
            <a:ext cx="405745" cy="369332"/>
          </a:xfrm>
          <a:prstGeom prst="rect">
            <a:avLst/>
          </a:prstGeom>
          <a:noFill/>
          <a:ln w="9525">
            <a:noFill/>
            <a:miter lim="800000"/>
            <a:headEnd/>
            <a:tailEnd/>
          </a:ln>
        </p:spPr>
        <p:txBody>
          <a:bodyPr>
            <a:spAutoFit/>
          </a:bodyPr>
          <a:lstStyle/>
          <a:p>
            <a:r>
              <a:rPr lang="en-US" altLang="zh-TW" dirty="0">
                <a:solidFill>
                  <a:srgbClr val="00B0F0"/>
                </a:solidFill>
              </a:rPr>
              <a:t>3</a:t>
            </a:r>
            <a:endParaRPr lang="zh-TW" altLang="en-US" dirty="0">
              <a:solidFill>
                <a:srgbClr val="00B0F0"/>
              </a:solidFill>
            </a:endParaRPr>
          </a:p>
        </p:txBody>
      </p:sp>
      <p:sp>
        <p:nvSpPr>
          <p:cNvPr id="130" name="文字方塊 156"/>
          <p:cNvSpPr txBox="1">
            <a:spLocks noChangeArrowheads="1"/>
          </p:cNvSpPr>
          <p:nvPr/>
        </p:nvSpPr>
        <p:spPr bwMode="auto">
          <a:xfrm>
            <a:off x="6985356" y="4293096"/>
            <a:ext cx="405745" cy="369332"/>
          </a:xfrm>
          <a:prstGeom prst="rect">
            <a:avLst/>
          </a:prstGeom>
          <a:noFill/>
          <a:ln w="9525">
            <a:noFill/>
            <a:miter lim="800000"/>
            <a:headEnd/>
            <a:tailEnd/>
          </a:ln>
        </p:spPr>
        <p:txBody>
          <a:bodyPr>
            <a:spAutoFit/>
          </a:bodyPr>
          <a:lstStyle/>
          <a:p>
            <a:r>
              <a:rPr lang="en-US" altLang="zh-TW" dirty="0">
                <a:solidFill>
                  <a:srgbClr val="00B0F0"/>
                </a:solidFill>
              </a:rPr>
              <a:t>4</a:t>
            </a:r>
            <a:endParaRPr lang="zh-TW" altLang="en-US" dirty="0">
              <a:solidFill>
                <a:srgbClr val="00B0F0"/>
              </a:solidFill>
            </a:endParaRPr>
          </a:p>
        </p:txBody>
      </p:sp>
      <p:sp>
        <p:nvSpPr>
          <p:cNvPr id="131" name="文字方塊 157"/>
          <p:cNvSpPr txBox="1">
            <a:spLocks noChangeArrowheads="1"/>
          </p:cNvSpPr>
          <p:nvPr/>
        </p:nvSpPr>
        <p:spPr bwMode="auto">
          <a:xfrm>
            <a:off x="709871" y="5373216"/>
            <a:ext cx="405745" cy="369332"/>
          </a:xfrm>
          <a:prstGeom prst="rect">
            <a:avLst/>
          </a:prstGeom>
          <a:noFill/>
          <a:ln w="9525">
            <a:noFill/>
            <a:miter lim="800000"/>
            <a:headEnd/>
            <a:tailEnd/>
          </a:ln>
        </p:spPr>
        <p:txBody>
          <a:bodyPr>
            <a:spAutoFit/>
          </a:bodyPr>
          <a:lstStyle/>
          <a:p>
            <a:r>
              <a:rPr lang="en-US" altLang="zh-TW" dirty="0">
                <a:solidFill>
                  <a:srgbClr val="00B0F0"/>
                </a:solidFill>
              </a:rPr>
              <a:t>1</a:t>
            </a:r>
            <a:endParaRPr lang="zh-TW" altLang="en-US" dirty="0">
              <a:solidFill>
                <a:srgbClr val="00B0F0"/>
              </a:solidFill>
            </a:endParaRPr>
          </a:p>
        </p:txBody>
      </p:sp>
      <p:sp>
        <p:nvSpPr>
          <p:cNvPr id="132" name="文字方塊 158"/>
          <p:cNvSpPr txBox="1">
            <a:spLocks noChangeArrowheads="1"/>
          </p:cNvSpPr>
          <p:nvPr/>
        </p:nvSpPr>
        <p:spPr bwMode="auto">
          <a:xfrm>
            <a:off x="2078023" y="5373216"/>
            <a:ext cx="405745" cy="369332"/>
          </a:xfrm>
          <a:prstGeom prst="rect">
            <a:avLst/>
          </a:prstGeom>
          <a:noFill/>
          <a:ln w="9525">
            <a:noFill/>
            <a:miter lim="800000"/>
            <a:headEnd/>
            <a:tailEnd/>
          </a:ln>
        </p:spPr>
        <p:txBody>
          <a:bodyPr>
            <a:spAutoFit/>
          </a:bodyPr>
          <a:lstStyle/>
          <a:p>
            <a:r>
              <a:rPr lang="en-US" altLang="zh-TW" dirty="0">
                <a:solidFill>
                  <a:srgbClr val="00B0F0"/>
                </a:solidFill>
              </a:rPr>
              <a:t>2</a:t>
            </a:r>
            <a:endParaRPr lang="zh-TW" altLang="en-US" dirty="0">
              <a:solidFill>
                <a:srgbClr val="00B0F0"/>
              </a:solidFill>
            </a:endParaRPr>
          </a:p>
        </p:txBody>
      </p:sp>
      <p:sp>
        <p:nvSpPr>
          <p:cNvPr id="133" name="文字方塊 159"/>
          <p:cNvSpPr txBox="1">
            <a:spLocks noChangeArrowheads="1"/>
          </p:cNvSpPr>
          <p:nvPr/>
        </p:nvSpPr>
        <p:spPr bwMode="auto">
          <a:xfrm>
            <a:off x="1212436" y="6020539"/>
            <a:ext cx="407236" cy="369332"/>
          </a:xfrm>
          <a:prstGeom prst="rect">
            <a:avLst/>
          </a:prstGeom>
          <a:noFill/>
          <a:ln w="9525">
            <a:noFill/>
            <a:miter lim="800000"/>
            <a:headEnd/>
            <a:tailEnd/>
          </a:ln>
        </p:spPr>
        <p:txBody>
          <a:bodyPr>
            <a:spAutoFit/>
          </a:bodyPr>
          <a:lstStyle/>
          <a:p>
            <a:r>
              <a:rPr lang="en-US" altLang="zh-TW" dirty="0">
                <a:solidFill>
                  <a:srgbClr val="00B0F0"/>
                </a:solidFill>
              </a:rPr>
              <a:t>3</a:t>
            </a:r>
            <a:endParaRPr lang="zh-TW" altLang="en-US" dirty="0">
              <a:solidFill>
                <a:srgbClr val="00B0F0"/>
              </a:solidFill>
            </a:endParaRPr>
          </a:p>
        </p:txBody>
      </p:sp>
      <p:sp>
        <p:nvSpPr>
          <p:cNvPr id="134" name="文字方塊 160"/>
          <p:cNvSpPr txBox="1">
            <a:spLocks noChangeArrowheads="1"/>
          </p:cNvSpPr>
          <p:nvPr/>
        </p:nvSpPr>
        <p:spPr bwMode="auto">
          <a:xfrm>
            <a:off x="2699792" y="5373216"/>
            <a:ext cx="405745" cy="369332"/>
          </a:xfrm>
          <a:prstGeom prst="rect">
            <a:avLst/>
          </a:prstGeom>
          <a:noFill/>
          <a:ln w="9525">
            <a:noFill/>
            <a:miter lim="800000"/>
            <a:headEnd/>
            <a:tailEnd/>
          </a:ln>
        </p:spPr>
        <p:txBody>
          <a:bodyPr>
            <a:spAutoFit/>
          </a:bodyPr>
          <a:lstStyle/>
          <a:p>
            <a:r>
              <a:rPr lang="en-US" altLang="zh-TW" dirty="0">
                <a:solidFill>
                  <a:srgbClr val="00B0F0"/>
                </a:solidFill>
              </a:rPr>
              <a:t>1</a:t>
            </a:r>
            <a:endParaRPr lang="zh-TW" altLang="en-US" dirty="0">
              <a:solidFill>
                <a:srgbClr val="00B0F0"/>
              </a:solidFill>
            </a:endParaRPr>
          </a:p>
        </p:txBody>
      </p:sp>
      <p:sp>
        <p:nvSpPr>
          <p:cNvPr id="135" name="文字方塊 161"/>
          <p:cNvSpPr txBox="1">
            <a:spLocks noChangeArrowheads="1"/>
          </p:cNvSpPr>
          <p:nvPr/>
        </p:nvSpPr>
        <p:spPr bwMode="auto">
          <a:xfrm>
            <a:off x="4022239" y="5373216"/>
            <a:ext cx="405745" cy="369332"/>
          </a:xfrm>
          <a:prstGeom prst="rect">
            <a:avLst/>
          </a:prstGeom>
          <a:noFill/>
          <a:ln w="9525">
            <a:noFill/>
            <a:miter lim="800000"/>
            <a:headEnd/>
            <a:tailEnd/>
          </a:ln>
        </p:spPr>
        <p:txBody>
          <a:bodyPr>
            <a:spAutoFit/>
          </a:bodyPr>
          <a:lstStyle/>
          <a:p>
            <a:r>
              <a:rPr lang="en-US" altLang="zh-TW" dirty="0">
                <a:solidFill>
                  <a:srgbClr val="00B0F0"/>
                </a:solidFill>
              </a:rPr>
              <a:t>2</a:t>
            </a:r>
            <a:endParaRPr lang="zh-TW" altLang="en-US" dirty="0">
              <a:solidFill>
                <a:srgbClr val="00B0F0"/>
              </a:solidFill>
            </a:endParaRPr>
          </a:p>
        </p:txBody>
      </p:sp>
      <p:sp>
        <p:nvSpPr>
          <p:cNvPr id="136" name="文字方塊 162"/>
          <p:cNvSpPr txBox="1">
            <a:spLocks noChangeArrowheads="1"/>
          </p:cNvSpPr>
          <p:nvPr/>
        </p:nvSpPr>
        <p:spPr bwMode="auto">
          <a:xfrm>
            <a:off x="2790672" y="6065517"/>
            <a:ext cx="405745" cy="369332"/>
          </a:xfrm>
          <a:prstGeom prst="rect">
            <a:avLst/>
          </a:prstGeom>
          <a:noFill/>
          <a:ln w="9525">
            <a:noFill/>
            <a:miter lim="800000"/>
            <a:headEnd/>
            <a:tailEnd/>
          </a:ln>
        </p:spPr>
        <p:txBody>
          <a:bodyPr>
            <a:spAutoFit/>
          </a:bodyPr>
          <a:lstStyle/>
          <a:p>
            <a:r>
              <a:rPr lang="en-US" altLang="zh-TW" dirty="0">
                <a:solidFill>
                  <a:srgbClr val="00B0F0"/>
                </a:solidFill>
              </a:rPr>
              <a:t>3</a:t>
            </a:r>
            <a:endParaRPr lang="zh-TW" altLang="en-US" dirty="0">
              <a:solidFill>
                <a:srgbClr val="00B0F0"/>
              </a:solidFill>
            </a:endParaRPr>
          </a:p>
        </p:txBody>
      </p:sp>
      <p:sp>
        <p:nvSpPr>
          <p:cNvPr id="137" name="文字方塊 163"/>
          <p:cNvSpPr txBox="1">
            <a:spLocks noChangeArrowheads="1"/>
          </p:cNvSpPr>
          <p:nvPr/>
        </p:nvSpPr>
        <p:spPr bwMode="auto">
          <a:xfrm>
            <a:off x="3940779" y="6065517"/>
            <a:ext cx="405745" cy="369332"/>
          </a:xfrm>
          <a:prstGeom prst="rect">
            <a:avLst/>
          </a:prstGeom>
          <a:noFill/>
          <a:ln w="9525">
            <a:noFill/>
            <a:miter lim="800000"/>
            <a:headEnd/>
            <a:tailEnd/>
          </a:ln>
        </p:spPr>
        <p:txBody>
          <a:bodyPr>
            <a:spAutoFit/>
          </a:bodyPr>
          <a:lstStyle/>
          <a:p>
            <a:r>
              <a:rPr lang="en-US" altLang="zh-TW" dirty="0">
                <a:solidFill>
                  <a:srgbClr val="00B0F0"/>
                </a:solidFill>
              </a:rPr>
              <a:t>4</a:t>
            </a:r>
            <a:endParaRPr lang="zh-TW" altLang="en-US" dirty="0">
              <a:solidFill>
                <a:srgbClr val="00B0F0"/>
              </a:solidFill>
            </a:endParaRPr>
          </a:p>
        </p:txBody>
      </p:sp>
      <p:sp>
        <p:nvSpPr>
          <p:cNvPr id="138" name="文字方塊 167"/>
          <p:cNvSpPr txBox="1">
            <a:spLocks noChangeArrowheads="1"/>
          </p:cNvSpPr>
          <p:nvPr/>
        </p:nvSpPr>
        <p:spPr bwMode="auto">
          <a:xfrm>
            <a:off x="4685142" y="5301208"/>
            <a:ext cx="405745" cy="369332"/>
          </a:xfrm>
          <a:prstGeom prst="rect">
            <a:avLst/>
          </a:prstGeom>
          <a:noFill/>
          <a:ln w="9525">
            <a:noFill/>
            <a:miter lim="800000"/>
            <a:headEnd/>
            <a:tailEnd/>
          </a:ln>
        </p:spPr>
        <p:txBody>
          <a:bodyPr>
            <a:spAutoFit/>
          </a:bodyPr>
          <a:lstStyle/>
          <a:p>
            <a:r>
              <a:rPr lang="en-US" altLang="zh-TW" dirty="0">
                <a:solidFill>
                  <a:srgbClr val="00B0F0"/>
                </a:solidFill>
              </a:rPr>
              <a:t>1</a:t>
            </a:r>
            <a:endParaRPr lang="zh-TW" altLang="en-US" dirty="0">
              <a:solidFill>
                <a:srgbClr val="00B0F0"/>
              </a:solidFill>
            </a:endParaRPr>
          </a:p>
        </p:txBody>
      </p:sp>
      <p:sp>
        <p:nvSpPr>
          <p:cNvPr id="139" name="文字方塊 168"/>
          <p:cNvSpPr txBox="1">
            <a:spLocks noChangeArrowheads="1"/>
          </p:cNvSpPr>
          <p:nvPr/>
        </p:nvSpPr>
        <p:spPr bwMode="auto">
          <a:xfrm>
            <a:off x="5724128" y="5301208"/>
            <a:ext cx="405745" cy="369332"/>
          </a:xfrm>
          <a:prstGeom prst="rect">
            <a:avLst/>
          </a:prstGeom>
          <a:noFill/>
          <a:ln w="9525">
            <a:noFill/>
            <a:miter lim="800000"/>
            <a:headEnd/>
            <a:tailEnd/>
          </a:ln>
        </p:spPr>
        <p:txBody>
          <a:bodyPr>
            <a:spAutoFit/>
          </a:bodyPr>
          <a:lstStyle/>
          <a:p>
            <a:r>
              <a:rPr lang="en-US" altLang="zh-TW" dirty="0">
                <a:solidFill>
                  <a:srgbClr val="00B0F0"/>
                </a:solidFill>
              </a:rPr>
              <a:t>2</a:t>
            </a:r>
            <a:endParaRPr lang="zh-TW" altLang="en-US" dirty="0">
              <a:solidFill>
                <a:srgbClr val="00B0F0"/>
              </a:solidFill>
            </a:endParaRPr>
          </a:p>
        </p:txBody>
      </p:sp>
      <p:sp>
        <p:nvSpPr>
          <p:cNvPr id="140" name="文字方塊 169"/>
          <p:cNvSpPr txBox="1">
            <a:spLocks noChangeArrowheads="1"/>
          </p:cNvSpPr>
          <p:nvPr/>
        </p:nvSpPr>
        <p:spPr bwMode="auto">
          <a:xfrm>
            <a:off x="6012160" y="5884602"/>
            <a:ext cx="405745" cy="369332"/>
          </a:xfrm>
          <a:prstGeom prst="rect">
            <a:avLst/>
          </a:prstGeom>
          <a:noFill/>
          <a:ln w="9525">
            <a:noFill/>
            <a:miter lim="800000"/>
            <a:headEnd/>
            <a:tailEnd/>
          </a:ln>
        </p:spPr>
        <p:txBody>
          <a:bodyPr>
            <a:spAutoFit/>
          </a:bodyPr>
          <a:lstStyle/>
          <a:p>
            <a:r>
              <a:rPr lang="en-US" altLang="zh-TW" dirty="0">
                <a:solidFill>
                  <a:srgbClr val="00B0F0"/>
                </a:solidFill>
              </a:rPr>
              <a:t>4</a:t>
            </a:r>
            <a:endParaRPr lang="zh-TW" altLang="en-US" dirty="0">
              <a:solidFill>
                <a:srgbClr val="00B0F0"/>
              </a:solidFill>
            </a:endParaRPr>
          </a:p>
        </p:txBody>
      </p:sp>
      <p:sp>
        <p:nvSpPr>
          <p:cNvPr id="141" name="文字方塊 170"/>
          <p:cNvSpPr txBox="1">
            <a:spLocks noChangeArrowheads="1"/>
          </p:cNvSpPr>
          <p:nvPr/>
        </p:nvSpPr>
        <p:spPr bwMode="auto">
          <a:xfrm>
            <a:off x="5076056" y="5890599"/>
            <a:ext cx="405745" cy="369332"/>
          </a:xfrm>
          <a:prstGeom prst="rect">
            <a:avLst/>
          </a:prstGeom>
          <a:noFill/>
          <a:ln w="9525">
            <a:noFill/>
            <a:miter lim="800000"/>
            <a:headEnd/>
            <a:tailEnd/>
          </a:ln>
        </p:spPr>
        <p:txBody>
          <a:bodyPr>
            <a:spAutoFit/>
          </a:bodyPr>
          <a:lstStyle/>
          <a:p>
            <a:r>
              <a:rPr lang="en-US" altLang="zh-TW" dirty="0">
                <a:solidFill>
                  <a:srgbClr val="00B0F0"/>
                </a:solidFill>
              </a:rPr>
              <a:t>3</a:t>
            </a:r>
            <a:endParaRPr lang="zh-TW" altLang="en-US" dirty="0">
              <a:solidFill>
                <a:srgbClr val="00B0F0"/>
              </a:solidFill>
            </a:endParaRPr>
          </a:p>
        </p:txBody>
      </p:sp>
      <p:sp>
        <p:nvSpPr>
          <p:cNvPr id="142" name="文字方塊 171"/>
          <p:cNvSpPr txBox="1">
            <a:spLocks noChangeArrowheads="1"/>
          </p:cNvSpPr>
          <p:nvPr/>
        </p:nvSpPr>
        <p:spPr bwMode="auto">
          <a:xfrm>
            <a:off x="7046575" y="5229200"/>
            <a:ext cx="405745" cy="369332"/>
          </a:xfrm>
          <a:prstGeom prst="rect">
            <a:avLst/>
          </a:prstGeom>
          <a:noFill/>
          <a:ln w="9525">
            <a:noFill/>
            <a:miter lim="800000"/>
            <a:headEnd/>
            <a:tailEnd/>
          </a:ln>
        </p:spPr>
        <p:txBody>
          <a:bodyPr>
            <a:spAutoFit/>
          </a:bodyPr>
          <a:lstStyle/>
          <a:p>
            <a:r>
              <a:rPr lang="en-US" altLang="zh-TW" dirty="0">
                <a:solidFill>
                  <a:srgbClr val="00B0F0"/>
                </a:solidFill>
              </a:rPr>
              <a:t>1</a:t>
            </a:r>
            <a:endParaRPr lang="zh-TW" altLang="en-US" dirty="0">
              <a:solidFill>
                <a:srgbClr val="00B0F0"/>
              </a:solidFill>
            </a:endParaRPr>
          </a:p>
        </p:txBody>
      </p:sp>
      <p:sp>
        <p:nvSpPr>
          <p:cNvPr id="143" name="文字方塊 172"/>
          <p:cNvSpPr txBox="1">
            <a:spLocks noChangeArrowheads="1"/>
          </p:cNvSpPr>
          <p:nvPr/>
        </p:nvSpPr>
        <p:spPr bwMode="auto">
          <a:xfrm>
            <a:off x="8172400" y="5229200"/>
            <a:ext cx="407236" cy="369332"/>
          </a:xfrm>
          <a:prstGeom prst="rect">
            <a:avLst/>
          </a:prstGeom>
          <a:noFill/>
          <a:ln w="9525">
            <a:noFill/>
            <a:miter lim="800000"/>
            <a:headEnd/>
            <a:tailEnd/>
          </a:ln>
        </p:spPr>
        <p:txBody>
          <a:bodyPr>
            <a:spAutoFit/>
          </a:bodyPr>
          <a:lstStyle/>
          <a:p>
            <a:r>
              <a:rPr lang="en-US" altLang="zh-TW" dirty="0">
                <a:solidFill>
                  <a:srgbClr val="00B0F0"/>
                </a:solidFill>
              </a:rPr>
              <a:t>2</a:t>
            </a:r>
            <a:endParaRPr lang="zh-TW" altLang="en-US" dirty="0">
              <a:solidFill>
                <a:srgbClr val="00B0F0"/>
              </a:solidFill>
            </a:endParaRPr>
          </a:p>
        </p:txBody>
      </p:sp>
      <p:sp>
        <p:nvSpPr>
          <p:cNvPr id="144" name="文字方塊 173"/>
          <p:cNvSpPr txBox="1">
            <a:spLocks noChangeArrowheads="1"/>
          </p:cNvSpPr>
          <p:nvPr/>
        </p:nvSpPr>
        <p:spPr bwMode="auto">
          <a:xfrm>
            <a:off x="7391100" y="5935578"/>
            <a:ext cx="405745" cy="369332"/>
          </a:xfrm>
          <a:prstGeom prst="rect">
            <a:avLst/>
          </a:prstGeom>
          <a:noFill/>
          <a:ln w="9525">
            <a:noFill/>
            <a:miter lim="800000"/>
            <a:headEnd/>
            <a:tailEnd/>
          </a:ln>
        </p:spPr>
        <p:txBody>
          <a:bodyPr>
            <a:spAutoFit/>
          </a:bodyPr>
          <a:lstStyle/>
          <a:p>
            <a:r>
              <a:rPr lang="en-US" altLang="zh-TW" dirty="0">
                <a:solidFill>
                  <a:srgbClr val="00B0F0"/>
                </a:solidFill>
              </a:rPr>
              <a:t>4</a:t>
            </a:r>
            <a:endParaRPr lang="zh-TW" altLang="en-US" dirty="0">
              <a:solidFill>
                <a:srgbClr val="00B0F0"/>
              </a:solidFill>
            </a:endParaRPr>
          </a:p>
        </p:txBody>
      </p:sp>
      <p:sp>
        <p:nvSpPr>
          <p:cNvPr id="145" name="文字方塊 174"/>
          <p:cNvSpPr txBox="1">
            <a:spLocks noChangeArrowheads="1"/>
          </p:cNvSpPr>
          <p:nvPr/>
        </p:nvSpPr>
        <p:spPr bwMode="auto">
          <a:xfrm>
            <a:off x="6732240" y="5941575"/>
            <a:ext cx="405745" cy="369332"/>
          </a:xfrm>
          <a:prstGeom prst="rect">
            <a:avLst/>
          </a:prstGeom>
          <a:noFill/>
          <a:ln w="9525">
            <a:noFill/>
            <a:miter lim="800000"/>
            <a:headEnd/>
            <a:tailEnd/>
          </a:ln>
        </p:spPr>
        <p:txBody>
          <a:bodyPr>
            <a:spAutoFit/>
          </a:bodyPr>
          <a:lstStyle/>
          <a:p>
            <a:r>
              <a:rPr lang="en-US" altLang="zh-TW" dirty="0">
                <a:solidFill>
                  <a:srgbClr val="00B0F0"/>
                </a:solidFill>
              </a:rPr>
              <a:t>3</a:t>
            </a:r>
            <a:endParaRPr lang="zh-TW" altLang="en-US" dirty="0">
              <a:solidFill>
                <a:srgbClr val="00B0F0"/>
              </a:solidFill>
            </a:endParaRPr>
          </a:p>
        </p:txBody>
      </p:sp>
      <p:sp>
        <p:nvSpPr>
          <p:cNvPr id="146" name="文字方塊 175"/>
          <p:cNvSpPr txBox="1">
            <a:spLocks noChangeArrowheads="1"/>
          </p:cNvSpPr>
          <p:nvPr/>
        </p:nvSpPr>
        <p:spPr bwMode="auto">
          <a:xfrm>
            <a:off x="8271208" y="5935578"/>
            <a:ext cx="405745" cy="369332"/>
          </a:xfrm>
          <a:prstGeom prst="rect">
            <a:avLst/>
          </a:prstGeom>
          <a:noFill/>
          <a:ln w="9525">
            <a:noFill/>
            <a:miter lim="800000"/>
            <a:headEnd/>
            <a:tailEnd/>
          </a:ln>
        </p:spPr>
        <p:txBody>
          <a:bodyPr>
            <a:spAutoFit/>
          </a:bodyPr>
          <a:lstStyle/>
          <a:p>
            <a:r>
              <a:rPr lang="en-US" altLang="zh-TW" dirty="0">
                <a:solidFill>
                  <a:srgbClr val="00B0F0"/>
                </a:solidFill>
              </a:rPr>
              <a:t>5</a:t>
            </a:r>
            <a:endParaRPr lang="zh-TW" altLang="en-US" dirty="0">
              <a:solidFill>
                <a:srgbClr val="00B0F0"/>
              </a:solidFill>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93</a:t>
            </a:fld>
            <a:r>
              <a:rPr lang="en-US" altLang="zh-TW" smtClean="0"/>
              <a:t>-</a:t>
            </a:r>
            <a:endParaRPr lang="en-US" altLang="zh-TW"/>
          </a:p>
        </p:txBody>
      </p:sp>
      <p:sp>
        <p:nvSpPr>
          <p:cNvPr id="1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7"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8"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29" name="直線接點 28"/>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矩形 34"/>
          <p:cNvSpPr>
            <a:spLocks noChangeArrowheads="1"/>
          </p:cNvSpPr>
          <p:nvPr/>
        </p:nvSpPr>
        <p:spPr bwMode="auto">
          <a:xfrm>
            <a:off x="539552" y="4653136"/>
            <a:ext cx="7848227" cy="491481"/>
          </a:xfrm>
          <a:prstGeom prst="rect">
            <a:avLst/>
          </a:prstGeom>
          <a:noFill/>
          <a:ln w="9525">
            <a:noFill/>
            <a:miter lim="800000"/>
            <a:headEnd/>
            <a:tailEnd/>
          </a:ln>
        </p:spPr>
        <p:txBody>
          <a:bodyPr wrap="square">
            <a:spAutoFit/>
          </a:bodyPr>
          <a:lstStyle/>
          <a:p>
            <a:pPr>
              <a:lnSpc>
                <a:spcPts val="3400"/>
              </a:lnSpc>
            </a:pPr>
            <a:r>
              <a:rPr lang="en-US" altLang="zh-TW" sz="2400" dirty="0" smtClean="0">
                <a:latin typeface="Times New Roman" pitchFamily="18" charset="0"/>
                <a:cs typeface="Times New Roman" pitchFamily="18" charset="0"/>
              </a:rPr>
              <a:t>This gives u ≥ n/2 + 1 and so m ≥ 3n/2 + 1. Thus, we obtain</a:t>
            </a:r>
            <a:endParaRPr lang="zh-TW" altLang="zh-TW" sz="2400" dirty="0">
              <a:latin typeface="Times New Roman" pitchFamily="18" charset="0"/>
              <a:cs typeface="Times New Roman" pitchFamily="18" charset="0"/>
            </a:endParaRPr>
          </a:p>
        </p:txBody>
      </p:sp>
      <p:sp>
        <p:nvSpPr>
          <p:cNvPr id="33" name="矩形 34"/>
          <p:cNvSpPr>
            <a:spLocks noChangeArrowheads="1"/>
          </p:cNvSpPr>
          <p:nvPr/>
        </p:nvSpPr>
        <p:spPr bwMode="auto">
          <a:xfrm>
            <a:off x="1116261" y="2060848"/>
            <a:ext cx="7848227" cy="837730"/>
          </a:xfrm>
          <a:prstGeom prst="rect">
            <a:avLst/>
          </a:prstGeom>
          <a:noFill/>
          <a:ln w="9525">
            <a:noFill/>
            <a:miter lim="800000"/>
            <a:headEnd/>
            <a:tailEnd/>
          </a:ln>
        </p:spPr>
        <p:txBody>
          <a:bodyPr wrap="square">
            <a:spAutoFit/>
          </a:bodyPr>
          <a:lstStyle/>
          <a:p>
            <a:pPr>
              <a:lnSpc>
                <a:spcPts val="3000"/>
              </a:lnSpc>
            </a:pPr>
            <a:r>
              <a:rPr lang="en-US" altLang="zh-TW" sz="2400" dirty="0" smtClean="0">
                <a:latin typeface="Times New Roman" pitchFamily="18" charset="0"/>
                <a:cs typeface="Times New Roman" pitchFamily="18" charset="0"/>
              </a:rPr>
              <a:t>n</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+ 2n</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+ 3n</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+ 4n</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+ 5n</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 u(u − 1)/2           </a:t>
            </a:r>
            <a:r>
              <a:rPr lang="en-US"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(1)</a:t>
            </a:r>
            <a:endParaRPr lang="zh-TW" altLang="zh-TW" sz="2400" dirty="0" smtClean="0">
              <a:latin typeface="Times New Roman" pitchFamily="18" charset="0"/>
              <a:cs typeface="Times New Roman" pitchFamily="18" charset="0"/>
            </a:endParaRPr>
          </a:p>
          <a:p>
            <a:pPr>
              <a:lnSpc>
                <a:spcPts val="3000"/>
              </a:lnSpc>
            </a:pPr>
            <a:r>
              <a:rPr lang="en-US" altLang="zh-TW" sz="2400" dirty="0" smtClean="0">
                <a:latin typeface="Times New Roman" pitchFamily="18" charset="0"/>
                <a:cs typeface="Times New Roman" pitchFamily="18" charset="0"/>
              </a:rPr>
              <a:t>n</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 n</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n</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 n</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 n</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 un/5 + u(u − 1)/ 10     </a:t>
            </a:r>
            <a:r>
              <a:rPr lang="en-US"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(2)</a:t>
            </a:r>
            <a:endParaRPr lang="zh-TW" altLang="zh-TW" sz="2400" dirty="0" smtClean="0">
              <a:latin typeface="Times New Roman" pitchFamily="18" charset="0"/>
              <a:cs typeface="Times New Roman" pitchFamily="18" charset="0"/>
            </a:endParaRPr>
          </a:p>
        </p:txBody>
      </p:sp>
      <p:sp>
        <p:nvSpPr>
          <p:cNvPr id="34" name="矩形 34"/>
          <p:cNvSpPr>
            <a:spLocks noChangeArrowheads="1"/>
          </p:cNvSpPr>
          <p:nvPr/>
        </p:nvSpPr>
        <p:spPr bwMode="auto">
          <a:xfrm>
            <a:off x="611560" y="2877230"/>
            <a:ext cx="7848227" cy="491481"/>
          </a:xfrm>
          <a:prstGeom prst="rect">
            <a:avLst/>
          </a:prstGeom>
          <a:noFill/>
          <a:ln w="9525">
            <a:noFill/>
            <a:miter lim="800000"/>
            <a:headEnd/>
            <a:tailEnd/>
          </a:ln>
        </p:spPr>
        <p:txBody>
          <a:bodyPr wrap="square">
            <a:spAutoFit/>
          </a:bodyPr>
          <a:lstStyle/>
          <a:p>
            <a:pPr>
              <a:lnSpc>
                <a:spcPts val="3400"/>
              </a:lnSpc>
            </a:pPr>
            <a:r>
              <a:rPr lang="en-US" altLang="zh-TW" sz="2400" dirty="0" smtClean="0">
                <a:latin typeface="Times New Roman" pitchFamily="18" charset="0"/>
                <a:cs typeface="Times New Roman" pitchFamily="18" charset="0"/>
              </a:rPr>
              <a:t>From </a:t>
            </a:r>
            <a:r>
              <a:rPr lang="en-US" altLang="zh-TW" sz="2400" dirty="0" err="1" smtClean="0">
                <a:latin typeface="Times New Roman" pitchFamily="18" charset="0"/>
                <a:cs typeface="Times New Roman" pitchFamily="18" charset="0"/>
              </a:rPr>
              <a:t>Eqs</a:t>
            </a:r>
            <a:r>
              <a:rPr lang="en-US" altLang="zh-TW" sz="2400" dirty="0" smtClean="0">
                <a:latin typeface="Times New Roman" pitchFamily="18" charset="0"/>
                <a:cs typeface="Times New Roman" pitchFamily="18" charset="0"/>
              </a:rPr>
              <a:t>. (1) and (2), it follows that</a:t>
            </a:r>
            <a:endParaRPr lang="zh-TW" altLang="zh-TW" sz="2400" dirty="0" smtClean="0">
              <a:latin typeface="Times New Roman" pitchFamily="18" charset="0"/>
              <a:cs typeface="Times New Roman" pitchFamily="18" charset="0"/>
            </a:endParaRPr>
          </a:p>
        </p:txBody>
      </p:sp>
      <p:sp>
        <p:nvSpPr>
          <p:cNvPr id="35" name="矩形 34"/>
          <p:cNvSpPr>
            <a:spLocks noChangeArrowheads="1"/>
          </p:cNvSpPr>
          <p:nvPr/>
        </p:nvSpPr>
        <p:spPr bwMode="auto">
          <a:xfrm>
            <a:off x="1116261" y="3512727"/>
            <a:ext cx="7848227" cy="528350"/>
          </a:xfrm>
          <a:prstGeom prst="rect">
            <a:avLst/>
          </a:prstGeom>
          <a:noFill/>
          <a:ln w="9525">
            <a:noFill/>
            <a:miter lim="800000"/>
            <a:headEnd/>
            <a:tailEnd/>
          </a:ln>
        </p:spPr>
        <p:txBody>
          <a:bodyPr wrap="square">
            <a:spAutoFit/>
          </a:bodyPr>
          <a:lstStyle/>
          <a:p>
            <a:pPr>
              <a:lnSpc>
                <a:spcPts val="3400"/>
              </a:lnSpc>
            </a:pPr>
            <a:r>
              <a:rPr lang="en-US" altLang="zh-TW" sz="2400" dirty="0" smtClean="0">
                <a:latin typeface="Times New Roman" pitchFamily="18" charset="0"/>
                <a:cs typeface="Times New Roman" pitchFamily="18" charset="0"/>
              </a:rPr>
              <a:t>n</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+ 2n</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+ 3n</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+ 4n</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 u(2u − n − 2)/ 5      </a:t>
            </a:r>
            <a:r>
              <a:rPr lang="en-US" altLang="zh-TW" sz="2400" baseline="30000"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(3)</a:t>
            </a:r>
            <a:endParaRPr lang="zh-TW" altLang="zh-TW" sz="2400" dirty="0" smtClean="0">
              <a:latin typeface="Times New Roman" pitchFamily="18" charset="0"/>
              <a:cs typeface="Times New Roman" pitchFamily="18" charset="0"/>
            </a:endParaRPr>
          </a:p>
        </p:txBody>
      </p:sp>
      <p:sp>
        <p:nvSpPr>
          <p:cNvPr id="36" name="矩形 34"/>
          <p:cNvSpPr>
            <a:spLocks noChangeArrowheads="1"/>
          </p:cNvSpPr>
          <p:nvPr/>
        </p:nvSpPr>
        <p:spPr bwMode="auto">
          <a:xfrm>
            <a:off x="539552" y="4089647"/>
            <a:ext cx="7848227" cy="491481"/>
          </a:xfrm>
          <a:prstGeom prst="rect">
            <a:avLst/>
          </a:prstGeom>
          <a:noFill/>
          <a:ln w="9525">
            <a:noFill/>
            <a:miter lim="800000"/>
            <a:headEnd/>
            <a:tailEnd/>
          </a:ln>
        </p:spPr>
        <p:txBody>
          <a:bodyPr wrap="square">
            <a:spAutoFit/>
          </a:bodyPr>
          <a:lstStyle/>
          <a:p>
            <a:pPr>
              <a:lnSpc>
                <a:spcPts val="3400"/>
              </a:lnSpc>
            </a:pPr>
            <a:r>
              <a:rPr lang="en-US" altLang="zh-TW" sz="2400" dirty="0" smtClean="0">
                <a:latin typeface="Times New Roman" pitchFamily="18" charset="0"/>
                <a:cs typeface="Times New Roman" pitchFamily="18" charset="0"/>
              </a:rPr>
              <a:t>This gives u ≥ n/2 + 1 and so m ≥ 3n/2 + 1. Thus, we obtain</a:t>
            </a:r>
            <a:endParaRPr lang="zh-TW" altLang="zh-TW" sz="2400" dirty="0">
              <a:latin typeface="Times New Roman" pitchFamily="18" charset="0"/>
              <a:cs typeface="Times New Roman" pitchFamily="18" charset="0"/>
            </a:endParaRPr>
          </a:p>
        </p:txBody>
      </p:sp>
      <p:sp>
        <p:nvSpPr>
          <p:cNvPr id="37" name="矩形 36"/>
          <p:cNvSpPr/>
          <p:nvPr/>
        </p:nvSpPr>
        <p:spPr>
          <a:xfrm>
            <a:off x="569335" y="1556792"/>
            <a:ext cx="1986441" cy="461665"/>
          </a:xfrm>
          <a:prstGeom prst="rect">
            <a:avLst/>
          </a:prstGeom>
        </p:spPr>
        <p:txBody>
          <a:bodyPr wrap="none">
            <a:spAutoFit/>
          </a:bodyPr>
          <a:lstStyle/>
          <a:p>
            <a:r>
              <a:rPr lang="en-US" altLang="zh-TW" sz="2400" dirty="0" smtClean="0">
                <a:latin typeface="Times New Roman" pitchFamily="18" charset="0"/>
                <a:cs typeface="Times New Roman" pitchFamily="18" charset="0"/>
              </a:rPr>
              <a:t>Then, we have</a:t>
            </a:r>
            <a:endParaRPr lang="zh-TW" altLang="en-US" sz="2400" dirty="0" smtClean="0">
              <a:latin typeface="Times New Roman" pitchFamily="18" charset="0"/>
              <a:cs typeface="Times New Roman" pitchFamily="18" charset="0"/>
            </a:endParaRPr>
          </a:p>
        </p:txBody>
      </p:sp>
      <p:sp>
        <p:nvSpPr>
          <p:cNvPr id="38" name="矩形 34"/>
          <p:cNvSpPr>
            <a:spLocks noChangeArrowheads="1"/>
          </p:cNvSpPr>
          <p:nvPr/>
        </p:nvSpPr>
        <p:spPr bwMode="auto">
          <a:xfrm>
            <a:off x="611560" y="5416961"/>
            <a:ext cx="7848227" cy="964367"/>
          </a:xfrm>
          <a:prstGeom prst="rect">
            <a:avLst/>
          </a:prstGeom>
          <a:noFill/>
          <a:ln w="9525">
            <a:noFill/>
            <a:miter lim="800000"/>
            <a:headEnd/>
            <a:tailEnd/>
          </a:ln>
        </p:spPr>
        <p:txBody>
          <a:bodyPr wrap="square">
            <a:spAutoFit/>
          </a:bodyPr>
          <a:lstStyle/>
          <a:p>
            <a:pPr algn="just">
              <a:lnSpc>
                <a:spcPts val="3400"/>
              </a:lnSpc>
            </a:pPr>
            <a:r>
              <a:rPr lang="en-US" altLang="zh-TW" sz="2400" b="1" u="sng" dirty="0" smtClean="0">
                <a:solidFill>
                  <a:srgbClr val="0000FF"/>
                </a:solidFill>
                <a:latin typeface="Times New Roman" pitchFamily="18" charset="0"/>
                <a:cs typeface="Times New Roman" pitchFamily="18" charset="0"/>
              </a:rPr>
              <a:t>Lemma 4.2.1.</a:t>
            </a:r>
            <a:r>
              <a:rPr lang="en-US" altLang="zh-TW" sz="2400" b="1"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If a bull-design of order n is embedded in a bull-design of order m then m ≥ 3n/2+ 1.</a:t>
            </a:r>
            <a:endParaRPr lang="zh-TW" altLang="zh-TW"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94</a:t>
            </a:fld>
            <a:r>
              <a:rPr lang="en-US" altLang="zh-TW" smtClean="0"/>
              <a:t>-</a:t>
            </a:r>
            <a:endParaRPr lang="en-US" altLang="zh-TW"/>
          </a:p>
        </p:txBody>
      </p:sp>
      <p:sp>
        <p:nvSpPr>
          <p:cNvPr id="9" name="矩形 34"/>
          <p:cNvSpPr>
            <a:spLocks noChangeArrowheads="1"/>
          </p:cNvSpPr>
          <p:nvPr/>
        </p:nvSpPr>
        <p:spPr bwMode="auto">
          <a:xfrm>
            <a:off x="684213" y="1440207"/>
            <a:ext cx="7848227" cy="882614"/>
          </a:xfrm>
          <a:prstGeom prst="rect">
            <a:avLst/>
          </a:prstGeom>
          <a:noFill/>
          <a:ln w="9525">
            <a:noFill/>
            <a:miter lim="800000"/>
            <a:headEnd/>
            <a:tailEnd/>
          </a:ln>
        </p:spPr>
        <p:txBody>
          <a:bodyPr wrap="square">
            <a:spAutoFit/>
          </a:bodyPr>
          <a:lstStyle/>
          <a:p>
            <a:pPr algn="just">
              <a:lnSpc>
                <a:spcPts val="3200"/>
              </a:lnSpc>
            </a:pPr>
            <a:r>
              <a:rPr lang="en-US" altLang="zh-TW" sz="2400" b="1" u="sng" dirty="0" smtClean="0">
                <a:solidFill>
                  <a:srgbClr val="0000FF"/>
                </a:solidFill>
                <a:latin typeface="Times New Roman" pitchFamily="18" charset="0"/>
                <a:cs typeface="Times New Roman" pitchFamily="18" charset="0"/>
              </a:rPr>
              <a:t>Theorem 4.2.2.</a:t>
            </a:r>
            <a:r>
              <a:rPr lang="en-US" altLang="zh-TW" sz="2400" dirty="0" smtClean="0">
                <a:latin typeface="Times New Roman" pitchFamily="18" charset="0"/>
                <a:cs typeface="Times New Roman" pitchFamily="18" charset="0"/>
              </a:rPr>
              <a:t>  The graph K</a:t>
            </a:r>
            <a:r>
              <a:rPr lang="en-US" altLang="zh-TW" sz="2400" b="1" baseline="-25000" dirty="0" smtClean="0">
                <a:solidFill>
                  <a:srgbClr val="FF00FF"/>
                </a:solidFill>
                <a:latin typeface="Times New Roman" pitchFamily="18" charset="0"/>
                <a:cs typeface="Times New Roman" pitchFamily="18" charset="0"/>
              </a:rPr>
              <a:t>30k+1+t</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K</a:t>
            </a:r>
            <a:r>
              <a:rPr lang="en-US" altLang="zh-TW" sz="2400" b="1" baseline="-25000" dirty="0" smtClean="0">
                <a:solidFill>
                  <a:srgbClr val="FF00FF"/>
                </a:solidFill>
                <a:latin typeface="Times New Roman" pitchFamily="18" charset="0"/>
                <a:cs typeface="Times New Roman" pitchFamily="18" charset="0"/>
              </a:rPr>
              <a:t>20k</a:t>
            </a:r>
            <a:r>
              <a:rPr lang="en-US" altLang="zh-TW" sz="2400" dirty="0" smtClean="0">
                <a:latin typeface="Times New Roman" pitchFamily="18" charset="0"/>
                <a:cs typeface="Times New Roman" pitchFamily="18" charset="0"/>
              </a:rPr>
              <a:t> can be decomposed into bulls, for t =10s,10s + 4, 10s + 5, 10s + 9, s ≥ 0 and k ≥ 1.</a:t>
            </a:r>
            <a:endParaRPr lang="zh-TW" altLang="zh-TW" sz="2400" dirty="0">
              <a:latin typeface="Times New Roman" pitchFamily="18" charset="0"/>
              <a:cs typeface="Times New Roman" pitchFamily="18" charset="0"/>
            </a:endParaRPr>
          </a:p>
        </p:txBody>
      </p:sp>
      <p:sp>
        <p:nvSpPr>
          <p:cNvPr id="10" name="矩形 34"/>
          <p:cNvSpPr>
            <a:spLocks noChangeArrowheads="1"/>
          </p:cNvSpPr>
          <p:nvPr/>
        </p:nvSpPr>
        <p:spPr bwMode="auto">
          <a:xfrm>
            <a:off x="684213" y="2598508"/>
            <a:ext cx="7848227" cy="882614"/>
          </a:xfrm>
          <a:prstGeom prst="rect">
            <a:avLst/>
          </a:prstGeom>
          <a:noFill/>
          <a:ln w="9525">
            <a:noFill/>
            <a:miter lim="800000"/>
            <a:headEnd/>
            <a:tailEnd/>
          </a:ln>
        </p:spPr>
        <p:txBody>
          <a:bodyPr wrap="square">
            <a:spAutoFit/>
          </a:bodyPr>
          <a:lstStyle/>
          <a:p>
            <a:pPr algn="just">
              <a:lnSpc>
                <a:spcPts val="3200"/>
              </a:lnSpc>
            </a:pPr>
            <a:r>
              <a:rPr lang="en-US" altLang="zh-TW" sz="2400" b="1" u="sng" dirty="0" smtClean="0">
                <a:solidFill>
                  <a:srgbClr val="0000FF"/>
                </a:solidFill>
                <a:latin typeface="Times New Roman" pitchFamily="18" charset="0"/>
                <a:cs typeface="Times New Roman" pitchFamily="18" charset="0"/>
              </a:rPr>
              <a:t>Theorem 4.2.3.</a:t>
            </a:r>
            <a:r>
              <a:rPr lang="en-US" altLang="zh-TW" sz="2400" b="1"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The graph K</a:t>
            </a:r>
            <a:r>
              <a:rPr lang="en-US" altLang="zh-TW" sz="2400" b="1" baseline="-25000" dirty="0" smtClean="0">
                <a:solidFill>
                  <a:srgbClr val="FF00FF"/>
                </a:solidFill>
                <a:latin typeface="Times New Roman" pitchFamily="18" charset="0"/>
                <a:cs typeface="Times New Roman" pitchFamily="18" charset="0"/>
              </a:rPr>
              <a:t>30k+5+t</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\K</a:t>
            </a:r>
            <a:r>
              <a:rPr lang="en-US" altLang="zh-TW" sz="2400" b="1" baseline="-25000" dirty="0" smtClean="0">
                <a:solidFill>
                  <a:srgbClr val="FF00FF"/>
                </a:solidFill>
                <a:latin typeface="Times New Roman" pitchFamily="18" charset="0"/>
                <a:cs typeface="Times New Roman" pitchFamily="18" charset="0"/>
              </a:rPr>
              <a:t>20k+1</a:t>
            </a:r>
            <a:r>
              <a:rPr lang="en-US" altLang="zh-TW" sz="2400" dirty="0" smtClean="0">
                <a:latin typeface="Times New Roman" pitchFamily="18" charset="0"/>
                <a:cs typeface="Times New Roman" pitchFamily="18" charset="0"/>
              </a:rPr>
              <a:t> can be decomposed into bulls, for t =10s, 10s + 1, 10s + 5, 10s + 6, s ≥ 0 and k ≥ 1.</a:t>
            </a:r>
            <a:endParaRPr lang="zh-TW" altLang="zh-TW" sz="2400" dirty="0">
              <a:latin typeface="Times New Roman" pitchFamily="18" charset="0"/>
              <a:cs typeface="Times New Roman" pitchFamily="18" charset="0"/>
            </a:endParaRPr>
          </a:p>
        </p:txBody>
      </p:sp>
      <p:sp>
        <p:nvSpPr>
          <p:cNvPr id="11" name="矩形 34"/>
          <p:cNvSpPr>
            <a:spLocks noChangeArrowheads="1"/>
          </p:cNvSpPr>
          <p:nvPr/>
        </p:nvSpPr>
        <p:spPr bwMode="auto">
          <a:xfrm>
            <a:off x="684213" y="3756809"/>
            <a:ext cx="7848227" cy="1400383"/>
          </a:xfrm>
          <a:prstGeom prst="rect">
            <a:avLst/>
          </a:prstGeom>
          <a:noFill/>
          <a:ln w="9525">
            <a:noFill/>
            <a:miter lim="800000"/>
            <a:headEnd/>
            <a:tailEnd/>
          </a:ln>
        </p:spPr>
        <p:txBody>
          <a:bodyPr wrap="square">
            <a:spAutoFit/>
          </a:bodyPr>
          <a:lstStyle/>
          <a:p>
            <a:pPr algn="just">
              <a:lnSpc>
                <a:spcPts val="3400"/>
              </a:lnSpc>
            </a:pPr>
            <a:r>
              <a:rPr lang="en-US" altLang="zh-TW" sz="2400" b="1" u="sng" dirty="0" smtClean="0">
                <a:solidFill>
                  <a:srgbClr val="0000FF"/>
                </a:solidFill>
                <a:latin typeface="Times New Roman" pitchFamily="18" charset="0"/>
                <a:cs typeface="Times New Roman" pitchFamily="18" charset="0"/>
              </a:rPr>
              <a:t>Theorem 4.2.4.</a:t>
            </a:r>
            <a:r>
              <a:rPr lang="en-US" altLang="zh-TW" sz="2400" b="1"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The graph K</a:t>
            </a:r>
            <a:r>
              <a:rPr lang="en-US" altLang="zh-TW" sz="2400" b="1" baseline="-25000" dirty="0" smtClean="0">
                <a:solidFill>
                  <a:srgbClr val="FF00FF"/>
                </a:solidFill>
                <a:latin typeface="Times New Roman" pitchFamily="18" charset="0"/>
                <a:cs typeface="Times New Roman" pitchFamily="18" charset="0"/>
              </a:rPr>
              <a:t>30k+10+t</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 K</a:t>
            </a:r>
            <a:r>
              <a:rPr lang="en-US" altLang="zh-TW" sz="2400" b="1" baseline="-25000" dirty="0" smtClean="0">
                <a:solidFill>
                  <a:srgbClr val="FF00FF"/>
                </a:solidFill>
                <a:latin typeface="Times New Roman" pitchFamily="18" charset="0"/>
                <a:cs typeface="Times New Roman" pitchFamily="18" charset="0"/>
              </a:rPr>
              <a:t>20k+5</a:t>
            </a:r>
            <a:r>
              <a:rPr lang="en-US" altLang="zh-TW" sz="2400" dirty="0" smtClean="0">
                <a:latin typeface="Times New Roman" pitchFamily="18" charset="0"/>
                <a:cs typeface="Times New Roman" pitchFamily="18" charset="0"/>
              </a:rPr>
              <a:t> can be decomposed into bulls, for  t = 10s, 10s + 1, 10s + 5, 10s + 6,  s ≥ 0 and k ≥ 0.</a:t>
            </a:r>
            <a:endParaRPr lang="zh-TW" altLang="zh-TW" sz="2400" dirty="0">
              <a:latin typeface="Times New Roman" pitchFamily="18" charset="0"/>
              <a:cs typeface="Times New Roman" pitchFamily="18" charset="0"/>
            </a:endParaRPr>
          </a:p>
        </p:txBody>
      </p:sp>
      <p:sp>
        <p:nvSpPr>
          <p:cNvPr id="12" name="矩形 34"/>
          <p:cNvSpPr>
            <a:spLocks noChangeArrowheads="1"/>
          </p:cNvSpPr>
          <p:nvPr/>
        </p:nvSpPr>
        <p:spPr bwMode="auto">
          <a:xfrm>
            <a:off x="684213" y="5301208"/>
            <a:ext cx="7848227" cy="1400383"/>
          </a:xfrm>
          <a:prstGeom prst="rect">
            <a:avLst/>
          </a:prstGeom>
          <a:noFill/>
          <a:ln w="9525">
            <a:noFill/>
            <a:miter lim="800000"/>
            <a:headEnd/>
            <a:tailEnd/>
          </a:ln>
        </p:spPr>
        <p:txBody>
          <a:bodyPr wrap="square">
            <a:spAutoFit/>
          </a:bodyPr>
          <a:lstStyle/>
          <a:p>
            <a:pPr algn="just">
              <a:lnSpc>
                <a:spcPts val="3400"/>
              </a:lnSpc>
            </a:pPr>
            <a:r>
              <a:rPr lang="en-US" altLang="zh-TW" sz="2400" b="1" u="sng" dirty="0" smtClean="0">
                <a:solidFill>
                  <a:srgbClr val="0000FF"/>
                </a:solidFill>
                <a:latin typeface="Times New Roman" pitchFamily="18" charset="0"/>
                <a:cs typeface="Times New Roman" pitchFamily="18" charset="0"/>
              </a:rPr>
              <a:t>Theorem 4.2.5.</a:t>
            </a:r>
            <a:r>
              <a:rPr lang="en-US" altLang="zh-TW" sz="2400" b="1"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ea typeface="標楷體" pitchFamily="65" charset="-120"/>
                <a:cs typeface="Times New Roman" pitchFamily="18" charset="0"/>
              </a:rPr>
              <a:t>The</a:t>
            </a:r>
            <a:r>
              <a:rPr lang="en-US" altLang="zh-TW" sz="2400" b="1" dirty="0" smtClean="0">
                <a:latin typeface="Times New Roman" pitchFamily="18" charset="0"/>
                <a:ea typeface="標楷體" pitchFamily="65" charset="-120"/>
                <a:cs typeface="Times New Roman" pitchFamily="18" charset="0"/>
              </a:rPr>
              <a:t> </a:t>
            </a:r>
            <a:r>
              <a:rPr lang="en-US" altLang="zh-TW" sz="2400" dirty="0" smtClean="0">
                <a:latin typeface="Times New Roman" pitchFamily="18" charset="0"/>
                <a:ea typeface="標楷體" pitchFamily="65" charset="-120"/>
                <a:cs typeface="Times New Roman" pitchFamily="18" charset="0"/>
              </a:rPr>
              <a:t>graph K</a:t>
            </a:r>
            <a:r>
              <a:rPr lang="en-US" altLang="zh-TW" sz="2400" b="1" baseline="-25000" dirty="0" smtClean="0">
                <a:solidFill>
                  <a:srgbClr val="FF00FF"/>
                </a:solidFill>
                <a:latin typeface="Times New Roman" pitchFamily="18" charset="0"/>
                <a:ea typeface="標楷體" pitchFamily="65" charset="-120"/>
                <a:cs typeface="Times New Roman" pitchFamily="18" charset="0"/>
              </a:rPr>
              <a:t>30k+16+t</a:t>
            </a:r>
            <a:r>
              <a:rPr lang="en-US" altLang="zh-TW" sz="2400" dirty="0" smtClean="0">
                <a:latin typeface="Times New Roman" pitchFamily="18" charset="0"/>
                <a:ea typeface="標楷體" pitchFamily="65" charset="-120"/>
                <a:cs typeface="Times New Roman" pitchFamily="18" charset="0"/>
              </a:rPr>
              <a:t> \ K</a:t>
            </a:r>
            <a:r>
              <a:rPr lang="en-US" altLang="zh-TW" sz="2400" b="1" baseline="-25000" dirty="0" smtClean="0">
                <a:solidFill>
                  <a:srgbClr val="FF00FF"/>
                </a:solidFill>
                <a:latin typeface="Times New Roman" pitchFamily="18" charset="0"/>
                <a:ea typeface="標楷體" pitchFamily="65" charset="-120"/>
                <a:cs typeface="Times New Roman" pitchFamily="18" charset="0"/>
              </a:rPr>
              <a:t>20k+6</a:t>
            </a:r>
            <a:r>
              <a:rPr lang="en-US" altLang="zh-TW" sz="2400" dirty="0" smtClean="0">
                <a:latin typeface="Times New Roman" pitchFamily="18" charset="0"/>
                <a:ea typeface="標楷體" pitchFamily="65" charset="-120"/>
                <a:cs typeface="Times New Roman" pitchFamily="18" charset="0"/>
              </a:rPr>
              <a:t> can be decomposed into bulls,   for t = 10s, 10s + 1, 10s + 5, 10s + 6, s ≥ 0 and k ≥ 0.</a:t>
            </a:r>
            <a:endParaRPr lang="zh-TW" altLang="zh-TW" sz="2400" dirty="0">
              <a:latin typeface="Times New Roman" pitchFamily="18" charset="0"/>
              <a:ea typeface="標楷體" pitchFamily="65" charset="-120"/>
              <a:cs typeface="Times New Roman" pitchFamily="18" charset="0"/>
            </a:endParaRPr>
          </a:p>
        </p:txBody>
      </p:sp>
      <p:sp>
        <p:nvSpPr>
          <p:cNvPr id="1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7"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8"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9"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30" name="直線接點 29"/>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95</a:t>
            </a:fld>
            <a:r>
              <a:rPr lang="en-US" altLang="zh-TW" smtClean="0"/>
              <a:t>-</a:t>
            </a:r>
            <a:endParaRPr lang="en-US" altLang="zh-TW"/>
          </a:p>
        </p:txBody>
      </p:sp>
      <p:sp>
        <p:nvSpPr>
          <p:cNvPr id="9" name="矩形 34"/>
          <p:cNvSpPr>
            <a:spLocks noChangeArrowheads="1"/>
          </p:cNvSpPr>
          <p:nvPr/>
        </p:nvSpPr>
        <p:spPr bwMode="auto">
          <a:xfrm>
            <a:off x="684213" y="1276306"/>
            <a:ext cx="7848227" cy="1400383"/>
          </a:xfrm>
          <a:prstGeom prst="rect">
            <a:avLst/>
          </a:prstGeom>
          <a:noFill/>
          <a:ln w="9525">
            <a:noFill/>
            <a:miter lim="800000"/>
            <a:headEnd/>
            <a:tailEnd/>
          </a:ln>
        </p:spPr>
        <p:txBody>
          <a:bodyPr wrap="square">
            <a:spAutoFit/>
          </a:bodyPr>
          <a:lstStyle/>
          <a:p>
            <a:pPr algn="just">
              <a:lnSpc>
                <a:spcPts val="3400"/>
              </a:lnSpc>
            </a:pPr>
            <a:r>
              <a:rPr lang="en-US" altLang="zh-TW" sz="2400" b="1" u="sng" dirty="0" smtClean="0">
                <a:solidFill>
                  <a:srgbClr val="0000FF"/>
                </a:solidFill>
                <a:latin typeface="Times New Roman" pitchFamily="18" charset="0"/>
                <a:cs typeface="Times New Roman" pitchFamily="18" charset="0"/>
              </a:rPr>
              <a:t>Theorem 4.2.6.</a:t>
            </a:r>
            <a:r>
              <a:rPr lang="en-US" altLang="zh-TW" sz="2400" dirty="0" smtClean="0">
                <a:latin typeface="Times New Roman" pitchFamily="18" charset="0"/>
                <a:cs typeface="Times New Roman" pitchFamily="18" charset="0"/>
              </a:rPr>
              <a:t> The graph K</a:t>
            </a:r>
            <a:r>
              <a:rPr lang="en-US" altLang="zh-TW" sz="2400" b="1" baseline="-25000" dirty="0" smtClean="0">
                <a:solidFill>
                  <a:srgbClr val="FF00FF"/>
                </a:solidFill>
                <a:latin typeface="Times New Roman" pitchFamily="18" charset="0"/>
                <a:cs typeface="Times New Roman" pitchFamily="18" charset="0"/>
              </a:rPr>
              <a:t>30k+16+t</a:t>
            </a:r>
            <a:r>
              <a:rPr lang="en-US" altLang="zh-TW" sz="2400" dirty="0" smtClean="0">
                <a:latin typeface="Times New Roman" pitchFamily="18" charset="0"/>
                <a:cs typeface="Times New Roman" pitchFamily="18" charset="0"/>
              </a:rPr>
              <a:t> \ K</a:t>
            </a:r>
            <a:r>
              <a:rPr lang="en-US" altLang="zh-TW" sz="2400" b="1" baseline="-25000" dirty="0" smtClean="0">
                <a:solidFill>
                  <a:srgbClr val="FF00FF"/>
                </a:solidFill>
                <a:latin typeface="Times New Roman" pitchFamily="18" charset="0"/>
                <a:cs typeface="Times New Roman" pitchFamily="18" charset="0"/>
              </a:rPr>
              <a:t>20k+10</a:t>
            </a:r>
            <a:r>
              <a:rPr lang="en-US" altLang="zh-TW" sz="2400" dirty="0" smtClean="0">
                <a:latin typeface="Times New Roman" pitchFamily="18" charset="0"/>
                <a:cs typeface="Times New Roman" pitchFamily="18" charset="0"/>
              </a:rPr>
              <a:t> can be decomposed into bulls,  for  t = 10s, 10s + 4, 10s + 5, 10s + 9, s ≥ 0 and k ≥ 0.</a:t>
            </a:r>
            <a:endParaRPr lang="zh-TW" altLang="zh-TW" sz="2400" dirty="0">
              <a:latin typeface="Times New Roman" pitchFamily="18" charset="0"/>
              <a:cs typeface="Times New Roman" pitchFamily="18" charset="0"/>
            </a:endParaRPr>
          </a:p>
        </p:txBody>
      </p:sp>
      <p:sp>
        <p:nvSpPr>
          <p:cNvPr id="10" name="矩形 34"/>
          <p:cNvSpPr>
            <a:spLocks noChangeArrowheads="1"/>
          </p:cNvSpPr>
          <p:nvPr/>
        </p:nvSpPr>
        <p:spPr bwMode="auto">
          <a:xfrm>
            <a:off x="684213" y="2607196"/>
            <a:ext cx="7848227" cy="1400383"/>
          </a:xfrm>
          <a:prstGeom prst="rect">
            <a:avLst/>
          </a:prstGeom>
          <a:noFill/>
          <a:ln w="9525">
            <a:noFill/>
            <a:miter lim="800000"/>
            <a:headEnd/>
            <a:tailEnd/>
          </a:ln>
        </p:spPr>
        <p:txBody>
          <a:bodyPr wrap="square">
            <a:spAutoFit/>
          </a:bodyPr>
          <a:lstStyle/>
          <a:p>
            <a:pPr algn="just">
              <a:lnSpc>
                <a:spcPts val="3400"/>
              </a:lnSpc>
            </a:pPr>
            <a:r>
              <a:rPr lang="en-US" altLang="zh-TW" sz="2400" b="1" u="sng" dirty="0" smtClean="0">
                <a:solidFill>
                  <a:srgbClr val="0000FF"/>
                </a:solidFill>
                <a:latin typeface="Times New Roman" pitchFamily="18" charset="0"/>
                <a:cs typeface="Times New Roman" pitchFamily="18" charset="0"/>
              </a:rPr>
              <a:t>Theorem 4.2.7.</a:t>
            </a:r>
            <a:r>
              <a:rPr lang="en-US" altLang="zh-TW" sz="2400" b="1"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The graph K</a:t>
            </a:r>
            <a:r>
              <a:rPr lang="en-US" altLang="zh-TW" sz="2400" b="1" baseline="-25000" dirty="0" smtClean="0">
                <a:solidFill>
                  <a:srgbClr val="FF00FF"/>
                </a:solidFill>
                <a:latin typeface="Times New Roman" pitchFamily="18" charset="0"/>
                <a:cs typeface="Times New Roman" pitchFamily="18" charset="0"/>
              </a:rPr>
              <a:t>30k+20+t</a:t>
            </a:r>
            <a:r>
              <a:rPr lang="en-US" altLang="zh-TW" sz="2400" dirty="0" smtClean="0">
                <a:latin typeface="Times New Roman" pitchFamily="18" charset="0"/>
                <a:cs typeface="Times New Roman" pitchFamily="18" charset="0"/>
              </a:rPr>
              <a:t>\K</a:t>
            </a:r>
            <a:r>
              <a:rPr lang="en-US" altLang="zh-TW" sz="2400" b="1" baseline="-25000" dirty="0" smtClean="0">
                <a:solidFill>
                  <a:srgbClr val="FF00FF"/>
                </a:solidFill>
                <a:latin typeface="Times New Roman" pitchFamily="18" charset="0"/>
                <a:cs typeface="Times New Roman" pitchFamily="18" charset="0"/>
              </a:rPr>
              <a:t>20k+11</a:t>
            </a:r>
            <a:r>
              <a:rPr lang="en-US" altLang="zh-TW" sz="2400" dirty="0" smtClean="0">
                <a:latin typeface="Times New Roman" pitchFamily="18" charset="0"/>
                <a:cs typeface="Times New Roman" pitchFamily="18" charset="0"/>
              </a:rPr>
              <a:t> can be decomposed into bulls,  for  t = 10s, 10s + 1, 10s + 5, 10s + 6, s ≥ 0 and k ≥ 0.</a:t>
            </a:r>
            <a:endParaRPr lang="zh-TW" altLang="zh-TW" sz="2400" dirty="0">
              <a:latin typeface="Times New Roman" pitchFamily="18" charset="0"/>
              <a:cs typeface="Times New Roman" pitchFamily="18" charset="0"/>
            </a:endParaRPr>
          </a:p>
        </p:txBody>
      </p:sp>
      <p:sp>
        <p:nvSpPr>
          <p:cNvPr id="11" name="矩形 34"/>
          <p:cNvSpPr>
            <a:spLocks noChangeArrowheads="1"/>
          </p:cNvSpPr>
          <p:nvPr/>
        </p:nvSpPr>
        <p:spPr bwMode="auto">
          <a:xfrm>
            <a:off x="684213" y="3938086"/>
            <a:ext cx="7848227" cy="1400383"/>
          </a:xfrm>
          <a:prstGeom prst="rect">
            <a:avLst/>
          </a:prstGeom>
          <a:noFill/>
          <a:ln w="9525">
            <a:noFill/>
            <a:miter lim="800000"/>
            <a:headEnd/>
            <a:tailEnd/>
          </a:ln>
        </p:spPr>
        <p:txBody>
          <a:bodyPr wrap="square">
            <a:spAutoFit/>
          </a:bodyPr>
          <a:lstStyle/>
          <a:p>
            <a:pPr algn="just">
              <a:lnSpc>
                <a:spcPts val="3400"/>
              </a:lnSpc>
            </a:pPr>
            <a:r>
              <a:rPr lang="en-US" altLang="zh-TW" sz="2400" b="1" u="sng" dirty="0" smtClean="0">
                <a:solidFill>
                  <a:srgbClr val="0000FF"/>
                </a:solidFill>
                <a:latin typeface="Times New Roman" pitchFamily="18" charset="0"/>
                <a:cs typeface="Times New Roman" pitchFamily="18" charset="0"/>
              </a:rPr>
              <a:t>Theorem 4.2.8.</a:t>
            </a:r>
            <a:r>
              <a:rPr lang="en-US" altLang="zh-TW" sz="2400" b="1"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The graph K</a:t>
            </a:r>
            <a:r>
              <a:rPr lang="en-US" altLang="zh-TW" sz="2400" b="1" baseline="-25000" dirty="0" smtClean="0">
                <a:solidFill>
                  <a:srgbClr val="FF00FF"/>
                </a:solidFill>
                <a:latin typeface="Times New Roman" pitchFamily="18" charset="0"/>
                <a:cs typeface="Times New Roman" pitchFamily="18" charset="0"/>
              </a:rPr>
              <a:t>30k+25+t</a:t>
            </a:r>
            <a:r>
              <a:rPr lang="en-US" altLang="zh-TW" sz="2400" dirty="0" smtClean="0">
                <a:latin typeface="Times New Roman" pitchFamily="18" charset="0"/>
                <a:cs typeface="Times New Roman" pitchFamily="18" charset="0"/>
              </a:rPr>
              <a:t>\K</a:t>
            </a:r>
            <a:r>
              <a:rPr lang="en-US" altLang="zh-TW" sz="2400" b="1" baseline="-25000" dirty="0" smtClean="0">
                <a:solidFill>
                  <a:srgbClr val="FF00FF"/>
                </a:solidFill>
                <a:latin typeface="Times New Roman" pitchFamily="18" charset="0"/>
                <a:cs typeface="Times New Roman" pitchFamily="18" charset="0"/>
              </a:rPr>
              <a:t>20k+15</a:t>
            </a:r>
            <a:r>
              <a:rPr lang="en-US" altLang="zh-TW" sz="2400" dirty="0" smtClean="0">
                <a:latin typeface="Times New Roman" pitchFamily="18" charset="0"/>
                <a:cs typeface="Times New Roman" pitchFamily="18" charset="0"/>
              </a:rPr>
              <a:t> can be decomposed into bulls,  for  t = 10s, 10s + 1, 10s + 5, 10s + 6, s ≥ 0 and k ≥ 0.</a:t>
            </a:r>
            <a:endParaRPr lang="zh-TW" altLang="zh-TW" sz="2400" dirty="0">
              <a:latin typeface="Times New Roman" pitchFamily="18" charset="0"/>
              <a:cs typeface="Times New Roman" pitchFamily="18" charset="0"/>
            </a:endParaRPr>
          </a:p>
        </p:txBody>
      </p:sp>
      <p:sp>
        <p:nvSpPr>
          <p:cNvPr id="12" name="矩形 34"/>
          <p:cNvSpPr>
            <a:spLocks noChangeArrowheads="1"/>
          </p:cNvSpPr>
          <p:nvPr/>
        </p:nvSpPr>
        <p:spPr bwMode="auto">
          <a:xfrm>
            <a:off x="684213" y="5268977"/>
            <a:ext cx="7848227" cy="1400383"/>
          </a:xfrm>
          <a:prstGeom prst="rect">
            <a:avLst/>
          </a:prstGeom>
          <a:noFill/>
          <a:ln w="9525">
            <a:noFill/>
            <a:miter lim="800000"/>
            <a:headEnd/>
            <a:tailEnd/>
          </a:ln>
        </p:spPr>
        <p:txBody>
          <a:bodyPr wrap="square">
            <a:spAutoFit/>
          </a:bodyPr>
          <a:lstStyle/>
          <a:p>
            <a:pPr algn="just">
              <a:lnSpc>
                <a:spcPts val="3400"/>
              </a:lnSpc>
            </a:pPr>
            <a:r>
              <a:rPr lang="en-US" altLang="zh-TW" sz="2400" b="1" u="sng" dirty="0" smtClean="0">
                <a:solidFill>
                  <a:srgbClr val="0000FF"/>
                </a:solidFill>
                <a:latin typeface="Times New Roman" pitchFamily="18" charset="0"/>
                <a:cs typeface="Times New Roman" pitchFamily="18" charset="0"/>
              </a:rPr>
              <a:t>Theorem 4.2.9</a:t>
            </a:r>
            <a:r>
              <a:rPr lang="en-US" altLang="zh-TW" sz="2400" b="1" dirty="0" smtClean="0">
                <a:latin typeface="Times New Roman" pitchFamily="18" charset="0"/>
                <a:cs typeface="Times New Roman" pitchFamily="18" charset="0"/>
              </a:rPr>
              <a:t>.</a:t>
            </a:r>
            <a:r>
              <a:rPr lang="en-US" altLang="zh-TW" sz="2400" dirty="0" smtClean="0">
                <a:latin typeface="Times New Roman" pitchFamily="18" charset="0"/>
                <a:cs typeface="Times New Roman" pitchFamily="18" charset="0"/>
              </a:rPr>
              <a:t> The graph K</a:t>
            </a:r>
            <a:r>
              <a:rPr lang="en-US" altLang="zh-TW" sz="2400" b="1" baseline="-25000" dirty="0" smtClean="0">
                <a:solidFill>
                  <a:srgbClr val="FF00FF"/>
                </a:solidFill>
                <a:latin typeface="Times New Roman" pitchFamily="18" charset="0"/>
                <a:cs typeface="Times New Roman" pitchFamily="18" charset="0"/>
              </a:rPr>
              <a:t>30k+25+t</a:t>
            </a:r>
            <a:r>
              <a:rPr lang="en-US" altLang="zh-TW" sz="2400" dirty="0" smtClean="0">
                <a:latin typeface="Times New Roman" pitchFamily="18" charset="0"/>
                <a:cs typeface="Times New Roman" pitchFamily="18" charset="0"/>
              </a:rPr>
              <a:t> \ K</a:t>
            </a:r>
            <a:r>
              <a:rPr lang="en-US" altLang="zh-TW" sz="2400" b="1" baseline="-25000" dirty="0" smtClean="0">
                <a:solidFill>
                  <a:srgbClr val="FF00FF"/>
                </a:solidFill>
                <a:latin typeface="Times New Roman" pitchFamily="18" charset="0"/>
                <a:cs typeface="Times New Roman" pitchFamily="18" charset="0"/>
              </a:rPr>
              <a:t>20k+16</a:t>
            </a:r>
            <a:r>
              <a:rPr lang="en-US" altLang="zh-TW" sz="2400" dirty="0" smtClean="0">
                <a:latin typeface="Times New Roman" pitchFamily="18" charset="0"/>
                <a:cs typeface="Times New Roman" pitchFamily="18" charset="0"/>
              </a:rPr>
              <a:t> can be decomposed into bulls,  for  t = 10s, 10s + 1, 10s + 5, 10s + 6, s ≥ 0 and k ≥ 0.</a:t>
            </a:r>
            <a:endParaRPr lang="zh-TW" altLang="zh-TW" sz="2400" dirty="0">
              <a:latin typeface="Times New Roman" pitchFamily="18" charset="0"/>
              <a:cs typeface="Times New Roman" pitchFamily="18" charset="0"/>
            </a:endParaRPr>
          </a:p>
        </p:txBody>
      </p:sp>
      <p:sp>
        <p:nvSpPr>
          <p:cNvPr id="1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7"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8"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9"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30" name="直線接點 29"/>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96</a:t>
            </a:fld>
            <a:r>
              <a:rPr lang="en-US" altLang="zh-TW" smtClean="0"/>
              <a:t>-</a:t>
            </a:r>
            <a:endParaRPr lang="en-US" altLang="zh-TW"/>
          </a:p>
        </p:txBody>
      </p:sp>
      <p:sp>
        <p:nvSpPr>
          <p:cNvPr id="9" name="矩形 34"/>
          <p:cNvSpPr>
            <a:spLocks noChangeArrowheads="1"/>
          </p:cNvSpPr>
          <p:nvPr/>
        </p:nvSpPr>
        <p:spPr bwMode="auto">
          <a:xfrm>
            <a:off x="611560" y="1484784"/>
            <a:ext cx="7848227" cy="964367"/>
          </a:xfrm>
          <a:prstGeom prst="rect">
            <a:avLst/>
          </a:prstGeom>
          <a:noFill/>
          <a:ln w="9525">
            <a:noFill/>
            <a:miter lim="800000"/>
            <a:headEnd/>
            <a:tailEnd/>
          </a:ln>
        </p:spPr>
        <p:txBody>
          <a:bodyPr wrap="square">
            <a:spAutoFit/>
          </a:bodyPr>
          <a:lstStyle/>
          <a:p>
            <a:pPr indent="457200" algn="just">
              <a:lnSpc>
                <a:spcPts val="3400"/>
              </a:lnSpc>
            </a:pPr>
            <a:r>
              <a:rPr lang="en-US" altLang="zh-TW" sz="2400" dirty="0" smtClean="0">
                <a:latin typeface="Times New Roman" pitchFamily="18" charset="0"/>
                <a:cs typeface="Times New Roman" pitchFamily="18" charset="0"/>
              </a:rPr>
              <a:t>Combining Lemma 4.2.1 and Theorems</a:t>
            </a:r>
            <a:r>
              <a:rPr lang="en-US" altLang="zh-TW" sz="2400" b="1" u="sng" dirty="0" smtClean="0">
                <a:solidFill>
                  <a:srgbClr val="0000FF"/>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4.2.2–4.2.9, the following main result is obtained.</a:t>
            </a:r>
            <a:endParaRPr lang="zh-TW" altLang="zh-TW" sz="2400" dirty="0">
              <a:latin typeface="Times New Roman" pitchFamily="18" charset="0"/>
              <a:cs typeface="Times New Roman" pitchFamily="18" charset="0"/>
            </a:endParaRPr>
          </a:p>
        </p:txBody>
      </p:sp>
      <p:sp>
        <p:nvSpPr>
          <p:cNvPr id="10" name="矩形 34"/>
          <p:cNvSpPr>
            <a:spLocks noChangeArrowheads="1"/>
          </p:cNvSpPr>
          <p:nvPr/>
        </p:nvSpPr>
        <p:spPr bwMode="auto">
          <a:xfrm>
            <a:off x="611560" y="2752665"/>
            <a:ext cx="7848227" cy="964367"/>
          </a:xfrm>
          <a:prstGeom prst="rect">
            <a:avLst/>
          </a:prstGeom>
          <a:noFill/>
          <a:ln w="9525">
            <a:noFill/>
            <a:miter lim="800000"/>
            <a:headEnd/>
            <a:tailEnd/>
          </a:ln>
        </p:spPr>
        <p:txBody>
          <a:bodyPr wrap="square">
            <a:spAutoFit/>
          </a:bodyPr>
          <a:lstStyle/>
          <a:p>
            <a:pPr algn="just">
              <a:lnSpc>
                <a:spcPts val="3400"/>
              </a:lnSpc>
            </a:pPr>
            <a:r>
              <a:rPr lang="en-US" altLang="zh-TW" sz="2400" b="1" u="sng" dirty="0" smtClean="0">
                <a:solidFill>
                  <a:srgbClr val="0000FF"/>
                </a:solidFill>
                <a:latin typeface="Times New Roman" pitchFamily="18" charset="0"/>
                <a:cs typeface="Times New Roman" pitchFamily="18" charset="0"/>
              </a:rPr>
              <a:t>Main Theorem  </a:t>
            </a:r>
            <a:r>
              <a:rPr lang="en-US" altLang="zh-TW" sz="2400" dirty="0" smtClean="0">
                <a:latin typeface="Times New Roman" pitchFamily="18" charset="0"/>
                <a:cs typeface="Times New Roman" pitchFamily="18" charset="0"/>
              </a:rPr>
              <a:t>A bull-design of order n can be embedded in a bull-design of order m if and only if m ≥ 3n/2 + 1 or m = n.</a:t>
            </a:r>
            <a:endParaRPr lang="zh-TW" altLang="zh-TW" sz="2400" dirty="0">
              <a:latin typeface="Times New Roman" pitchFamily="18" charset="0"/>
              <a:cs typeface="Times New Roman" pitchFamily="18" charset="0"/>
            </a:endParaRPr>
          </a:p>
        </p:txBody>
      </p:sp>
      <p:sp>
        <p:nvSpPr>
          <p:cNvPr id="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1"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5"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26" name="直線接點 25"/>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97</a:t>
            </a:fld>
            <a:r>
              <a:rPr lang="en-US" altLang="zh-TW" smtClean="0"/>
              <a:t>-</a:t>
            </a:r>
            <a:endParaRPr lang="en-US" altLang="zh-TW"/>
          </a:p>
        </p:txBody>
      </p:sp>
      <p:sp>
        <p:nvSpPr>
          <p:cNvPr id="3" name="矩形 34"/>
          <p:cNvSpPr>
            <a:spLocks noChangeArrowheads="1"/>
          </p:cNvSpPr>
          <p:nvPr/>
        </p:nvSpPr>
        <p:spPr bwMode="auto">
          <a:xfrm>
            <a:off x="611560" y="1435810"/>
            <a:ext cx="7848227" cy="913070"/>
          </a:xfrm>
          <a:prstGeom prst="rect">
            <a:avLst/>
          </a:prstGeom>
          <a:noFill/>
          <a:ln w="9525">
            <a:noFill/>
            <a:miter lim="800000"/>
            <a:headEnd/>
            <a:tailEnd/>
          </a:ln>
        </p:spPr>
        <p:txBody>
          <a:bodyPr wrap="square">
            <a:spAutoFit/>
          </a:bodyPr>
          <a:lstStyle/>
          <a:p>
            <a:pPr marL="628650" indent="-628650" algn="just">
              <a:lnSpc>
                <a:spcPts val="3200"/>
              </a:lnSpc>
            </a:pPr>
            <a:r>
              <a:rPr lang="en-US" altLang="zh-TW" sz="2400" b="1" dirty="0" smtClean="0">
                <a:latin typeface="Times New Roman" pitchFamily="18" charset="0"/>
                <a:cs typeface="Times New Roman" pitchFamily="18" charset="0"/>
              </a:rPr>
              <a:t>4.3  Some small cases of a bull-design of order n can be embedded in a bull-design of order m</a:t>
            </a:r>
            <a:endParaRPr lang="zh-TW" altLang="zh-TW" sz="2400" b="1" dirty="0">
              <a:latin typeface="Times New Roman" pitchFamily="18" charset="0"/>
              <a:cs typeface="Times New Roman" pitchFamily="18" charset="0"/>
            </a:endParaRPr>
          </a:p>
        </p:txBody>
      </p:sp>
      <p:sp>
        <p:nvSpPr>
          <p:cNvPr id="4" name="矩形 34"/>
          <p:cNvSpPr>
            <a:spLocks noChangeArrowheads="1"/>
          </p:cNvSpPr>
          <p:nvPr/>
        </p:nvSpPr>
        <p:spPr bwMode="auto">
          <a:xfrm>
            <a:off x="611560" y="2406368"/>
            <a:ext cx="7848227" cy="461665"/>
          </a:xfrm>
          <a:prstGeom prst="rect">
            <a:avLst/>
          </a:prstGeom>
          <a:noFill/>
          <a:ln w="9525">
            <a:noFill/>
            <a:miter lim="800000"/>
            <a:headEnd/>
            <a:tailEnd/>
          </a:ln>
        </p:spPr>
        <p:txBody>
          <a:bodyPr wrap="square">
            <a:spAutoFit/>
          </a:bodyPr>
          <a:lstStyle/>
          <a:p>
            <a:r>
              <a:rPr lang="en-US" altLang="zh-TW" sz="2400" b="1" u="sng" dirty="0" smtClean="0">
                <a:solidFill>
                  <a:srgbClr val="FF3300"/>
                </a:solidFill>
                <a:latin typeface="Times New Roman" pitchFamily="18" charset="0"/>
                <a:cs typeface="Times New Roman" pitchFamily="18" charset="0"/>
              </a:rPr>
              <a:t>Example 4.3.1</a:t>
            </a:r>
            <a:r>
              <a:rPr lang="en-US" altLang="zh-TW" sz="2400" dirty="0" smtClean="0">
                <a:solidFill>
                  <a:srgbClr val="FF3300"/>
                </a:solid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K</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can be embedded in K</a:t>
            </a:r>
            <a:r>
              <a:rPr lang="en-US" altLang="zh-TW" sz="2400" baseline="-25000" dirty="0" smtClean="0">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5" name="矩形 34"/>
          <p:cNvSpPr>
            <a:spLocks noChangeArrowheads="1"/>
          </p:cNvSpPr>
          <p:nvPr/>
        </p:nvSpPr>
        <p:spPr bwMode="auto">
          <a:xfrm>
            <a:off x="611560" y="3058308"/>
            <a:ext cx="7848227" cy="3683060"/>
          </a:xfrm>
          <a:prstGeom prst="rect">
            <a:avLst/>
          </a:prstGeom>
          <a:noFill/>
          <a:ln w="9525">
            <a:noFill/>
            <a:miter lim="800000"/>
            <a:headEnd/>
            <a:tailEnd/>
          </a:ln>
        </p:spPr>
        <p:txBody>
          <a:bodyPr wrap="square">
            <a:spAutoFit/>
          </a:bodyPr>
          <a:lstStyle/>
          <a:p>
            <a:pPr indent="457200" algn="just">
              <a:lnSpc>
                <a:spcPts val="4000"/>
              </a:lnSpc>
            </a:pPr>
            <a:r>
              <a:rPr lang="en-US" altLang="zh-TW" sz="2400" dirty="0" smtClean="0">
                <a:latin typeface="Times New Roman" pitchFamily="18" charset="0"/>
                <a:cs typeface="Times New Roman" pitchFamily="18" charset="0"/>
              </a:rPr>
              <a:t>Let </a:t>
            </a:r>
            <a:r>
              <a:rPr lang="en-US" altLang="zh-TW" sz="2400" u="wavyHeavy" dirty="0" smtClean="0">
                <a:uFill>
                  <a:solidFill>
                    <a:srgbClr val="0000CC"/>
                  </a:solidFill>
                </a:uFill>
                <a:latin typeface="Times New Roman" pitchFamily="18" charset="0"/>
                <a:cs typeface="Times New Roman" pitchFamily="18" charset="0"/>
              </a:rPr>
              <a:t>V(     ∨ K</a:t>
            </a:r>
            <a:r>
              <a:rPr lang="en-US" altLang="zh-TW" sz="2400" u="wavyHeavy" baseline="-25000" dirty="0" smtClean="0">
                <a:uFill>
                  <a:solidFill>
                    <a:srgbClr val="0000CC"/>
                  </a:solidFill>
                </a:uFill>
                <a:latin typeface="Times New Roman" pitchFamily="18" charset="0"/>
                <a:cs typeface="Times New Roman" pitchFamily="18" charset="0"/>
              </a:rPr>
              <a:t>5</a:t>
            </a:r>
            <a:r>
              <a:rPr lang="en-US" altLang="zh-TW" sz="2400" u="wavyHeavy" dirty="0" smtClean="0">
                <a:uFill>
                  <a:solidFill>
                    <a:srgbClr val="0000CC"/>
                  </a:solidFill>
                </a:uFill>
                <a:latin typeface="Times New Roman" pitchFamily="18" charset="0"/>
                <a:cs typeface="Times New Roman" pitchFamily="18" charset="0"/>
              </a:rPr>
              <a:t>)={ ∞</a:t>
            </a:r>
            <a:r>
              <a:rPr lang="en-US" altLang="zh-TW" sz="2400" u="wavyHeavy" baseline="-25000" dirty="0" smtClean="0">
                <a:uFill>
                  <a:solidFill>
                    <a:srgbClr val="0000CC"/>
                  </a:solidFill>
                </a:uFill>
                <a:latin typeface="Times New Roman" pitchFamily="18" charset="0"/>
                <a:cs typeface="Times New Roman" pitchFamily="18" charset="0"/>
              </a:rPr>
              <a:t>1</a:t>
            </a:r>
            <a:r>
              <a:rPr lang="en-US" altLang="zh-TW" sz="2400" u="wavyHeavy" dirty="0" smtClean="0">
                <a:uFill>
                  <a:solidFill>
                    <a:srgbClr val="0000CC"/>
                  </a:solidFill>
                </a:uFill>
                <a:latin typeface="Times New Roman" pitchFamily="18" charset="0"/>
                <a:cs typeface="Times New Roman" pitchFamily="18" charset="0"/>
              </a:rPr>
              <a:t>,∞</a:t>
            </a:r>
            <a:r>
              <a:rPr lang="en-US" altLang="zh-TW" sz="2400" u="wavyHeavy" baseline="-25000" dirty="0" smtClean="0">
                <a:uFill>
                  <a:solidFill>
                    <a:srgbClr val="0000CC"/>
                  </a:solidFill>
                </a:uFill>
                <a:latin typeface="Times New Roman" pitchFamily="18" charset="0"/>
                <a:cs typeface="Times New Roman" pitchFamily="18" charset="0"/>
              </a:rPr>
              <a:t>2</a:t>
            </a:r>
            <a:r>
              <a:rPr lang="en-US" altLang="zh-TW" sz="2400" u="wavyHeavy" dirty="0" smtClean="0">
                <a:uFill>
                  <a:solidFill>
                    <a:srgbClr val="0000CC"/>
                  </a:solidFill>
                </a:uFill>
                <a:latin typeface="Times New Roman" pitchFamily="18" charset="0"/>
                <a:cs typeface="Times New Roman" pitchFamily="18" charset="0"/>
              </a:rPr>
              <a:t>,</a:t>
            </a:r>
            <a:r>
              <a:rPr lang="zh-TW" altLang="zh-TW" sz="2400" u="wavyHeavy" baseline="30000" dirty="0" smtClean="0">
                <a:uFill>
                  <a:solidFill>
                    <a:srgbClr val="0000CC"/>
                  </a:solidFill>
                </a:uFill>
                <a:latin typeface="Times New Roman" pitchFamily="18" charset="0"/>
                <a:cs typeface="Times New Roman" pitchFamily="18" charset="0"/>
              </a:rPr>
              <a:t>…</a:t>
            </a:r>
            <a:r>
              <a:rPr lang="en-US" altLang="zh-TW" sz="2400" u="wavyHeavy" dirty="0" smtClean="0">
                <a:uFill>
                  <a:solidFill>
                    <a:srgbClr val="0000CC"/>
                  </a:solidFill>
                </a:uFill>
                <a:latin typeface="Times New Roman" pitchFamily="18" charset="0"/>
                <a:cs typeface="Times New Roman" pitchFamily="18" charset="0"/>
              </a:rPr>
              <a:t>, ∞</a:t>
            </a:r>
            <a:r>
              <a:rPr lang="en-US" altLang="zh-TW" sz="2400" u="wavyHeavy" baseline="-25000" dirty="0" smtClean="0">
                <a:uFill>
                  <a:solidFill>
                    <a:srgbClr val="0000CC"/>
                  </a:solidFill>
                </a:uFill>
                <a:latin typeface="Times New Roman" pitchFamily="18" charset="0"/>
                <a:cs typeface="Times New Roman" pitchFamily="18" charset="0"/>
              </a:rPr>
              <a:t>5</a:t>
            </a:r>
            <a:r>
              <a:rPr lang="en-US" altLang="zh-TW" sz="2400" u="wavyHeavy" dirty="0" smtClean="0">
                <a:uFill>
                  <a:solidFill>
                    <a:srgbClr val="0000CC"/>
                  </a:solidFill>
                </a:uFill>
                <a:latin typeface="Times New Roman" pitchFamily="18" charset="0"/>
                <a:cs typeface="Times New Roman" pitchFamily="18" charset="0"/>
              </a:rPr>
              <a:t>}∪{1, 2,</a:t>
            </a:r>
            <a:r>
              <a:rPr lang="zh-TW" altLang="zh-TW" sz="2400" u="wavyHeavy" baseline="30000" dirty="0" smtClean="0">
                <a:uFill>
                  <a:solidFill>
                    <a:srgbClr val="0000CC"/>
                  </a:solidFill>
                </a:uFill>
                <a:latin typeface="Times New Roman" pitchFamily="18" charset="0"/>
                <a:cs typeface="Times New Roman" pitchFamily="18" charset="0"/>
              </a:rPr>
              <a:t>…</a:t>
            </a:r>
            <a:r>
              <a:rPr lang="en-US" altLang="zh-TW" sz="2400" u="wavyHeavy" dirty="0" smtClean="0">
                <a:uFill>
                  <a:solidFill>
                    <a:srgbClr val="0000CC"/>
                  </a:solidFill>
                </a:uFill>
                <a:latin typeface="Times New Roman" pitchFamily="18" charset="0"/>
                <a:cs typeface="Times New Roman" pitchFamily="18" charset="0"/>
              </a:rPr>
              <a:t>, 5}</a:t>
            </a:r>
            <a:r>
              <a:rPr lang="en-US" altLang="zh-TW" sz="2400" dirty="0" smtClean="0">
                <a:uFill>
                  <a:solidFill>
                    <a:srgbClr val="0000FF"/>
                  </a:solidFill>
                </a:u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Since u=10-5=5, </a:t>
            </a:r>
            <a:r>
              <a:rPr lang="en-US" altLang="zh-TW" sz="2400" u="wavyHeavy" dirty="0" smtClean="0">
                <a:uFill>
                  <a:solidFill>
                    <a:srgbClr val="0000CC"/>
                  </a:solidFill>
                </a:uFill>
                <a:latin typeface="Times New Roman" pitchFamily="18" charset="0"/>
                <a:cs typeface="Times New Roman" pitchFamily="18" charset="0"/>
              </a:rPr>
              <a:t>D</a:t>
            </a:r>
            <a:r>
              <a:rPr lang="en-US" altLang="zh-TW" sz="2400" u="wavyHeavy" baseline="-25000" dirty="0" smtClean="0">
                <a:uFill>
                  <a:solidFill>
                    <a:srgbClr val="0000CC"/>
                  </a:solidFill>
                </a:uFill>
                <a:latin typeface="Times New Roman" pitchFamily="18" charset="0"/>
                <a:cs typeface="Times New Roman" pitchFamily="18" charset="0"/>
              </a:rPr>
              <a:t>u</a:t>
            </a:r>
            <a:r>
              <a:rPr lang="en-US" altLang="zh-TW" sz="2400" u="wavyHeavy" dirty="0" smtClean="0">
                <a:uFill>
                  <a:solidFill>
                    <a:srgbClr val="0000CC"/>
                  </a:solidFill>
                </a:uFill>
                <a:latin typeface="Times New Roman" pitchFamily="18" charset="0"/>
                <a:cs typeface="Times New Roman" pitchFamily="18" charset="0"/>
              </a:rPr>
              <a:t>={1, 2}. By Lemma 4.1.13 ⟨Z</a:t>
            </a:r>
            <a:r>
              <a:rPr lang="en-US" altLang="zh-TW" sz="2400" u="wavyHeavy" baseline="-25000" dirty="0" smtClean="0">
                <a:uFill>
                  <a:solidFill>
                    <a:srgbClr val="0000CC"/>
                  </a:solidFill>
                </a:uFill>
                <a:latin typeface="Times New Roman" pitchFamily="18" charset="0"/>
                <a:cs typeface="Times New Roman" pitchFamily="18" charset="0"/>
              </a:rPr>
              <a:t>5</a:t>
            </a:r>
            <a:r>
              <a:rPr lang="en-US" altLang="zh-TW" sz="2400" u="wavyHeavy" dirty="0" smtClean="0">
                <a:uFill>
                  <a:solidFill>
                    <a:srgbClr val="0000CC"/>
                  </a:solidFill>
                </a:uFill>
                <a:latin typeface="Times New Roman" pitchFamily="18" charset="0"/>
                <a:cs typeface="Times New Roman" pitchFamily="18" charset="0"/>
              </a:rPr>
              <a:t>∪{∞</a:t>
            </a:r>
            <a:r>
              <a:rPr lang="en-US" altLang="zh-TW" sz="2400" u="wavyHeavy" baseline="-25000" dirty="0" smtClean="0">
                <a:uFill>
                  <a:solidFill>
                    <a:srgbClr val="0000CC"/>
                  </a:solidFill>
                </a:uFill>
                <a:latin typeface="Times New Roman" pitchFamily="18" charset="0"/>
                <a:cs typeface="Times New Roman" pitchFamily="18" charset="0"/>
              </a:rPr>
              <a:t>1</a:t>
            </a:r>
            <a:r>
              <a:rPr lang="en-US" altLang="zh-TW" sz="2400" u="wavyHeavy" dirty="0" smtClean="0">
                <a:uFill>
                  <a:solidFill>
                    <a:srgbClr val="0000CC"/>
                  </a:solidFill>
                </a:uFill>
                <a:latin typeface="Times New Roman" pitchFamily="18" charset="0"/>
                <a:cs typeface="Times New Roman" pitchFamily="18" charset="0"/>
              </a:rPr>
              <a:t>,∞</a:t>
            </a:r>
            <a:r>
              <a:rPr lang="en-US" altLang="zh-TW" sz="2400" u="wavyHeavy" baseline="-25000" dirty="0" smtClean="0">
                <a:uFill>
                  <a:solidFill>
                    <a:srgbClr val="0000CC"/>
                  </a:solidFill>
                </a:uFill>
                <a:latin typeface="Times New Roman" pitchFamily="18" charset="0"/>
                <a:cs typeface="Times New Roman" pitchFamily="18" charset="0"/>
              </a:rPr>
              <a:t>2</a:t>
            </a:r>
            <a:r>
              <a:rPr lang="en-US" altLang="zh-TW" sz="2400" u="wavyHeavy" dirty="0" smtClean="0">
                <a:uFill>
                  <a:solidFill>
                    <a:srgbClr val="0000CC"/>
                  </a:solidFill>
                </a:uFill>
                <a:latin typeface="Times New Roman" pitchFamily="18" charset="0"/>
                <a:cs typeface="Times New Roman" pitchFamily="18" charset="0"/>
              </a:rPr>
              <a:t>,</a:t>
            </a:r>
            <a:r>
              <a:rPr lang="zh-TW" altLang="zh-TW" sz="2400" u="wavyHeavy" baseline="30000" dirty="0" smtClean="0">
                <a:uFill>
                  <a:solidFill>
                    <a:srgbClr val="0000CC"/>
                  </a:solidFill>
                </a:uFill>
                <a:latin typeface="Times New Roman" pitchFamily="18" charset="0"/>
                <a:cs typeface="Times New Roman" pitchFamily="18" charset="0"/>
              </a:rPr>
              <a:t>…</a:t>
            </a:r>
            <a:r>
              <a:rPr lang="en-US" altLang="zh-TW" sz="2400" u="wavyHeavy" dirty="0" smtClean="0">
                <a:uFill>
                  <a:solidFill>
                    <a:srgbClr val="0000CC"/>
                  </a:solidFill>
                </a:uFill>
                <a:latin typeface="Times New Roman" pitchFamily="18" charset="0"/>
                <a:cs typeface="Times New Roman" pitchFamily="18" charset="0"/>
              </a:rPr>
              <a:t>,∞</a:t>
            </a:r>
            <a:r>
              <a:rPr lang="en-US" altLang="zh-TW" sz="2400" u="wavyHeavy" baseline="-25000" dirty="0" smtClean="0">
                <a:uFill>
                  <a:solidFill>
                    <a:srgbClr val="0000CC"/>
                  </a:solidFill>
                </a:uFill>
                <a:latin typeface="Times New Roman" pitchFamily="18" charset="0"/>
                <a:cs typeface="Times New Roman" pitchFamily="18" charset="0"/>
              </a:rPr>
              <a:t>5</a:t>
            </a:r>
            <a:r>
              <a:rPr lang="en-US" altLang="zh-TW" sz="2400" u="wavyHeavy" dirty="0" smtClean="0">
                <a:uFill>
                  <a:solidFill>
                    <a:srgbClr val="0000CC"/>
                  </a:solidFill>
                </a:uFill>
                <a:latin typeface="Times New Roman" pitchFamily="18" charset="0"/>
                <a:cs typeface="Times New Roman" pitchFamily="18" charset="0"/>
              </a:rPr>
              <a:t>}, {1, 2}⟩ can be decomposed into bulls</a:t>
            </a:r>
            <a:r>
              <a:rPr lang="en-US" altLang="zh-TW" sz="2400" dirty="0" smtClean="0">
                <a:latin typeface="Times New Roman" pitchFamily="18" charset="0"/>
                <a:cs typeface="Times New Roman" pitchFamily="18" charset="0"/>
              </a:rPr>
              <a:t> as follow: (4,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3; 1, ∞</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(4,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2; 1, ∞</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(4, ∞</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1; 3, ∞</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(5,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a:t>
            </a:r>
            <a:r>
              <a:rPr lang="en-US" altLang="zh-TW" sz="2400" baseline="-25000" dirty="0" smtClean="0">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4; 1, ∞</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3</a:t>
            </a:r>
            <a:r>
              <a:rPr lang="en-US" altLang="zh-TW" sz="2400" dirty="0" smtClean="0">
                <a:latin typeface="Times New Roman" pitchFamily="18" charset="0"/>
                <a:cs typeface="Times New Roman" pitchFamily="18" charset="0"/>
              </a:rPr>
              <a:t>, 3, 5;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5</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4</a:t>
            </a:r>
            <a:r>
              <a:rPr lang="en-US" altLang="zh-TW" sz="2400" dirty="0" smtClean="0">
                <a:latin typeface="Times New Roman" pitchFamily="18" charset="0"/>
                <a:cs typeface="Times New Roman" pitchFamily="18" charset="0"/>
              </a:rPr>
              <a:t>, 5, 2;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and (3, 1, 2; 5,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u="wavyHeavy" dirty="0" smtClean="0">
                <a:uFill>
                  <a:solidFill>
                    <a:srgbClr val="0000CC"/>
                  </a:solidFill>
                </a:uFill>
                <a:latin typeface="Times New Roman" pitchFamily="18" charset="0"/>
                <a:cs typeface="Times New Roman" pitchFamily="18" charset="0"/>
              </a:rPr>
              <a:t>It means that     ∨ K</a:t>
            </a:r>
            <a:r>
              <a:rPr lang="en-US" altLang="zh-TW" sz="2400" u="wavyHeavy" baseline="-25000" dirty="0" smtClean="0">
                <a:uFill>
                  <a:solidFill>
                    <a:srgbClr val="0000CC"/>
                  </a:solidFill>
                </a:uFill>
                <a:latin typeface="Times New Roman" pitchFamily="18" charset="0"/>
                <a:cs typeface="Times New Roman" pitchFamily="18" charset="0"/>
              </a:rPr>
              <a:t>5</a:t>
            </a:r>
            <a:r>
              <a:rPr lang="en-US" altLang="zh-TW" sz="2400" u="wavyDbl" baseline="-25000" dirty="0" smtClean="0">
                <a:uFill>
                  <a:solidFill>
                    <a:srgbClr val="0000CC"/>
                  </a:solidFill>
                </a:u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or K</a:t>
            </a:r>
            <a:r>
              <a:rPr lang="en-US" altLang="zh-TW" sz="2400" baseline="-25000" dirty="0" smtClean="0">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 \ K</a:t>
            </a:r>
            <a:r>
              <a:rPr lang="en-US" altLang="zh-TW" sz="2400" baseline="-25000" dirty="0" smtClean="0">
                <a:latin typeface="Times New Roman" pitchFamily="18" charset="0"/>
                <a:cs typeface="Times New Roman" pitchFamily="18" charset="0"/>
              </a:rPr>
              <a:t>5 </a:t>
            </a:r>
            <a:r>
              <a:rPr lang="en-US" altLang="zh-TW" sz="2400" u="wavyHeavy" dirty="0" smtClean="0">
                <a:uFill>
                  <a:solidFill>
                    <a:srgbClr val="0000FF"/>
                  </a:solidFill>
                </a:uFill>
                <a:latin typeface="Times New Roman" pitchFamily="18" charset="0"/>
                <a:cs typeface="Times New Roman" pitchFamily="18" charset="0"/>
              </a:rPr>
              <a:t>can be decomposed into bulls, i.e., K</a:t>
            </a:r>
            <a:r>
              <a:rPr lang="en-US" altLang="zh-TW" sz="2400" u="wavyHeavy" baseline="-25000" dirty="0" smtClean="0">
                <a:uFill>
                  <a:solidFill>
                    <a:srgbClr val="0000FF"/>
                  </a:solidFill>
                </a:uFill>
                <a:latin typeface="Times New Roman" pitchFamily="18" charset="0"/>
                <a:cs typeface="Times New Roman" pitchFamily="18" charset="0"/>
              </a:rPr>
              <a:t>5</a:t>
            </a:r>
            <a:r>
              <a:rPr lang="en-US" altLang="zh-TW" sz="2400" u="wavyHeavy" dirty="0" smtClean="0">
                <a:uFill>
                  <a:solidFill>
                    <a:srgbClr val="0000FF"/>
                  </a:solidFill>
                </a:uFill>
                <a:latin typeface="Times New Roman" pitchFamily="18" charset="0"/>
                <a:cs typeface="Times New Roman" pitchFamily="18" charset="0"/>
              </a:rPr>
              <a:t> can be embedded in K</a:t>
            </a:r>
            <a:r>
              <a:rPr lang="en-US" altLang="zh-TW" sz="2400" u="wavyHeavy" baseline="-25000" dirty="0" smtClean="0">
                <a:uFill>
                  <a:solidFill>
                    <a:srgbClr val="0000FF"/>
                  </a:solidFill>
                </a:uFill>
                <a:latin typeface="Times New Roman" pitchFamily="18" charset="0"/>
                <a:cs typeface="Times New Roman" pitchFamily="18" charset="0"/>
              </a:rPr>
              <a:t>10</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3788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490497" name="Object 1"/>
          <p:cNvGraphicFramePr>
            <a:graphicFrameLocks noChangeAspect="1"/>
          </p:cNvGraphicFramePr>
          <p:nvPr/>
        </p:nvGraphicFramePr>
        <p:xfrm>
          <a:off x="1954886" y="3158338"/>
          <a:ext cx="432395" cy="470978"/>
        </p:xfrm>
        <a:graphic>
          <a:graphicData uri="http://schemas.openxmlformats.org/presentationml/2006/ole">
            <p:oleObj spid="_x0000_s490497" name="方程式" r:id="rId3" imgW="215640" imgH="241200" progId="Equation.3">
              <p:embed/>
            </p:oleObj>
          </a:graphicData>
        </a:graphic>
      </p:graphicFrame>
      <p:graphicFrame>
        <p:nvGraphicFramePr>
          <p:cNvPr id="490498" name="Object 2"/>
          <p:cNvGraphicFramePr>
            <a:graphicFrameLocks noChangeAspect="1"/>
          </p:cNvGraphicFramePr>
          <p:nvPr/>
        </p:nvGraphicFramePr>
        <p:xfrm>
          <a:off x="7759646" y="5191348"/>
          <a:ext cx="433387" cy="469900"/>
        </p:xfrm>
        <a:graphic>
          <a:graphicData uri="http://schemas.openxmlformats.org/presentationml/2006/ole">
            <p:oleObj spid="_x0000_s490498" name="方程式" r:id="rId4" imgW="215640" imgH="241200" progId="Equation.3">
              <p:embed/>
            </p:oleObj>
          </a:graphicData>
        </a:graphic>
      </p:graphicFrame>
      <p:sp>
        <p:nvSpPr>
          <p:cNvPr id="11"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3"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4"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5"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7"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27"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28" name="直線接點 27"/>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98</a:t>
            </a:fld>
            <a:r>
              <a:rPr lang="en-US" altLang="zh-TW" smtClean="0"/>
              <a:t>-</a:t>
            </a:r>
            <a:endParaRPr lang="en-US" altLang="zh-TW"/>
          </a:p>
        </p:txBody>
      </p:sp>
      <p:grpSp>
        <p:nvGrpSpPr>
          <p:cNvPr id="69" name="群組 68"/>
          <p:cNvGrpSpPr/>
          <p:nvPr/>
        </p:nvGrpSpPr>
        <p:grpSpPr>
          <a:xfrm>
            <a:off x="576263" y="1372706"/>
            <a:ext cx="7991475" cy="4576574"/>
            <a:chOff x="576263" y="1228690"/>
            <a:chExt cx="7991475" cy="4576574"/>
          </a:xfrm>
        </p:grpSpPr>
        <p:sp>
          <p:nvSpPr>
            <p:cNvPr id="10" name="矩形 9"/>
            <p:cNvSpPr>
              <a:spLocks noChangeArrowheads="1"/>
            </p:cNvSpPr>
            <p:nvPr/>
          </p:nvSpPr>
          <p:spPr bwMode="auto">
            <a:xfrm>
              <a:off x="7270750" y="1228690"/>
              <a:ext cx="312906" cy="400110"/>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b="1" dirty="0">
                  <a:solidFill>
                    <a:srgbClr val="FF0000"/>
                  </a:solidFill>
                  <a:latin typeface="Times New Roman" pitchFamily="18" charset="0"/>
                  <a:cs typeface="Times New Roman" pitchFamily="18" charset="0"/>
                </a:rPr>
                <a:t>1</a:t>
              </a:r>
              <a:endParaRPr lang="zh-TW" altLang="en-US" sz="2000" b="1" dirty="0">
                <a:solidFill>
                  <a:srgbClr val="FF0000"/>
                </a:solidFill>
              </a:endParaRPr>
            </a:p>
          </p:txBody>
        </p:sp>
        <p:sp>
          <p:nvSpPr>
            <p:cNvPr id="12" name="矩形 11"/>
            <p:cNvSpPr>
              <a:spLocks noChangeArrowheads="1"/>
            </p:cNvSpPr>
            <p:nvPr/>
          </p:nvSpPr>
          <p:spPr bwMode="auto">
            <a:xfrm>
              <a:off x="576263" y="1528162"/>
              <a:ext cx="452368" cy="400110"/>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b="1" dirty="0">
                  <a:solidFill>
                    <a:srgbClr val="FF0000"/>
                  </a:solidFill>
                  <a:latin typeface="Times New Roman" pitchFamily="18" charset="0"/>
                  <a:cs typeface="Times New Roman" pitchFamily="18" charset="0"/>
                </a:rPr>
                <a:t>∞</a:t>
              </a:r>
              <a:r>
                <a:rPr lang="en-US" altLang="zh-TW" sz="2000" b="1" baseline="-25000" dirty="0">
                  <a:solidFill>
                    <a:srgbClr val="FF0000"/>
                  </a:solidFill>
                  <a:latin typeface="Times New Roman" pitchFamily="18" charset="0"/>
                  <a:cs typeface="Times New Roman" pitchFamily="18" charset="0"/>
                </a:rPr>
                <a:t>1</a:t>
              </a:r>
              <a:endParaRPr lang="zh-TW" altLang="en-US" sz="2000" b="1" dirty="0">
                <a:solidFill>
                  <a:srgbClr val="FF0000"/>
                </a:solidFill>
              </a:endParaRPr>
            </a:p>
          </p:txBody>
        </p:sp>
        <p:sp>
          <p:nvSpPr>
            <p:cNvPr id="13" name="矩形 12"/>
            <p:cNvSpPr>
              <a:spLocks noChangeArrowheads="1"/>
            </p:cNvSpPr>
            <p:nvPr/>
          </p:nvSpPr>
          <p:spPr bwMode="auto">
            <a:xfrm>
              <a:off x="576263" y="2431591"/>
              <a:ext cx="452368" cy="400110"/>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b="1">
                  <a:solidFill>
                    <a:srgbClr val="FF0000"/>
                  </a:solidFill>
                  <a:latin typeface="Times New Roman" pitchFamily="18" charset="0"/>
                  <a:cs typeface="Times New Roman" pitchFamily="18" charset="0"/>
                </a:rPr>
                <a:t>∞</a:t>
              </a:r>
              <a:r>
                <a:rPr lang="en-US" altLang="zh-TW" sz="2000" b="1" baseline="-25000">
                  <a:solidFill>
                    <a:srgbClr val="FF0000"/>
                  </a:solidFill>
                  <a:latin typeface="Times New Roman" pitchFamily="18" charset="0"/>
                  <a:cs typeface="Times New Roman" pitchFamily="18" charset="0"/>
                </a:rPr>
                <a:t>2</a:t>
              </a:r>
              <a:endParaRPr lang="zh-TW" altLang="en-US" sz="2000" b="1">
                <a:solidFill>
                  <a:srgbClr val="FF0000"/>
                </a:solidFill>
              </a:endParaRPr>
            </a:p>
          </p:txBody>
        </p:sp>
        <p:sp>
          <p:nvSpPr>
            <p:cNvPr id="14" name="矩形 13"/>
            <p:cNvSpPr>
              <a:spLocks noChangeArrowheads="1"/>
            </p:cNvSpPr>
            <p:nvPr/>
          </p:nvSpPr>
          <p:spPr bwMode="auto">
            <a:xfrm>
              <a:off x="576263" y="3335020"/>
              <a:ext cx="452368" cy="400110"/>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b="1">
                  <a:solidFill>
                    <a:srgbClr val="FF0000"/>
                  </a:solidFill>
                  <a:latin typeface="Times New Roman" pitchFamily="18" charset="0"/>
                  <a:cs typeface="Times New Roman" pitchFamily="18" charset="0"/>
                </a:rPr>
                <a:t>∞</a:t>
              </a:r>
              <a:r>
                <a:rPr lang="en-US" altLang="zh-TW" sz="2000" b="1" baseline="-25000">
                  <a:solidFill>
                    <a:srgbClr val="FF0000"/>
                  </a:solidFill>
                  <a:latin typeface="Times New Roman" pitchFamily="18" charset="0"/>
                  <a:cs typeface="Times New Roman" pitchFamily="18" charset="0"/>
                </a:rPr>
                <a:t>3</a:t>
              </a:r>
              <a:endParaRPr lang="zh-TW" altLang="en-US" sz="2000" b="1">
                <a:solidFill>
                  <a:srgbClr val="FF0000"/>
                </a:solidFill>
              </a:endParaRPr>
            </a:p>
          </p:txBody>
        </p:sp>
        <p:sp>
          <p:nvSpPr>
            <p:cNvPr id="15" name="矩形 14"/>
            <p:cNvSpPr>
              <a:spLocks noChangeArrowheads="1"/>
            </p:cNvSpPr>
            <p:nvPr/>
          </p:nvSpPr>
          <p:spPr bwMode="auto">
            <a:xfrm>
              <a:off x="576263" y="5141879"/>
              <a:ext cx="452368" cy="400110"/>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b="1">
                  <a:solidFill>
                    <a:srgbClr val="FF0000"/>
                  </a:solidFill>
                  <a:latin typeface="Times New Roman" pitchFamily="18" charset="0"/>
                  <a:cs typeface="Times New Roman" pitchFamily="18" charset="0"/>
                </a:rPr>
                <a:t>∞</a:t>
              </a:r>
              <a:r>
                <a:rPr lang="en-US" altLang="zh-TW" sz="2000" b="1" baseline="-25000">
                  <a:solidFill>
                    <a:srgbClr val="FF0000"/>
                  </a:solidFill>
                  <a:latin typeface="Times New Roman" pitchFamily="18" charset="0"/>
                  <a:cs typeface="Times New Roman" pitchFamily="18" charset="0"/>
                </a:rPr>
                <a:t>5</a:t>
              </a:r>
              <a:endParaRPr lang="zh-TW" altLang="en-US" sz="2000" b="1">
                <a:solidFill>
                  <a:srgbClr val="FF0000"/>
                </a:solidFill>
              </a:endParaRPr>
            </a:p>
          </p:txBody>
        </p:sp>
        <p:sp>
          <p:nvSpPr>
            <p:cNvPr id="16" name="矩形 15"/>
            <p:cNvSpPr>
              <a:spLocks noChangeArrowheads="1"/>
            </p:cNvSpPr>
            <p:nvPr/>
          </p:nvSpPr>
          <p:spPr bwMode="auto">
            <a:xfrm>
              <a:off x="576263" y="4238449"/>
              <a:ext cx="452368" cy="400110"/>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b="1">
                  <a:solidFill>
                    <a:srgbClr val="FF0000"/>
                  </a:solidFill>
                  <a:latin typeface="Times New Roman" pitchFamily="18" charset="0"/>
                  <a:cs typeface="Times New Roman" pitchFamily="18" charset="0"/>
                </a:rPr>
                <a:t>∞</a:t>
              </a:r>
              <a:r>
                <a:rPr lang="en-US" altLang="zh-TW" sz="2000" b="1" baseline="-25000">
                  <a:solidFill>
                    <a:srgbClr val="FF0000"/>
                  </a:solidFill>
                  <a:latin typeface="Times New Roman" pitchFamily="18" charset="0"/>
                  <a:cs typeface="Times New Roman" pitchFamily="18" charset="0"/>
                </a:rPr>
                <a:t>4</a:t>
              </a:r>
              <a:endParaRPr lang="zh-TW" altLang="en-US" sz="2000" b="1">
                <a:solidFill>
                  <a:srgbClr val="FF0000"/>
                </a:solidFill>
              </a:endParaRPr>
            </a:p>
          </p:txBody>
        </p:sp>
        <p:sp>
          <p:nvSpPr>
            <p:cNvPr id="17" name="矩形 16"/>
            <p:cNvSpPr>
              <a:spLocks noChangeArrowheads="1"/>
            </p:cNvSpPr>
            <p:nvPr/>
          </p:nvSpPr>
          <p:spPr bwMode="auto">
            <a:xfrm>
              <a:off x="7283430" y="2556772"/>
              <a:ext cx="312906" cy="400110"/>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b="1" dirty="0">
                  <a:solidFill>
                    <a:srgbClr val="FF0000"/>
                  </a:solidFill>
                  <a:latin typeface="Times New Roman" pitchFamily="18" charset="0"/>
                  <a:cs typeface="Times New Roman" pitchFamily="18" charset="0"/>
                </a:rPr>
                <a:t>2</a:t>
              </a:r>
              <a:endParaRPr lang="zh-TW" altLang="en-US" sz="2000" b="1" dirty="0">
                <a:solidFill>
                  <a:srgbClr val="FF0000"/>
                </a:solidFill>
              </a:endParaRPr>
            </a:p>
          </p:txBody>
        </p:sp>
        <p:sp>
          <p:nvSpPr>
            <p:cNvPr id="18" name="矩形 17"/>
            <p:cNvSpPr>
              <a:spLocks noChangeArrowheads="1"/>
            </p:cNvSpPr>
            <p:nvPr/>
          </p:nvSpPr>
          <p:spPr bwMode="auto">
            <a:xfrm>
              <a:off x="7270750" y="3335020"/>
              <a:ext cx="312906" cy="400110"/>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b="1" dirty="0">
                  <a:solidFill>
                    <a:srgbClr val="FF0000"/>
                  </a:solidFill>
                  <a:latin typeface="Times New Roman" pitchFamily="18" charset="0"/>
                  <a:cs typeface="Times New Roman" pitchFamily="18" charset="0"/>
                </a:rPr>
                <a:t>3</a:t>
              </a:r>
              <a:endParaRPr lang="zh-TW" altLang="en-US" sz="2000" b="1" dirty="0">
                <a:solidFill>
                  <a:srgbClr val="FF0000"/>
                </a:solidFill>
              </a:endParaRPr>
            </a:p>
          </p:txBody>
        </p:sp>
        <p:sp>
          <p:nvSpPr>
            <p:cNvPr id="19" name="矩形 18"/>
            <p:cNvSpPr>
              <a:spLocks noChangeArrowheads="1"/>
            </p:cNvSpPr>
            <p:nvPr/>
          </p:nvSpPr>
          <p:spPr bwMode="auto">
            <a:xfrm>
              <a:off x="7270750" y="5405154"/>
              <a:ext cx="312906" cy="400110"/>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b="1" dirty="0">
                  <a:solidFill>
                    <a:srgbClr val="FF0000"/>
                  </a:solidFill>
                  <a:latin typeface="Times New Roman" pitchFamily="18" charset="0"/>
                  <a:cs typeface="Times New Roman" pitchFamily="18" charset="0"/>
                </a:rPr>
                <a:t>5</a:t>
              </a:r>
              <a:endParaRPr lang="zh-TW" altLang="en-US" sz="2000" b="1" dirty="0">
                <a:solidFill>
                  <a:srgbClr val="FF0000"/>
                </a:solidFill>
              </a:endParaRPr>
            </a:p>
          </p:txBody>
        </p:sp>
        <p:sp>
          <p:nvSpPr>
            <p:cNvPr id="20" name="矩形 19"/>
            <p:cNvSpPr>
              <a:spLocks noChangeArrowheads="1"/>
            </p:cNvSpPr>
            <p:nvPr/>
          </p:nvSpPr>
          <p:spPr bwMode="auto">
            <a:xfrm>
              <a:off x="7270750" y="4325034"/>
              <a:ext cx="312906" cy="400110"/>
            </a:xfrm>
            <a:prstGeom prst="rect">
              <a:avLst/>
            </a:prstGeom>
            <a:noFill/>
            <a:ln w="9525">
              <a:noFill/>
              <a:miter lim="800000"/>
              <a:headEnd/>
              <a:tailEnd/>
            </a:ln>
          </p:spPr>
          <p:txBody>
            <a:bodyPr wrap="none">
              <a:spAutoFit/>
            </a:bodyPr>
            <a:ls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a:lstStyle>
            <a:p>
              <a:r>
                <a:rPr lang="en-US" altLang="zh-TW" sz="2000" b="1" dirty="0">
                  <a:solidFill>
                    <a:srgbClr val="FF0000"/>
                  </a:solidFill>
                  <a:latin typeface="Times New Roman" pitchFamily="18" charset="0"/>
                  <a:cs typeface="Times New Roman" pitchFamily="18" charset="0"/>
                </a:rPr>
                <a:t>4</a:t>
              </a:r>
              <a:endParaRPr lang="zh-TW" altLang="en-US" sz="2000" b="1" dirty="0">
                <a:solidFill>
                  <a:srgbClr val="FF0000"/>
                </a:solidFill>
              </a:endParaRPr>
            </a:p>
          </p:txBody>
        </p:sp>
        <p:cxnSp>
          <p:nvCxnSpPr>
            <p:cNvPr id="21" name="直線接點 20"/>
            <p:cNvCxnSpPr/>
            <p:nvPr/>
          </p:nvCxnSpPr>
          <p:spPr bwMode="auto">
            <a:xfrm>
              <a:off x="7127875" y="1730277"/>
              <a:ext cx="0" cy="1775202"/>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直線接點 21"/>
            <p:cNvCxnSpPr/>
            <p:nvPr/>
          </p:nvCxnSpPr>
          <p:spPr bwMode="auto">
            <a:xfrm>
              <a:off x="1157288" y="1657223"/>
              <a:ext cx="5978525" cy="92291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sp>
          <p:nvSpPr>
            <p:cNvPr id="23" name="弧形 22"/>
            <p:cNvSpPr/>
            <p:nvPr/>
          </p:nvSpPr>
          <p:spPr bwMode="auto">
            <a:xfrm>
              <a:off x="6256338" y="1657223"/>
              <a:ext cx="1673225" cy="1806858"/>
            </a:xfrm>
            <a:prstGeom prst="arc">
              <a:avLst>
                <a:gd name="adj1" fmla="val 16200000"/>
                <a:gd name="adj2" fmla="val 5330307"/>
              </a:avLst>
            </a:prstGeom>
            <a:ln w="28575">
              <a:solidFill>
                <a:srgbClr val="FF9900"/>
              </a:solidFill>
            </a:ln>
          </p:spPr>
          <p:style>
            <a:lnRef idx="1">
              <a:schemeClr val="accent1"/>
            </a:lnRef>
            <a:fillRef idx="0">
              <a:schemeClr val="accent1"/>
            </a:fillRef>
            <a:effectRef idx="0">
              <a:schemeClr val="accent1"/>
            </a:effectRef>
            <a:fontRef idx="minor">
              <a:schemeClr val="tx1"/>
            </a:fontRef>
          </p:style>
          <p:txBody>
            <a:bodyPr anchor="ctr"/>
            <a:lstStyle>
              <a:defPPr>
                <a:defRPr lang="zh-TW"/>
              </a:defPPr>
              <a:lvl1pPr algn="l" rtl="0" fontAlgn="base">
                <a:spcBef>
                  <a:spcPct val="0"/>
                </a:spcBef>
                <a:spcAft>
                  <a:spcPct val="0"/>
                </a:spcAft>
                <a:defRPr kumimoji="1"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mn-lt"/>
                  <a:ea typeface="+mn-ea"/>
                  <a:cs typeface="+mn-cs"/>
                </a:defRPr>
              </a:lvl2pPr>
              <a:lvl3pPr marL="914400" algn="l" rtl="0" fontAlgn="base">
                <a:spcBef>
                  <a:spcPct val="0"/>
                </a:spcBef>
                <a:spcAft>
                  <a:spcPct val="0"/>
                </a:spcAft>
                <a:defRPr kumimoji="1" kern="1200">
                  <a:solidFill>
                    <a:schemeClr val="tx1"/>
                  </a:solidFill>
                  <a:latin typeface="+mn-lt"/>
                  <a:ea typeface="+mn-ea"/>
                  <a:cs typeface="+mn-cs"/>
                </a:defRPr>
              </a:lvl3pPr>
              <a:lvl4pPr marL="1371600" algn="l" rtl="0" fontAlgn="base">
                <a:spcBef>
                  <a:spcPct val="0"/>
                </a:spcBef>
                <a:spcAft>
                  <a:spcPct val="0"/>
                </a:spcAft>
                <a:defRPr kumimoji="1" kern="1200">
                  <a:solidFill>
                    <a:schemeClr val="tx1"/>
                  </a:solidFill>
                  <a:latin typeface="+mn-lt"/>
                  <a:ea typeface="+mn-ea"/>
                  <a:cs typeface="+mn-cs"/>
                </a:defRPr>
              </a:lvl4pPr>
              <a:lvl5pPr marL="1828800" algn="l" rtl="0" fontAlgn="base">
                <a:spcBef>
                  <a:spcPct val="0"/>
                </a:spcBef>
                <a:spcAft>
                  <a:spcPct val="0"/>
                </a:spcAft>
                <a:defRPr kumimoji="1" kern="1200">
                  <a:solidFill>
                    <a:schemeClr val="tx1"/>
                  </a:solidFill>
                  <a:latin typeface="+mn-lt"/>
                  <a:ea typeface="+mn-ea"/>
                  <a:cs typeface="+mn-cs"/>
                </a:defRPr>
              </a:lvl5pPr>
              <a:lvl6pPr marL="2286000" algn="l" defTabSz="914400" rtl="0" eaLnBrk="1" latinLnBrk="0" hangingPunct="1">
                <a:defRPr kumimoji="1" kern="1200">
                  <a:solidFill>
                    <a:schemeClr val="tx1"/>
                  </a:solidFill>
                  <a:latin typeface="+mn-lt"/>
                  <a:ea typeface="+mn-ea"/>
                  <a:cs typeface="+mn-cs"/>
                </a:defRPr>
              </a:lvl6pPr>
              <a:lvl7pPr marL="2743200" algn="l" defTabSz="914400" rtl="0" eaLnBrk="1" latinLnBrk="0" hangingPunct="1">
                <a:defRPr kumimoji="1" kern="1200">
                  <a:solidFill>
                    <a:schemeClr val="tx1"/>
                  </a:solidFill>
                  <a:latin typeface="+mn-lt"/>
                  <a:ea typeface="+mn-ea"/>
                  <a:cs typeface="+mn-cs"/>
                </a:defRPr>
              </a:lvl7pPr>
              <a:lvl8pPr marL="3200400" algn="l" defTabSz="914400" rtl="0" eaLnBrk="1" latinLnBrk="0" hangingPunct="1">
                <a:defRPr kumimoji="1" kern="1200">
                  <a:solidFill>
                    <a:schemeClr val="tx1"/>
                  </a:solidFill>
                  <a:latin typeface="+mn-lt"/>
                  <a:ea typeface="+mn-ea"/>
                  <a:cs typeface="+mn-cs"/>
                </a:defRPr>
              </a:lvl8pPr>
              <a:lvl9pPr marL="3657600" algn="l" defTabSz="914400" rtl="0" eaLnBrk="1" latinLnBrk="0" hangingPunct="1">
                <a:defRPr kumimoji="1" kern="1200">
                  <a:solidFill>
                    <a:schemeClr val="tx1"/>
                  </a:solidFill>
                  <a:latin typeface="+mn-lt"/>
                  <a:ea typeface="+mn-ea"/>
                  <a:cs typeface="+mn-cs"/>
                </a:defRPr>
              </a:lvl9pPr>
            </a:lstStyle>
            <a:p>
              <a:pPr algn="ctr">
                <a:defRPr/>
              </a:pPr>
              <a:endParaRPr lang="zh-TW" altLang="en-US" dirty="0">
                <a:solidFill>
                  <a:srgbClr val="FFC000"/>
                </a:solidFill>
              </a:endParaRPr>
            </a:p>
          </p:txBody>
        </p:sp>
        <p:sp>
          <p:nvSpPr>
            <p:cNvPr id="24" name="弧形 23"/>
            <p:cNvSpPr/>
            <p:nvPr/>
          </p:nvSpPr>
          <p:spPr bwMode="auto">
            <a:xfrm>
              <a:off x="5937250" y="1657223"/>
              <a:ext cx="2390775" cy="3678248"/>
            </a:xfrm>
            <a:prstGeom prst="arc">
              <a:avLst>
                <a:gd name="adj1" fmla="val 16200000"/>
                <a:gd name="adj2" fmla="val 5360685"/>
              </a:avLst>
            </a:prstGeom>
            <a:ln w="28575">
              <a:solidFill>
                <a:srgbClr val="FF9900"/>
              </a:solidFill>
            </a:ln>
          </p:spPr>
          <p:style>
            <a:lnRef idx="1">
              <a:schemeClr val="accent1"/>
            </a:lnRef>
            <a:fillRef idx="0">
              <a:schemeClr val="accent1"/>
            </a:fillRef>
            <a:effectRef idx="0">
              <a:schemeClr val="accent1"/>
            </a:effectRef>
            <a:fontRef idx="minor">
              <a:schemeClr val="tx1"/>
            </a:fontRef>
          </p:style>
          <p:txBody>
            <a:bodyPr anchor="ctr"/>
            <a:lstStyle>
              <a:defPPr>
                <a:defRPr lang="zh-TW"/>
              </a:defPPr>
              <a:lvl1pPr algn="l" rtl="0" fontAlgn="base">
                <a:spcBef>
                  <a:spcPct val="0"/>
                </a:spcBef>
                <a:spcAft>
                  <a:spcPct val="0"/>
                </a:spcAft>
                <a:defRPr kumimoji="1"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mn-lt"/>
                  <a:ea typeface="+mn-ea"/>
                  <a:cs typeface="+mn-cs"/>
                </a:defRPr>
              </a:lvl2pPr>
              <a:lvl3pPr marL="914400" algn="l" rtl="0" fontAlgn="base">
                <a:spcBef>
                  <a:spcPct val="0"/>
                </a:spcBef>
                <a:spcAft>
                  <a:spcPct val="0"/>
                </a:spcAft>
                <a:defRPr kumimoji="1" kern="1200">
                  <a:solidFill>
                    <a:schemeClr val="tx1"/>
                  </a:solidFill>
                  <a:latin typeface="+mn-lt"/>
                  <a:ea typeface="+mn-ea"/>
                  <a:cs typeface="+mn-cs"/>
                </a:defRPr>
              </a:lvl3pPr>
              <a:lvl4pPr marL="1371600" algn="l" rtl="0" fontAlgn="base">
                <a:spcBef>
                  <a:spcPct val="0"/>
                </a:spcBef>
                <a:spcAft>
                  <a:spcPct val="0"/>
                </a:spcAft>
                <a:defRPr kumimoji="1" kern="1200">
                  <a:solidFill>
                    <a:schemeClr val="tx1"/>
                  </a:solidFill>
                  <a:latin typeface="+mn-lt"/>
                  <a:ea typeface="+mn-ea"/>
                  <a:cs typeface="+mn-cs"/>
                </a:defRPr>
              </a:lvl4pPr>
              <a:lvl5pPr marL="1828800" algn="l" rtl="0" fontAlgn="base">
                <a:spcBef>
                  <a:spcPct val="0"/>
                </a:spcBef>
                <a:spcAft>
                  <a:spcPct val="0"/>
                </a:spcAft>
                <a:defRPr kumimoji="1" kern="1200">
                  <a:solidFill>
                    <a:schemeClr val="tx1"/>
                  </a:solidFill>
                  <a:latin typeface="+mn-lt"/>
                  <a:ea typeface="+mn-ea"/>
                  <a:cs typeface="+mn-cs"/>
                </a:defRPr>
              </a:lvl5pPr>
              <a:lvl6pPr marL="2286000" algn="l" defTabSz="914400" rtl="0" eaLnBrk="1" latinLnBrk="0" hangingPunct="1">
                <a:defRPr kumimoji="1" kern="1200">
                  <a:solidFill>
                    <a:schemeClr val="tx1"/>
                  </a:solidFill>
                  <a:latin typeface="+mn-lt"/>
                  <a:ea typeface="+mn-ea"/>
                  <a:cs typeface="+mn-cs"/>
                </a:defRPr>
              </a:lvl6pPr>
              <a:lvl7pPr marL="2743200" algn="l" defTabSz="914400" rtl="0" eaLnBrk="1" latinLnBrk="0" hangingPunct="1">
                <a:defRPr kumimoji="1" kern="1200">
                  <a:solidFill>
                    <a:schemeClr val="tx1"/>
                  </a:solidFill>
                  <a:latin typeface="+mn-lt"/>
                  <a:ea typeface="+mn-ea"/>
                  <a:cs typeface="+mn-cs"/>
                </a:defRPr>
              </a:lvl7pPr>
              <a:lvl8pPr marL="3200400" algn="l" defTabSz="914400" rtl="0" eaLnBrk="1" latinLnBrk="0" hangingPunct="1">
                <a:defRPr kumimoji="1" kern="1200">
                  <a:solidFill>
                    <a:schemeClr val="tx1"/>
                  </a:solidFill>
                  <a:latin typeface="+mn-lt"/>
                  <a:ea typeface="+mn-ea"/>
                  <a:cs typeface="+mn-cs"/>
                </a:defRPr>
              </a:lvl8pPr>
              <a:lvl9pPr marL="3657600" algn="l" defTabSz="914400" rtl="0" eaLnBrk="1" latinLnBrk="0" hangingPunct="1">
                <a:defRPr kumimoji="1" kern="1200">
                  <a:solidFill>
                    <a:schemeClr val="tx1"/>
                  </a:solidFill>
                  <a:latin typeface="+mn-lt"/>
                  <a:ea typeface="+mn-ea"/>
                  <a:cs typeface="+mn-cs"/>
                </a:defRPr>
              </a:lvl9pPr>
            </a:lstStyle>
            <a:p>
              <a:pPr algn="ctr">
                <a:defRPr/>
              </a:pPr>
              <a:endParaRPr lang="zh-TW" altLang="en-US" dirty="0">
                <a:solidFill>
                  <a:srgbClr val="FF0000"/>
                </a:solidFill>
              </a:endParaRPr>
            </a:p>
          </p:txBody>
        </p:sp>
        <p:sp>
          <p:nvSpPr>
            <p:cNvPr id="25" name="弧形 24"/>
            <p:cNvSpPr/>
            <p:nvPr/>
          </p:nvSpPr>
          <p:spPr bwMode="auto">
            <a:xfrm>
              <a:off x="6256338" y="3528613"/>
              <a:ext cx="1673225" cy="1806858"/>
            </a:xfrm>
            <a:prstGeom prst="arc">
              <a:avLst>
                <a:gd name="adj1" fmla="val 16200000"/>
                <a:gd name="adj2" fmla="val 5330307"/>
              </a:avLst>
            </a:prstGeom>
            <a:ln w="28575">
              <a:solidFill>
                <a:srgbClr val="FF3300"/>
              </a:solidFill>
            </a:ln>
          </p:spPr>
          <p:style>
            <a:lnRef idx="1">
              <a:schemeClr val="accent1"/>
            </a:lnRef>
            <a:fillRef idx="0">
              <a:schemeClr val="accent1"/>
            </a:fillRef>
            <a:effectRef idx="0">
              <a:schemeClr val="accent1"/>
            </a:effectRef>
            <a:fontRef idx="minor">
              <a:schemeClr val="tx1"/>
            </a:fontRef>
          </p:style>
          <p:txBody>
            <a:bodyPr anchor="ctr"/>
            <a:lstStyle>
              <a:defPPr>
                <a:defRPr lang="zh-TW"/>
              </a:defPPr>
              <a:lvl1pPr algn="l" rtl="0" fontAlgn="base">
                <a:spcBef>
                  <a:spcPct val="0"/>
                </a:spcBef>
                <a:spcAft>
                  <a:spcPct val="0"/>
                </a:spcAft>
                <a:defRPr kumimoji="1"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mn-lt"/>
                  <a:ea typeface="+mn-ea"/>
                  <a:cs typeface="+mn-cs"/>
                </a:defRPr>
              </a:lvl2pPr>
              <a:lvl3pPr marL="914400" algn="l" rtl="0" fontAlgn="base">
                <a:spcBef>
                  <a:spcPct val="0"/>
                </a:spcBef>
                <a:spcAft>
                  <a:spcPct val="0"/>
                </a:spcAft>
                <a:defRPr kumimoji="1" kern="1200">
                  <a:solidFill>
                    <a:schemeClr val="tx1"/>
                  </a:solidFill>
                  <a:latin typeface="+mn-lt"/>
                  <a:ea typeface="+mn-ea"/>
                  <a:cs typeface="+mn-cs"/>
                </a:defRPr>
              </a:lvl3pPr>
              <a:lvl4pPr marL="1371600" algn="l" rtl="0" fontAlgn="base">
                <a:spcBef>
                  <a:spcPct val="0"/>
                </a:spcBef>
                <a:spcAft>
                  <a:spcPct val="0"/>
                </a:spcAft>
                <a:defRPr kumimoji="1" kern="1200">
                  <a:solidFill>
                    <a:schemeClr val="tx1"/>
                  </a:solidFill>
                  <a:latin typeface="+mn-lt"/>
                  <a:ea typeface="+mn-ea"/>
                  <a:cs typeface="+mn-cs"/>
                </a:defRPr>
              </a:lvl4pPr>
              <a:lvl5pPr marL="1828800" algn="l" rtl="0" fontAlgn="base">
                <a:spcBef>
                  <a:spcPct val="0"/>
                </a:spcBef>
                <a:spcAft>
                  <a:spcPct val="0"/>
                </a:spcAft>
                <a:defRPr kumimoji="1" kern="1200">
                  <a:solidFill>
                    <a:schemeClr val="tx1"/>
                  </a:solidFill>
                  <a:latin typeface="+mn-lt"/>
                  <a:ea typeface="+mn-ea"/>
                  <a:cs typeface="+mn-cs"/>
                </a:defRPr>
              </a:lvl5pPr>
              <a:lvl6pPr marL="2286000" algn="l" defTabSz="914400" rtl="0" eaLnBrk="1" latinLnBrk="0" hangingPunct="1">
                <a:defRPr kumimoji="1" kern="1200">
                  <a:solidFill>
                    <a:schemeClr val="tx1"/>
                  </a:solidFill>
                  <a:latin typeface="+mn-lt"/>
                  <a:ea typeface="+mn-ea"/>
                  <a:cs typeface="+mn-cs"/>
                </a:defRPr>
              </a:lvl6pPr>
              <a:lvl7pPr marL="2743200" algn="l" defTabSz="914400" rtl="0" eaLnBrk="1" latinLnBrk="0" hangingPunct="1">
                <a:defRPr kumimoji="1" kern="1200">
                  <a:solidFill>
                    <a:schemeClr val="tx1"/>
                  </a:solidFill>
                  <a:latin typeface="+mn-lt"/>
                  <a:ea typeface="+mn-ea"/>
                  <a:cs typeface="+mn-cs"/>
                </a:defRPr>
              </a:lvl7pPr>
              <a:lvl8pPr marL="3200400" algn="l" defTabSz="914400" rtl="0" eaLnBrk="1" latinLnBrk="0" hangingPunct="1">
                <a:defRPr kumimoji="1" kern="1200">
                  <a:solidFill>
                    <a:schemeClr val="tx1"/>
                  </a:solidFill>
                  <a:latin typeface="+mn-lt"/>
                  <a:ea typeface="+mn-ea"/>
                  <a:cs typeface="+mn-cs"/>
                </a:defRPr>
              </a:lvl8pPr>
              <a:lvl9pPr marL="3657600" algn="l" defTabSz="914400" rtl="0" eaLnBrk="1" latinLnBrk="0" hangingPunct="1">
                <a:defRPr kumimoji="1" kern="1200">
                  <a:solidFill>
                    <a:schemeClr val="tx1"/>
                  </a:solidFill>
                  <a:latin typeface="+mn-lt"/>
                  <a:ea typeface="+mn-ea"/>
                  <a:cs typeface="+mn-cs"/>
                </a:defRPr>
              </a:lvl9pPr>
            </a:lstStyle>
            <a:p>
              <a:pPr algn="ctr">
                <a:defRPr/>
              </a:pPr>
              <a:endParaRPr lang="zh-TW" altLang="en-US" dirty="0">
                <a:ln>
                  <a:solidFill>
                    <a:srgbClr val="FF3300"/>
                  </a:solidFill>
                </a:ln>
                <a:solidFill>
                  <a:srgbClr val="FFC000"/>
                </a:solidFill>
              </a:endParaRPr>
            </a:p>
          </p:txBody>
        </p:sp>
        <p:cxnSp>
          <p:nvCxnSpPr>
            <p:cNvPr id="26" name="直線接點 25"/>
            <p:cNvCxnSpPr>
              <a:endCxn id="61" idx="2"/>
            </p:cNvCxnSpPr>
            <p:nvPr/>
          </p:nvCxnSpPr>
          <p:spPr bwMode="auto">
            <a:xfrm flipV="1">
              <a:off x="1162050" y="3496956"/>
              <a:ext cx="5891213" cy="10958"/>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27" name="直線接點 26"/>
            <p:cNvCxnSpPr/>
            <p:nvPr/>
          </p:nvCxnSpPr>
          <p:spPr bwMode="auto">
            <a:xfrm>
              <a:off x="1138238" y="3488433"/>
              <a:ext cx="5989637" cy="1847038"/>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28" name="直線接點 27"/>
            <p:cNvCxnSpPr/>
            <p:nvPr/>
          </p:nvCxnSpPr>
          <p:spPr bwMode="auto">
            <a:xfrm flipV="1">
              <a:off x="1157288" y="5335471"/>
              <a:ext cx="5889625" cy="12176"/>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29" name="直線接點 28"/>
            <p:cNvCxnSpPr>
              <a:stCxn id="58" idx="6"/>
            </p:cNvCxnSpPr>
            <p:nvPr/>
          </p:nvCxnSpPr>
          <p:spPr bwMode="auto">
            <a:xfrm>
              <a:off x="1236663" y="2576481"/>
              <a:ext cx="5891212" cy="941173"/>
            </a:xfrm>
            <a:prstGeom prst="line">
              <a:avLst/>
            </a:prstGeom>
            <a:ln w="28575">
              <a:solidFill>
                <a:srgbClr val="FF3300"/>
              </a:solidFill>
            </a:ln>
          </p:spPr>
          <p:style>
            <a:lnRef idx="1">
              <a:schemeClr val="accent1"/>
            </a:lnRef>
            <a:fillRef idx="0">
              <a:schemeClr val="accent1"/>
            </a:fillRef>
            <a:effectRef idx="0">
              <a:schemeClr val="accent1"/>
            </a:effectRef>
            <a:fontRef idx="minor">
              <a:schemeClr val="tx1"/>
            </a:fontRef>
          </p:style>
        </p:cxnSp>
        <p:sp>
          <p:nvSpPr>
            <p:cNvPr id="30" name="弧形 29"/>
            <p:cNvSpPr/>
            <p:nvPr/>
          </p:nvSpPr>
          <p:spPr bwMode="auto">
            <a:xfrm>
              <a:off x="5699125" y="2560652"/>
              <a:ext cx="2868613" cy="2774818"/>
            </a:xfrm>
            <a:prstGeom prst="arc">
              <a:avLst>
                <a:gd name="adj1" fmla="val 16200000"/>
                <a:gd name="adj2" fmla="val 5330307"/>
              </a:avLst>
            </a:prstGeom>
            <a:ln w="28575">
              <a:solidFill>
                <a:srgbClr val="009900"/>
              </a:solidFill>
            </a:ln>
          </p:spPr>
          <p:style>
            <a:lnRef idx="1">
              <a:schemeClr val="accent1"/>
            </a:lnRef>
            <a:fillRef idx="0">
              <a:schemeClr val="accent1"/>
            </a:fillRef>
            <a:effectRef idx="0">
              <a:schemeClr val="accent1"/>
            </a:effectRef>
            <a:fontRef idx="minor">
              <a:schemeClr val="tx1"/>
            </a:fontRef>
          </p:style>
          <p:txBody>
            <a:bodyPr anchor="ctr"/>
            <a:lstStyle>
              <a:defPPr>
                <a:defRPr lang="zh-TW"/>
              </a:defPPr>
              <a:lvl1pPr algn="l" rtl="0" fontAlgn="base">
                <a:spcBef>
                  <a:spcPct val="0"/>
                </a:spcBef>
                <a:spcAft>
                  <a:spcPct val="0"/>
                </a:spcAft>
                <a:defRPr kumimoji="1"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mn-lt"/>
                  <a:ea typeface="+mn-ea"/>
                  <a:cs typeface="+mn-cs"/>
                </a:defRPr>
              </a:lvl2pPr>
              <a:lvl3pPr marL="914400" algn="l" rtl="0" fontAlgn="base">
                <a:spcBef>
                  <a:spcPct val="0"/>
                </a:spcBef>
                <a:spcAft>
                  <a:spcPct val="0"/>
                </a:spcAft>
                <a:defRPr kumimoji="1" kern="1200">
                  <a:solidFill>
                    <a:schemeClr val="tx1"/>
                  </a:solidFill>
                  <a:latin typeface="+mn-lt"/>
                  <a:ea typeface="+mn-ea"/>
                  <a:cs typeface="+mn-cs"/>
                </a:defRPr>
              </a:lvl3pPr>
              <a:lvl4pPr marL="1371600" algn="l" rtl="0" fontAlgn="base">
                <a:spcBef>
                  <a:spcPct val="0"/>
                </a:spcBef>
                <a:spcAft>
                  <a:spcPct val="0"/>
                </a:spcAft>
                <a:defRPr kumimoji="1" kern="1200">
                  <a:solidFill>
                    <a:schemeClr val="tx1"/>
                  </a:solidFill>
                  <a:latin typeface="+mn-lt"/>
                  <a:ea typeface="+mn-ea"/>
                  <a:cs typeface="+mn-cs"/>
                </a:defRPr>
              </a:lvl4pPr>
              <a:lvl5pPr marL="1828800" algn="l" rtl="0" fontAlgn="base">
                <a:spcBef>
                  <a:spcPct val="0"/>
                </a:spcBef>
                <a:spcAft>
                  <a:spcPct val="0"/>
                </a:spcAft>
                <a:defRPr kumimoji="1" kern="1200">
                  <a:solidFill>
                    <a:schemeClr val="tx1"/>
                  </a:solidFill>
                  <a:latin typeface="+mn-lt"/>
                  <a:ea typeface="+mn-ea"/>
                  <a:cs typeface="+mn-cs"/>
                </a:defRPr>
              </a:lvl5pPr>
              <a:lvl6pPr marL="2286000" algn="l" defTabSz="914400" rtl="0" eaLnBrk="1" latinLnBrk="0" hangingPunct="1">
                <a:defRPr kumimoji="1" kern="1200">
                  <a:solidFill>
                    <a:schemeClr val="tx1"/>
                  </a:solidFill>
                  <a:latin typeface="+mn-lt"/>
                  <a:ea typeface="+mn-ea"/>
                  <a:cs typeface="+mn-cs"/>
                </a:defRPr>
              </a:lvl6pPr>
              <a:lvl7pPr marL="2743200" algn="l" defTabSz="914400" rtl="0" eaLnBrk="1" latinLnBrk="0" hangingPunct="1">
                <a:defRPr kumimoji="1" kern="1200">
                  <a:solidFill>
                    <a:schemeClr val="tx1"/>
                  </a:solidFill>
                  <a:latin typeface="+mn-lt"/>
                  <a:ea typeface="+mn-ea"/>
                  <a:cs typeface="+mn-cs"/>
                </a:defRPr>
              </a:lvl7pPr>
              <a:lvl8pPr marL="3200400" algn="l" defTabSz="914400" rtl="0" eaLnBrk="1" latinLnBrk="0" hangingPunct="1">
                <a:defRPr kumimoji="1" kern="1200">
                  <a:solidFill>
                    <a:schemeClr val="tx1"/>
                  </a:solidFill>
                  <a:latin typeface="+mn-lt"/>
                  <a:ea typeface="+mn-ea"/>
                  <a:cs typeface="+mn-cs"/>
                </a:defRPr>
              </a:lvl8pPr>
              <a:lvl9pPr marL="3657600" algn="l" defTabSz="914400" rtl="0" eaLnBrk="1" latinLnBrk="0" hangingPunct="1">
                <a:defRPr kumimoji="1" kern="1200">
                  <a:solidFill>
                    <a:schemeClr val="tx1"/>
                  </a:solidFill>
                  <a:latin typeface="+mn-lt"/>
                  <a:ea typeface="+mn-ea"/>
                  <a:cs typeface="+mn-cs"/>
                </a:defRPr>
              </a:lvl9pPr>
            </a:lstStyle>
            <a:p>
              <a:pPr algn="ctr">
                <a:defRPr/>
              </a:pPr>
              <a:endParaRPr lang="zh-TW" altLang="en-US" dirty="0">
                <a:ln>
                  <a:solidFill>
                    <a:srgbClr val="FF3300"/>
                  </a:solidFill>
                </a:ln>
                <a:solidFill>
                  <a:srgbClr val="FFC000"/>
                </a:solidFill>
              </a:endParaRPr>
            </a:p>
          </p:txBody>
        </p:sp>
        <p:cxnSp>
          <p:nvCxnSpPr>
            <p:cNvPr id="31" name="直線接點 30"/>
            <p:cNvCxnSpPr>
              <a:endCxn id="30" idx="0"/>
            </p:cNvCxnSpPr>
            <p:nvPr/>
          </p:nvCxnSpPr>
          <p:spPr bwMode="auto">
            <a:xfrm flipV="1">
              <a:off x="1157288" y="2560652"/>
              <a:ext cx="5975350" cy="1871389"/>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2" name="直線接點 31"/>
            <p:cNvCxnSpPr>
              <a:endCxn id="25" idx="2"/>
            </p:cNvCxnSpPr>
            <p:nvPr/>
          </p:nvCxnSpPr>
          <p:spPr bwMode="auto">
            <a:xfrm>
              <a:off x="1157288" y="4432042"/>
              <a:ext cx="5959475" cy="903429"/>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bwMode="auto">
            <a:xfrm flipV="1">
              <a:off x="1138238" y="2560652"/>
              <a:ext cx="5994400" cy="9740"/>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4" name="直線接點 33"/>
            <p:cNvCxnSpPr>
              <a:stCxn id="55" idx="5"/>
              <a:endCxn id="25" idx="2"/>
            </p:cNvCxnSpPr>
            <p:nvPr/>
          </p:nvCxnSpPr>
          <p:spPr bwMode="auto">
            <a:xfrm>
              <a:off x="1212850" y="1702273"/>
              <a:ext cx="5903913" cy="3633198"/>
            </a:xfrm>
            <a:prstGeom prst="line">
              <a:avLst/>
            </a:prstGeom>
            <a:ln w="28575">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bwMode="auto">
            <a:xfrm>
              <a:off x="7132638" y="3496956"/>
              <a:ext cx="3175" cy="920475"/>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a:endCxn id="61" idx="1"/>
            </p:cNvCxnSpPr>
            <p:nvPr/>
          </p:nvCxnSpPr>
          <p:spPr bwMode="auto">
            <a:xfrm>
              <a:off x="1236663" y="1721754"/>
              <a:ext cx="5840412" cy="1730152"/>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37" name="直線接點 36"/>
            <p:cNvCxnSpPr>
              <a:stCxn id="55" idx="5"/>
            </p:cNvCxnSpPr>
            <p:nvPr/>
          </p:nvCxnSpPr>
          <p:spPr bwMode="auto">
            <a:xfrm>
              <a:off x="1212850" y="1702273"/>
              <a:ext cx="5888038" cy="2687153"/>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38" name="直線接點 37"/>
            <p:cNvCxnSpPr>
              <a:stCxn id="55" idx="2"/>
              <a:endCxn id="24" idx="0"/>
            </p:cNvCxnSpPr>
            <p:nvPr/>
          </p:nvCxnSpPr>
          <p:spPr bwMode="auto">
            <a:xfrm>
              <a:off x="1076325" y="1657223"/>
              <a:ext cx="6056313" cy="0"/>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39" name="直線接點 38"/>
            <p:cNvCxnSpPr>
              <a:endCxn id="23" idx="2"/>
            </p:cNvCxnSpPr>
            <p:nvPr/>
          </p:nvCxnSpPr>
          <p:spPr bwMode="auto">
            <a:xfrm flipV="1">
              <a:off x="1157288" y="3464082"/>
              <a:ext cx="5959475" cy="1871389"/>
            </a:xfrm>
            <a:prstGeom prst="line">
              <a:avLst/>
            </a:prstGeom>
            <a:ln w="28575">
              <a:solidFill>
                <a:srgbClr val="FF00FF"/>
              </a:solidFill>
            </a:ln>
          </p:spPr>
          <p:style>
            <a:lnRef idx="1">
              <a:schemeClr val="accent1"/>
            </a:lnRef>
            <a:fillRef idx="0">
              <a:schemeClr val="accent1"/>
            </a:fillRef>
            <a:effectRef idx="0">
              <a:schemeClr val="accent1"/>
            </a:effectRef>
            <a:fontRef idx="minor">
              <a:schemeClr val="tx1"/>
            </a:fontRef>
          </p:style>
        </p:cxnSp>
        <p:cxnSp>
          <p:nvCxnSpPr>
            <p:cNvPr id="40" name="直線接點 39"/>
            <p:cNvCxnSpPr/>
            <p:nvPr/>
          </p:nvCxnSpPr>
          <p:spPr bwMode="auto">
            <a:xfrm>
              <a:off x="7132638" y="4432042"/>
              <a:ext cx="3175" cy="92047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直線接點 40"/>
            <p:cNvCxnSpPr/>
            <p:nvPr/>
          </p:nvCxnSpPr>
          <p:spPr bwMode="auto">
            <a:xfrm>
              <a:off x="1076325" y="2560652"/>
              <a:ext cx="6072188" cy="185677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2" name="直線接點 41"/>
            <p:cNvCxnSpPr>
              <a:endCxn id="25" idx="2"/>
            </p:cNvCxnSpPr>
            <p:nvPr/>
          </p:nvCxnSpPr>
          <p:spPr bwMode="auto">
            <a:xfrm>
              <a:off x="1157288" y="2560652"/>
              <a:ext cx="5959475" cy="277481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直線接點 42"/>
            <p:cNvCxnSpPr>
              <a:endCxn id="23" idx="0"/>
            </p:cNvCxnSpPr>
            <p:nvPr/>
          </p:nvCxnSpPr>
          <p:spPr bwMode="auto">
            <a:xfrm flipV="1">
              <a:off x="1157288" y="1657223"/>
              <a:ext cx="5935662" cy="90342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4" name="直線接點 43"/>
            <p:cNvCxnSpPr/>
            <p:nvPr/>
          </p:nvCxnSpPr>
          <p:spPr bwMode="auto">
            <a:xfrm flipV="1">
              <a:off x="1157288" y="4432042"/>
              <a:ext cx="5935662" cy="903429"/>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45" name="弧形 44"/>
            <p:cNvSpPr/>
            <p:nvPr/>
          </p:nvSpPr>
          <p:spPr bwMode="auto">
            <a:xfrm>
              <a:off x="6335713" y="2560652"/>
              <a:ext cx="1674812" cy="1806858"/>
            </a:xfrm>
            <a:prstGeom prst="arc">
              <a:avLst>
                <a:gd name="adj1" fmla="val 16200000"/>
                <a:gd name="adj2" fmla="val 5330307"/>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defPPr>
                <a:defRPr lang="zh-TW"/>
              </a:defPPr>
              <a:lvl1pPr algn="l" rtl="0" fontAlgn="base">
                <a:spcBef>
                  <a:spcPct val="0"/>
                </a:spcBef>
                <a:spcAft>
                  <a:spcPct val="0"/>
                </a:spcAft>
                <a:defRPr kumimoji="1"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mn-lt"/>
                  <a:ea typeface="+mn-ea"/>
                  <a:cs typeface="+mn-cs"/>
                </a:defRPr>
              </a:lvl2pPr>
              <a:lvl3pPr marL="914400" algn="l" rtl="0" fontAlgn="base">
                <a:spcBef>
                  <a:spcPct val="0"/>
                </a:spcBef>
                <a:spcAft>
                  <a:spcPct val="0"/>
                </a:spcAft>
                <a:defRPr kumimoji="1" kern="1200">
                  <a:solidFill>
                    <a:schemeClr val="tx1"/>
                  </a:solidFill>
                  <a:latin typeface="+mn-lt"/>
                  <a:ea typeface="+mn-ea"/>
                  <a:cs typeface="+mn-cs"/>
                </a:defRPr>
              </a:lvl3pPr>
              <a:lvl4pPr marL="1371600" algn="l" rtl="0" fontAlgn="base">
                <a:spcBef>
                  <a:spcPct val="0"/>
                </a:spcBef>
                <a:spcAft>
                  <a:spcPct val="0"/>
                </a:spcAft>
                <a:defRPr kumimoji="1" kern="1200">
                  <a:solidFill>
                    <a:schemeClr val="tx1"/>
                  </a:solidFill>
                  <a:latin typeface="+mn-lt"/>
                  <a:ea typeface="+mn-ea"/>
                  <a:cs typeface="+mn-cs"/>
                </a:defRPr>
              </a:lvl4pPr>
              <a:lvl5pPr marL="1828800" algn="l" rtl="0" fontAlgn="base">
                <a:spcBef>
                  <a:spcPct val="0"/>
                </a:spcBef>
                <a:spcAft>
                  <a:spcPct val="0"/>
                </a:spcAft>
                <a:defRPr kumimoji="1" kern="1200">
                  <a:solidFill>
                    <a:schemeClr val="tx1"/>
                  </a:solidFill>
                  <a:latin typeface="+mn-lt"/>
                  <a:ea typeface="+mn-ea"/>
                  <a:cs typeface="+mn-cs"/>
                </a:defRPr>
              </a:lvl5pPr>
              <a:lvl6pPr marL="2286000" algn="l" defTabSz="914400" rtl="0" eaLnBrk="1" latinLnBrk="0" hangingPunct="1">
                <a:defRPr kumimoji="1" kern="1200">
                  <a:solidFill>
                    <a:schemeClr val="tx1"/>
                  </a:solidFill>
                  <a:latin typeface="+mn-lt"/>
                  <a:ea typeface="+mn-ea"/>
                  <a:cs typeface="+mn-cs"/>
                </a:defRPr>
              </a:lvl6pPr>
              <a:lvl7pPr marL="2743200" algn="l" defTabSz="914400" rtl="0" eaLnBrk="1" latinLnBrk="0" hangingPunct="1">
                <a:defRPr kumimoji="1" kern="1200">
                  <a:solidFill>
                    <a:schemeClr val="tx1"/>
                  </a:solidFill>
                  <a:latin typeface="+mn-lt"/>
                  <a:ea typeface="+mn-ea"/>
                  <a:cs typeface="+mn-cs"/>
                </a:defRPr>
              </a:lvl7pPr>
              <a:lvl8pPr marL="3200400" algn="l" defTabSz="914400" rtl="0" eaLnBrk="1" latinLnBrk="0" hangingPunct="1">
                <a:defRPr kumimoji="1" kern="1200">
                  <a:solidFill>
                    <a:schemeClr val="tx1"/>
                  </a:solidFill>
                  <a:latin typeface="+mn-lt"/>
                  <a:ea typeface="+mn-ea"/>
                  <a:cs typeface="+mn-cs"/>
                </a:defRPr>
              </a:lvl8pPr>
              <a:lvl9pPr marL="3657600" algn="l" defTabSz="914400" rtl="0" eaLnBrk="1" latinLnBrk="0" hangingPunct="1">
                <a:defRPr kumimoji="1" kern="1200">
                  <a:solidFill>
                    <a:schemeClr val="tx1"/>
                  </a:solidFill>
                  <a:latin typeface="+mn-lt"/>
                  <a:ea typeface="+mn-ea"/>
                  <a:cs typeface="+mn-cs"/>
                </a:defRPr>
              </a:lvl9pPr>
            </a:lstStyle>
            <a:p>
              <a:pPr algn="ctr">
                <a:defRPr/>
              </a:pPr>
              <a:endParaRPr lang="zh-TW" altLang="en-US" dirty="0">
                <a:solidFill>
                  <a:srgbClr val="FFC000"/>
                </a:solidFill>
              </a:endParaRPr>
            </a:p>
          </p:txBody>
        </p:sp>
        <p:cxnSp>
          <p:nvCxnSpPr>
            <p:cNvPr id="46" name="直線接點 45"/>
            <p:cNvCxnSpPr>
              <a:endCxn id="30" idx="0"/>
            </p:cNvCxnSpPr>
            <p:nvPr/>
          </p:nvCxnSpPr>
          <p:spPr bwMode="auto">
            <a:xfrm flipV="1">
              <a:off x="1162050" y="2560652"/>
              <a:ext cx="5970588" cy="9156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接點 46"/>
            <p:cNvCxnSpPr>
              <a:endCxn id="64" idx="2"/>
            </p:cNvCxnSpPr>
            <p:nvPr/>
          </p:nvCxnSpPr>
          <p:spPr bwMode="auto">
            <a:xfrm>
              <a:off x="1157288" y="3476257"/>
              <a:ext cx="5895975" cy="9399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接點 47"/>
            <p:cNvCxnSpPr>
              <a:endCxn id="24" idx="0"/>
            </p:cNvCxnSpPr>
            <p:nvPr/>
          </p:nvCxnSpPr>
          <p:spPr bwMode="auto">
            <a:xfrm flipV="1">
              <a:off x="1157288" y="1657223"/>
              <a:ext cx="5975350" cy="18068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接點 48"/>
            <p:cNvCxnSpPr>
              <a:endCxn id="62" idx="2"/>
            </p:cNvCxnSpPr>
            <p:nvPr/>
          </p:nvCxnSpPr>
          <p:spPr bwMode="auto">
            <a:xfrm flipV="1">
              <a:off x="1157288" y="2576481"/>
              <a:ext cx="5895975" cy="278699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弧形 49"/>
            <p:cNvSpPr/>
            <p:nvPr/>
          </p:nvSpPr>
          <p:spPr bwMode="auto">
            <a:xfrm>
              <a:off x="5699125" y="1657223"/>
              <a:ext cx="2868613" cy="2774818"/>
            </a:xfrm>
            <a:prstGeom prst="arc">
              <a:avLst>
                <a:gd name="adj1" fmla="val 16200000"/>
                <a:gd name="adj2" fmla="val 5330307"/>
              </a:avLst>
            </a:prstGeom>
            <a:ln w="38100">
              <a:solidFill>
                <a:srgbClr val="0000CC"/>
              </a:solidFill>
              <a:prstDash val="dash"/>
            </a:ln>
          </p:spPr>
          <p:style>
            <a:lnRef idx="1">
              <a:schemeClr val="accent1"/>
            </a:lnRef>
            <a:fillRef idx="0">
              <a:schemeClr val="accent1"/>
            </a:fillRef>
            <a:effectRef idx="0">
              <a:schemeClr val="accent1"/>
            </a:effectRef>
            <a:fontRef idx="minor">
              <a:schemeClr val="tx1"/>
            </a:fontRef>
          </p:style>
          <p:txBody>
            <a:bodyPr anchor="ctr"/>
            <a:lstStyle>
              <a:defPPr>
                <a:defRPr lang="zh-TW"/>
              </a:defPPr>
              <a:lvl1pPr algn="l" rtl="0" fontAlgn="base">
                <a:spcBef>
                  <a:spcPct val="0"/>
                </a:spcBef>
                <a:spcAft>
                  <a:spcPct val="0"/>
                </a:spcAft>
                <a:defRPr kumimoji="1" kern="1200">
                  <a:solidFill>
                    <a:schemeClr val="tx1"/>
                  </a:solidFill>
                  <a:latin typeface="+mn-lt"/>
                  <a:ea typeface="+mn-ea"/>
                  <a:cs typeface="+mn-cs"/>
                </a:defRPr>
              </a:lvl1pPr>
              <a:lvl2pPr marL="457200" algn="l" rtl="0" fontAlgn="base">
                <a:spcBef>
                  <a:spcPct val="0"/>
                </a:spcBef>
                <a:spcAft>
                  <a:spcPct val="0"/>
                </a:spcAft>
                <a:defRPr kumimoji="1" kern="1200">
                  <a:solidFill>
                    <a:schemeClr val="tx1"/>
                  </a:solidFill>
                  <a:latin typeface="+mn-lt"/>
                  <a:ea typeface="+mn-ea"/>
                  <a:cs typeface="+mn-cs"/>
                </a:defRPr>
              </a:lvl2pPr>
              <a:lvl3pPr marL="914400" algn="l" rtl="0" fontAlgn="base">
                <a:spcBef>
                  <a:spcPct val="0"/>
                </a:spcBef>
                <a:spcAft>
                  <a:spcPct val="0"/>
                </a:spcAft>
                <a:defRPr kumimoji="1" kern="1200">
                  <a:solidFill>
                    <a:schemeClr val="tx1"/>
                  </a:solidFill>
                  <a:latin typeface="+mn-lt"/>
                  <a:ea typeface="+mn-ea"/>
                  <a:cs typeface="+mn-cs"/>
                </a:defRPr>
              </a:lvl3pPr>
              <a:lvl4pPr marL="1371600" algn="l" rtl="0" fontAlgn="base">
                <a:spcBef>
                  <a:spcPct val="0"/>
                </a:spcBef>
                <a:spcAft>
                  <a:spcPct val="0"/>
                </a:spcAft>
                <a:defRPr kumimoji="1" kern="1200">
                  <a:solidFill>
                    <a:schemeClr val="tx1"/>
                  </a:solidFill>
                  <a:latin typeface="+mn-lt"/>
                  <a:ea typeface="+mn-ea"/>
                  <a:cs typeface="+mn-cs"/>
                </a:defRPr>
              </a:lvl4pPr>
              <a:lvl5pPr marL="1828800" algn="l" rtl="0" fontAlgn="base">
                <a:spcBef>
                  <a:spcPct val="0"/>
                </a:spcBef>
                <a:spcAft>
                  <a:spcPct val="0"/>
                </a:spcAft>
                <a:defRPr kumimoji="1" kern="1200">
                  <a:solidFill>
                    <a:schemeClr val="tx1"/>
                  </a:solidFill>
                  <a:latin typeface="+mn-lt"/>
                  <a:ea typeface="+mn-ea"/>
                  <a:cs typeface="+mn-cs"/>
                </a:defRPr>
              </a:lvl5pPr>
              <a:lvl6pPr marL="2286000" algn="l" defTabSz="914400" rtl="0" eaLnBrk="1" latinLnBrk="0" hangingPunct="1">
                <a:defRPr kumimoji="1" kern="1200">
                  <a:solidFill>
                    <a:schemeClr val="tx1"/>
                  </a:solidFill>
                  <a:latin typeface="+mn-lt"/>
                  <a:ea typeface="+mn-ea"/>
                  <a:cs typeface="+mn-cs"/>
                </a:defRPr>
              </a:lvl6pPr>
              <a:lvl7pPr marL="2743200" algn="l" defTabSz="914400" rtl="0" eaLnBrk="1" latinLnBrk="0" hangingPunct="1">
                <a:defRPr kumimoji="1" kern="1200">
                  <a:solidFill>
                    <a:schemeClr val="tx1"/>
                  </a:solidFill>
                  <a:latin typeface="+mn-lt"/>
                  <a:ea typeface="+mn-ea"/>
                  <a:cs typeface="+mn-cs"/>
                </a:defRPr>
              </a:lvl7pPr>
              <a:lvl8pPr marL="3200400" algn="l" defTabSz="914400" rtl="0" eaLnBrk="1" latinLnBrk="0" hangingPunct="1">
                <a:defRPr kumimoji="1" kern="1200">
                  <a:solidFill>
                    <a:schemeClr val="tx1"/>
                  </a:solidFill>
                  <a:latin typeface="+mn-lt"/>
                  <a:ea typeface="+mn-ea"/>
                  <a:cs typeface="+mn-cs"/>
                </a:defRPr>
              </a:lvl8pPr>
              <a:lvl9pPr marL="3657600" algn="l" defTabSz="914400" rtl="0" eaLnBrk="1" latinLnBrk="0" hangingPunct="1">
                <a:defRPr kumimoji="1" kern="1200">
                  <a:solidFill>
                    <a:schemeClr val="tx1"/>
                  </a:solidFill>
                  <a:latin typeface="+mn-lt"/>
                  <a:ea typeface="+mn-ea"/>
                  <a:cs typeface="+mn-cs"/>
                </a:defRPr>
              </a:lvl9pPr>
            </a:lstStyle>
            <a:p>
              <a:pPr algn="ctr">
                <a:defRPr/>
              </a:pPr>
              <a:endParaRPr lang="zh-TW" altLang="en-US" dirty="0">
                <a:ln>
                  <a:solidFill>
                    <a:srgbClr val="FF3300"/>
                  </a:solidFill>
                </a:ln>
                <a:solidFill>
                  <a:srgbClr val="FFC000"/>
                </a:solidFill>
              </a:endParaRPr>
            </a:p>
          </p:txBody>
        </p:sp>
        <p:cxnSp>
          <p:nvCxnSpPr>
            <p:cNvPr id="51" name="直線接點 50"/>
            <p:cNvCxnSpPr>
              <a:endCxn id="64" idx="5"/>
            </p:cNvCxnSpPr>
            <p:nvPr/>
          </p:nvCxnSpPr>
          <p:spPr bwMode="auto">
            <a:xfrm>
              <a:off x="1157288" y="4432042"/>
              <a:ext cx="6032500" cy="30439"/>
            </a:xfrm>
            <a:prstGeom prst="line">
              <a:avLst/>
            </a:prstGeom>
            <a:ln w="28575">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52" name="直線接點 51"/>
            <p:cNvCxnSpPr>
              <a:endCxn id="50" idx="0"/>
            </p:cNvCxnSpPr>
            <p:nvPr/>
          </p:nvCxnSpPr>
          <p:spPr bwMode="auto">
            <a:xfrm flipV="1">
              <a:off x="1157288" y="1657223"/>
              <a:ext cx="5975350" cy="2774818"/>
            </a:xfrm>
            <a:prstGeom prst="line">
              <a:avLst/>
            </a:prstGeom>
            <a:ln w="28575">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53" name="直線接點 52"/>
            <p:cNvCxnSpPr/>
            <p:nvPr/>
          </p:nvCxnSpPr>
          <p:spPr bwMode="auto">
            <a:xfrm flipV="1">
              <a:off x="1157288" y="3542005"/>
              <a:ext cx="6032500" cy="890036"/>
            </a:xfrm>
            <a:prstGeom prst="line">
              <a:avLst/>
            </a:prstGeom>
            <a:ln w="28575">
              <a:solidFill>
                <a:srgbClr val="0000CC"/>
              </a:solidFill>
              <a:prstDash val="dash"/>
            </a:ln>
          </p:spPr>
          <p:style>
            <a:lnRef idx="1">
              <a:schemeClr val="accent1"/>
            </a:lnRef>
            <a:fillRef idx="0">
              <a:schemeClr val="accent1"/>
            </a:fillRef>
            <a:effectRef idx="0">
              <a:schemeClr val="accent1"/>
            </a:effectRef>
            <a:fontRef idx="minor">
              <a:schemeClr val="tx1"/>
            </a:fontRef>
          </p:style>
        </p:cxnSp>
        <p:cxnSp>
          <p:nvCxnSpPr>
            <p:cNvPr id="54" name="直線接點 53"/>
            <p:cNvCxnSpPr>
              <a:endCxn id="50" idx="0"/>
            </p:cNvCxnSpPr>
            <p:nvPr/>
          </p:nvCxnSpPr>
          <p:spPr bwMode="auto">
            <a:xfrm flipV="1">
              <a:off x="1157288" y="1657223"/>
              <a:ext cx="5975350" cy="3678248"/>
            </a:xfrm>
            <a:prstGeom prst="line">
              <a:avLst/>
            </a:prstGeom>
            <a:ln w="28575">
              <a:solidFill>
                <a:srgbClr val="0000CC"/>
              </a:solidFill>
              <a:prstDash val="dash"/>
            </a:ln>
          </p:spPr>
          <p:style>
            <a:lnRef idx="1">
              <a:schemeClr val="accent1"/>
            </a:lnRef>
            <a:fillRef idx="0">
              <a:schemeClr val="accent1"/>
            </a:fillRef>
            <a:effectRef idx="0">
              <a:schemeClr val="accent1"/>
            </a:effectRef>
            <a:fontRef idx="minor">
              <a:schemeClr val="tx1"/>
            </a:fontRef>
          </p:style>
        </p:cxnSp>
        <p:sp>
          <p:nvSpPr>
            <p:cNvPr id="55" name="橢圓 54"/>
            <p:cNvSpPr/>
            <p:nvPr/>
          </p:nvSpPr>
          <p:spPr bwMode="auto">
            <a:xfrm>
              <a:off x="1076325" y="1592693"/>
              <a:ext cx="160338" cy="12784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56" name="橢圓 55"/>
            <p:cNvSpPr/>
            <p:nvPr/>
          </p:nvSpPr>
          <p:spPr bwMode="auto">
            <a:xfrm>
              <a:off x="1076325" y="4352900"/>
              <a:ext cx="160338" cy="12784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57" name="橢圓 56"/>
            <p:cNvSpPr/>
            <p:nvPr/>
          </p:nvSpPr>
          <p:spPr bwMode="auto">
            <a:xfrm>
              <a:off x="1076325" y="3432425"/>
              <a:ext cx="160338" cy="12784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58" name="橢圓 57"/>
            <p:cNvSpPr/>
            <p:nvPr/>
          </p:nvSpPr>
          <p:spPr bwMode="auto">
            <a:xfrm>
              <a:off x="1076325" y="2513168"/>
              <a:ext cx="160338" cy="12784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59" name="橢圓 58"/>
            <p:cNvSpPr/>
            <p:nvPr/>
          </p:nvSpPr>
          <p:spPr bwMode="auto">
            <a:xfrm>
              <a:off x="1076325" y="5272158"/>
              <a:ext cx="160338" cy="12784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60" name="橢圓 59"/>
            <p:cNvSpPr/>
            <p:nvPr/>
          </p:nvSpPr>
          <p:spPr bwMode="auto">
            <a:xfrm>
              <a:off x="7053263" y="1592693"/>
              <a:ext cx="160337" cy="12784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61" name="橢圓 60"/>
            <p:cNvSpPr/>
            <p:nvPr/>
          </p:nvSpPr>
          <p:spPr bwMode="auto">
            <a:xfrm>
              <a:off x="7053263" y="3432425"/>
              <a:ext cx="160337" cy="12784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62" name="橢圓 61"/>
            <p:cNvSpPr/>
            <p:nvPr/>
          </p:nvSpPr>
          <p:spPr bwMode="auto">
            <a:xfrm>
              <a:off x="7053263" y="2513168"/>
              <a:ext cx="160337" cy="12784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63" name="橢圓 62"/>
            <p:cNvSpPr/>
            <p:nvPr/>
          </p:nvSpPr>
          <p:spPr bwMode="auto">
            <a:xfrm>
              <a:off x="7053263" y="5272158"/>
              <a:ext cx="160337" cy="12784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sp>
          <p:nvSpPr>
            <p:cNvPr id="64" name="橢圓 63"/>
            <p:cNvSpPr/>
            <p:nvPr/>
          </p:nvSpPr>
          <p:spPr bwMode="auto">
            <a:xfrm>
              <a:off x="7053263" y="4352900"/>
              <a:ext cx="160337" cy="12784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defPPr>
                <a:defRPr lang="zh-TW"/>
              </a:defPPr>
              <a:lvl1pPr algn="l" rtl="0" fontAlgn="base">
                <a:spcBef>
                  <a:spcPct val="0"/>
                </a:spcBef>
                <a:spcAft>
                  <a:spcPct val="0"/>
                </a:spcAft>
                <a:defRPr kumimoji="1" kern="1200">
                  <a:solidFill>
                    <a:schemeClr val="lt1"/>
                  </a:solidFill>
                  <a:latin typeface="+mn-lt"/>
                  <a:ea typeface="+mn-ea"/>
                  <a:cs typeface="+mn-cs"/>
                </a:defRPr>
              </a:lvl1pPr>
              <a:lvl2pPr marL="457200" algn="l" rtl="0" fontAlgn="base">
                <a:spcBef>
                  <a:spcPct val="0"/>
                </a:spcBef>
                <a:spcAft>
                  <a:spcPct val="0"/>
                </a:spcAft>
                <a:defRPr kumimoji="1" kern="1200">
                  <a:solidFill>
                    <a:schemeClr val="lt1"/>
                  </a:solidFill>
                  <a:latin typeface="+mn-lt"/>
                  <a:ea typeface="+mn-ea"/>
                  <a:cs typeface="+mn-cs"/>
                </a:defRPr>
              </a:lvl2pPr>
              <a:lvl3pPr marL="914400" algn="l" rtl="0" fontAlgn="base">
                <a:spcBef>
                  <a:spcPct val="0"/>
                </a:spcBef>
                <a:spcAft>
                  <a:spcPct val="0"/>
                </a:spcAft>
                <a:defRPr kumimoji="1" kern="1200">
                  <a:solidFill>
                    <a:schemeClr val="lt1"/>
                  </a:solidFill>
                  <a:latin typeface="+mn-lt"/>
                  <a:ea typeface="+mn-ea"/>
                  <a:cs typeface="+mn-cs"/>
                </a:defRPr>
              </a:lvl3pPr>
              <a:lvl4pPr marL="1371600" algn="l" rtl="0" fontAlgn="base">
                <a:spcBef>
                  <a:spcPct val="0"/>
                </a:spcBef>
                <a:spcAft>
                  <a:spcPct val="0"/>
                </a:spcAft>
                <a:defRPr kumimoji="1" kern="1200">
                  <a:solidFill>
                    <a:schemeClr val="lt1"/>
                  </a:solidFill>
                  <a:latin typeface="+mn-lt"/>
                  <a:ea typeface="+mn-ea"/>
                  <a:cs typeface="+mn-cs"/>
                </a:defRPr>
              </a:lvl4pPr>
              <a:lvl5pPr marL="1828800" algn="l" rtl="0" fontAlgn="base">
                <a:spcBef>
                  <a:spcPct val="0"/>
                </a:spcBef>
                <a:spcAft>
                  <a:spcPct val="0"/>
                </a:spcAft>
                <a:defRPr kumimoji="1" kern="1200">
                  <a:solidFill>
                    <a:schemeClr val="lt1"/>
                  </a:solidFill>
                  <a:latin typeface="+mn-lt"/>
                  <a:ea typeface="+mn-ea"/>
                  <a:cs typeface="+mn-cs"/>
                </a:defRPr>
              </a:lvl5pPr>
              <a:lvl6pPr marL="2286000" algn="l" defTabSz="914400" rtl="0" eaLnBrk="1" latinLnBrk="0" hangingPunct="1">
                <a:defRPr kumimoji="1" kern="1200">
                  <a:solidFill>
                    <a:schemeClr val="lt1"/>
                  </a:solidFill>
                  <a:latin typeface="+mn-lt"/>
                  <a:ea typeface="+mn-ea"/>
                  <a:cs typeface="+mn-cs"/>
                </a:defRPr>
              </a:lvl6pPr>
              <a:lvl7pPr marL="2743200" algn="l" defTabSz="914400" rtl="0" eaLnBrk="1" latinLnBrk="0" hangingPunct="1">
                <a:defRPr kumimoji="1" kern="1200">
                  <a:solidFill>
                    <a:schemeClr val="lt1"/>
                  </a:solidFill>
                  <a:latin typeface="+mn-lt"/>
                  <a:ea typeface="+mn-ea"/>
                  <a:cs typeface="+mn-cs"/>
                </a:defRPr>
              </a:lvl7pPr>
              <a:lvl8pPr marL="3200400" algn="l" defTabSz="914400" rtl="0" eaLnBrk="1" latinLnBrk="0" hangingPunct="1">
                <a:defRPr kumimoji="1" kern="1200">
                  <a:solidFill>
                    <a:schemeClr val="lt1"/>
                  </a:solidFill>
                  <a:latin typeface="+mn-lt"/>
                  <a:ea typeface="+mn-ea"/>
                  <a:cs typeface="+mn-cs"/>
                </a:defRPr>
              </a:lvl8pPr>
              <a:lvl9pPr marL="3657600" algn="l" defTabSz="914400" rtl="0" eaLnBrk="1" latinLnBrk="0" hangingPunct="1">
                <a:defRPr kumimoji="1" kern="1200">
                  <a:solidFill>
                    <a:schemeClr val="lt1"/>
                  </a:solidFill>
                  <a:latin typeface="+mn-lt"/>
                  <a:ea typeface="+mn-ea"/>
                  <a:cs typeface="+mn-cs"/>
                </a:defRPr>
              </a:lvl9pPr>
            </a:lstStyle>
            <a:p>
              <a:pPr algn="ctr">
                <a:defRPr/>
              </a:pPr>
              <a:endParaRPr lang="zh-TW" altLang="en-US"/>
            </a:p>
          </p:txBody>
        </p:sp>
      </p:grpSp>
      <p:sp>
        <p:nvSpPr>
          <p:cNvPr id="381955" name="Rectangle 3"/>
          <p:cNvSpPr>
            <a:spLocks noChangeArrowheads="1"/>
          </p:cNvSpPr>
          <p:nvPr/>
        </p:nvSpPr>
        <p:spPr bwMode="auto">
          <a:xfrm>
            <a:off x="0" y="6047683"/>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Cambria Math" pitchFamily="18" charset="0"/>
              </a:rPr>
              <a:t>∨</a:t>
            </a: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rPr>
              <a:t> K</a:t>
            </a:r>
            <a:r>
              <a:rPr kumimoji="1" lang="en-US" altLang="zh-TW" sz="2400" b="0" i="0" u="none" strike="noStrike" cap="none" normalizeH="0" baseline="-30000" dirty="0" smtClean="0">
                <a:ln>
                  <a:noFill/>
                </a:ln>
                <a:solidFill>
                  <a:srgbClr val="000000"/>
                </a:solidFill>
                <a:effectLst/>
                <a:latin typeface="Times New Roman" pitchFamily="18" charset="0"/>
                <a:ea typeface="新細明體" pitchFamily="18" charset="-120"/>
                <a:cs typeface="Times New Roman" pitchFamily="18" charset="0"/>
              </a:rPr>
              <a:t>5 </a:t>
            </a:r>
            <a:r>
              <a:rPr kumimoji="1" lang="en-US" altLang="zh-TW" sz="2400" b="0" i="0" u="none" strike="noStrike" cap="none" normalizeH="0" baseline="0" dirty="0" smtClean="0">
                <a:ln>
                  <a:noFill/>
                </a:ln>
                <a:solidFill>
                  <a:srgbClr val="000000"/>
                </a:solidFill>
                <a:effectLst/>
                <a:latin typeface="Times New Roman" pitchFamily="18" charset="0"/>
                <a:ea typeface="新細明體" pitchFamily="18" charset="-120"/>
                <a:cs typeface="Times New Roman" pitchFamily="18" charset="0"/>
              </a:rPr>
              <a:t>can be decomposed into bulls</a:t>
            </a:r>
            <a:endParaRPr kumimoji="1" lang="en-US" altLang="zh-TW" sz="24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graphicFrame>
        <p:nvGraphicFramePr>
          <p:cNvPr id="489473" name="Object 1"/>
          <p:cNvGraphicFramePr>
            <a:graphicFrameLocks noChangeAspect="1"/>
          </p:cNvGraphicFramePr>
          <p:nvPr/>
        </p:nvGraphicFramePr>
        <p:xfrm>
          <a:off x="1978373" y="6055444"/>
          <a:ext cx="433387" cy="469900"/>
        </p:xfrm>
        <a:graphic>
          <a:graphicData uri="http://schemas.openxmlformats.org/presentationml/2006/ole">
            <p:oleObj spid="_x0000_s489473" name="方程式" r:id="rId3" imgW="215640" imgH="241200" progId="Equation.3">
              <p:embed/>
            </p:oleObj>
          </a:graphicData>
        </a:graphic>
      </p:graphicFrame>
      <p:sp>
        <p:nvSpPr>
          <p:cNvPr id="65"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1"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2"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5"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7"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79"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0"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1"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2"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3"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84"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85"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86" name="直線接點 85"/>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r>
              <a:rPr lang="en-US" altLang="zh-TW" smtClean="0"/>
              <a:t>-</a:t>
            </a:r>
            <a:fld id="{D45959B6-B481-4E88-9433-090E52DEE8D4}" type="slidenum">
              <a:rPr lang="en-US" altLang="zh-TW" smtClean="0"/>
              <a:pPr>
                <a:defRPr/>
              </a:pPr>
              <a:t>99</a:t>
            </a:fld>
            <a:r>
              <a:rPr lang="en-US" altLang="zh-TW" smtClean="0"/>
              <a:t>-</a:t>
            </a:r>
            <a:endParaRPr lang="en-US" altLang="zh-TW"/>
          </a:p>
        </p:txBody>
      </p:sp>
      <p:sp>
        <p:nvSpPr>
          <p:cNvPr id="3" name="矩形 34"/>
          <p:cNvSpPr>
            <a:spLocks noChangeArrowheads="1"/>
          </p:cNvSpPr>
          <p:nvPr/>
        </p:nvSpPr>
        <p:spPr bwMode="auto">
          <a:xfrm>
            <a:off x="611560" y="1599183"/>
            <a:ext cx="7848227" cy="461665"/>
          </a:xfrm>
          <a:prstGeom prst="rect">
            <a:avLst/>
          </a:prstGeom>
          <a:noFill/>
          <a:ln w="9525">
            <a:noFill/>
            <a:miter lim="800000"/>
            <a:headEnd/>
            <a:tailEnd/>
          </a:ln>
        </p:spPr>
        <p:txBody>
          <a:bodyPr wrap="square">
            <a:spAutoFit/>
          </a:bodyPr>
          <a:lstStyle/>
          <a:p>
            <a:r>
              <a:rPr lang="en-US" altLang="zh-TW" sz="2400" b="1" u="sng" dirty="0" smtClean="0">
                <a:solidFill>
                  <a:srgbClr val="FF3300"/>
                </a:solidFill>
                <a:latin typeface="Times New Roman" pitchFamily="18" charset="0"/>
                <a:cs typeface="Times New Roman" pitchFamily="18" charset="0"/>
              </a:rPr>
              <a:t>Example 4.3.2</a:t>
            </a:r>
            <a:r>
              <a:rPr lang="en-US" altLang="zh-TW" sz="2400" dirty="0" smtClean="0">
                <a:latin typeface="Times New Roman" pitchFamily="18" charset="0"/>
                <a:cs typeface="Times New Roman" pitchFamily="18" charset="0"/>
              </a:rPr>
              <a:t>  K</a:t>
            </a:r>
            <a:r>
              <a:rPr lang="en-US" altLang="zh-TW" sz="2400" baseline="-25000" dirty="0" smtClean="0">
                <a:latin typeface="Times New Roman" pitchFamily="18" charset="0"/>
                <a:cs typeface="Times New Roman" pitchFamily="18" charset="0"/>
              </a:rPr>
              <a:t>6</a:t>
            </a:r>
            <a:r>
              <a:rPr lang="en-US" altLang="zh-TW" sz="2400" dirty="0" smtClean="0">
                <a:latin typeface="Times New Roman" pitchFamily="18" charset="0"/>
                <a:cs typeface="Times New Roman" pitchFamily="18" charset="0"/>
              </a:rPr>
              <a:t> can be embedded in K</a:t>
            </a:r>
            <a:r>
              <a:rPr lang="en-US" altLang="zh-TW" sz="2400" baseline="-25000" dirty="0" smtClean="0">
                <a:latin typeface="Times New Roman" pitchFamily="18" charset="0"/>
                <a:cs typeface="Times New Roman" pitchFamily="18" charset="0"/>
              </a:rPr>
              <a:t>15</a:t>
            </a:r>
            <a:r>
              <a:rPr lang="en-US" altLang="zh-TW" sz="2400" dirty="0" smtClean="0">
                <a:latin typeface="Times New Roman" pitchFamily="18" charset="0"/>
                <a:cs typeface="Times New Roman" pitchFamily="18" charset="0"/>
              </a:rPr>
              <a:t>.</a:t>
            </a:r>
            <a:endParaRPr lang="zh-TW" altLang="zh-TW" sz="2400" dirty="0">
              <a:latin typeface="Times New Roman" pitchFamily="18" charset="0"/>
              <a:cs typeface="Times New Roman" pitchFamily="18" charset="0"/>
            </a:endParaRPr>
          </a:p>
        </p:txBody>
      </p:sp>
      <p:sp>
        <p:nvSpPr>
          <p:cNvPr id="7" name="矩形 34"/>
          <p:cNvSpPr>
            <a:spLocks noChangeArrowheads="1"/>
          </p:cNvSpPr>
          <p:nvPr/>
        </p:nvSpPr>
        <p:spPr bwMode="auto">
          <a:xfrm>
            <a:off x="611560" y="2221087"/>
            <a:ext cx="7848227" cy="1631216"/>
          </a:xfrm>
          <a:prstGeom prst="rect">
            <a:avLst/>
          </a:prstGeom>
          <a:noFill/>
          <a:ln w="9525">
            <a:noFill/>
            <a:miter lim="800000"/>
            <a:headEnd/>
            <a:tailEnd/>
          </a:ln>
        </p:spPr>
        <p:txBody>
          <a:bodyPr wrap="square">
            <a:spAutoFit/>
          </a:bodyPr>
          <a:lstStyle/>
          <a:p>
            <a:pPr algn="just">
              <a:lnSpc>
                <a:spcPts val="4000"/>
              </a:lnSpc>
            </a:pPr>
            <a:r>
              <a:rPr lang="en-US" altLang="zh-TW" sz="2400" dirty="0" smtClean="0">
                <a:latin typeface="Times New Roman" pitchFamily="18" charset="0"/>
                <a:cs typeface="Times New Roman" pitchFamily="18" charset="0"/>
              </a:rPr>
              <a:t>Let </a:t>
            </a:r>
            <a:r>
              <a:rPr lang="en-US" altLang="zh-TW" sz="2400" u="wavyHeavy" dirty="0" smtClean="0">
                <a:uFill>
                  <a:solidFill>
                    <a:srgbClr val="0000FF"/>
                  </a:solidFill>
                </a:uFill>
                <a:latin typeface="Times New Roman" pitchFamily="18" charset="0"/>
                <a:cs typeface="Times New Roman" pitchFamily="18" charset="0"/>
              </a:rPr>
              <a:t>V(     ∨ K</a:t>
            </a:r>
            <a:r>
              <a:rPr lang="en-US" altLang="zh-TW" sz="2400" u="wavyHeavy" baseline="-25000" dirty="0" smtClean="0">
                <a:uFill>
                  <a:solidFill>
                    <a:srgbClr val="0000FF"/>
                  </a:solidFill>
                </a:uFill>
                <a:latin typeface="Times New Roman" pitchFamily="18" charset="0"/>
                <a:cs typeface="Times New Roman" pitchFamily="18" charset="0"/>
              </a:rPr>
              <a:t>9</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1</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2</a:t>
            </a:r>
            <a:r>
              <a:rPr lang="en-US" altLang="zh-TW" sz="2400" u="wavyHeavy" dirty="0" smtClean="0">
                <a:uFill>
                  <a:solidFill>
                    <a:srgbClr val="0000FF"/>
                  </a:solidFill>
                </a:uFill>
                <a:latin typeface="Times New Roman" pitchFamily="18" charset="0"/>
                <a:cs typeface="Times New Roman" pitchFamily="18" charset="0"/>
              </a:rPr>
              <a:t>,</a:t>
            </a:r>
            <a:r>
              <a:rPr lang="zh-TW" altLang="zh-TW" sz="2400" u="wavyHeavy" baseline="30000" dirty="0" smtClean="0">
                <a:uFill>
                  <a:solidFill>
                    <a:srgbClr val="0000FF"/>
                  </a:solidFill>
                </a:uFill>
                <a:latin typeface="Times New Roman" pitchFamily="18" charset="0"/>
                <a:cs typeface="Times New Roman" pitchFamily="18" charset="0"/>
              </a:rPr>
              <a:t>…</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6</a:t>
            </a:r>
            <a:r>
              <a:rPr lang="en-US" altLang="zh-TW" sz="2400" u="wavyHeavy" dirty="0" smtClean="0">
                <a:uFill>
                  <a:solidFill>
                    <a:srgbClr val="0000FF"/>
                  </a:solidFill>
                </a:uFill>
                <a:latin typeface="Times New Roman" pitchFamily="18" charset="0"/>
                <a:cs typeface="Times New Roman" pitchFamily="18" charset="0"/>
              </a:rPr>
              <a:t>}∪{1, 2,</a:t>
            </a:r>
            <a:r>
              <a:rPr lang="zh-TW" altLang="zh-TW" sz="2400" u="wavyHeavy" baseline="30000" dirty="0" smtClean="0">
                <a:uFill>
                  <a:solidFill>
                    <a:srgbClr val="0000FF"/>
                  </a:solidFill>
                </a:uFill>
                <a:latin typeface="Times New Roman" pitchFamily="18" charset="0"/>
                <a:cs typeface="Times New Roman" pitchFamily="18" charset="0"/>
              </a:rPr>
              <a:t>…</a:t>
            </a:r>
            <a:r>
              <a:rPr lang="en-US" altLang="zh-TW" sz="2400" u="wavyHeavy" dirty="0" smtClean="0">
                <a:uFill>
                  <a:solidFill>
                    <a:srgbClr val="0000FF"/>
                  </a:solidFill>
                </a:uFill>
                <a:latin typeface="Times New Roman" pitchFamily="18" charset="0"/>
                <a:cs typeface="Times New Roman" pitchFamily="18" charset="0"/>
              </a:rPr>
              <a:t>, 9}</a:t>
            </a:r>
            <a:r>
              <a:rPr lang="en-US" altLang="zh-TW" sz="2400" dirty="0" smtClean="0">
                <a:uFill>
                  <a:solidFill>
                    <a:srgbClr val="0000FF"/>
                  </a:solidFill>
                </a:uFill>
                <a:latin typeface="Times New Roman" pitchFamily="18" charset="0"/>
                <a:cs typeface="Times New Roman" pitchFamily="18" charset="0"/>
              </a:rPr>
              <a:t>. </a:t>
            </a:r>
            <a:r>
              <a:rPr lang="en-US" altLang="zh-TW" sz="2400" dirty="0" smtClean="0">
                <a:latin typeface="Times New Roman" pitchFamily="18" charset="0"/>
                <a:cs typeface="Times New Roman" pitchFamily="18" charset="0"/>
              </a:rPr>
              <a:t>Since u=15-6=9, </a:t>
            </a:r>
            <a:r>
              <a:rPr lang="en-US" altLang="zh-TW" sz="2400" u="wavyHeavy" dirty="0" smtClean="0">
                <a:uFill>
                  <a:solidFill>
                    <a:srgbClr val="0000FF"/>
                  </a:solidFill>
                </a:uFill>
                <a:latin typeface="Times New Roman" pitchFamily="18" charset="0"/>
                <a:cs typeface="Times New Roman" pitchFamily="18" charset="0"/>
              </a:rPr>
              <a:t>D</a:t>
            </a:r>
            <a:r>
              <a:rPr lang="en-US" altLang="zh-TW" sz="2400" u="wavyHeavy" baseline="-25000" dirty="0" smtClean="0">
                <a:uFill>
                  <a:solidFill>
                    <a:srgbClr val="0000FF"/>
                  </a:solidFill>
                </a:uFill>
                <a:latin typeface="Times New Roman" pitchFamily="18" charset="0"/>
                <a:cs typeface="Times New Roman" pitchFamily="18" charset="0"/>
              </a:rPr>
              <a:t>u</a:t>
            </a:r>
            <a:r>
              <a:rPr lang="en-US" altLang="zh-TW" sz="2400" u="wavyHeavy" dirty="0" smtClean="0">
                <a:uFill>
                  <a:solidFill>
                    <a:srgbClr val="0000FF"/>
                  </a:solidFill>
                </a:uFill>
                <a:latin typeface="Times New Roman" pitchFamily="18" charset="0"/>
                <a:cs typeface="Times New Roman" pitchFamily="18" charset="0"/>
              </a:rPr>
              <a:t>={1, 2, 3, 4}</a:t>
            </a:r>
            <a:r>
              <a:rPr lang="en-US" altLang="zh-TW" sz="2400" dirty="0" smtClean="0">
                <a:uFill>
                  <a:solidFill>
                    <a:srgbClr val="0000FF"/>
                  </a:solidFill>
                </a:uFill>
                <a:latin typeface="Times New Roman" pitchFamily="18" charset="0"/>
                <a:cs typeface="Times New Roman" pitchFamily="18" charset="0"/>
              </a:rPr>
              <a:t>. </a:t>
            </a:r>
            <a:r>
              <a:rPr lang="en-US" altLang="zh-TW" sz="2400" u="wavyHeavy" dirty="0" smtClean="0">
                <a:uFill>
                  <a:solidFill>
                    <a:srgbClr val="0000FF"/>
                  </a:solidFill>
                </a:uFill>
                <a:latin typeface="Times New Roman" pitchFamily="18" charset="0"/>
                <a:cs typeface="Times New Roman" pitchFamily="18" charset="0"/>
              </a:rPr>
              <a:t>By Lemma 4.1.4 ⟨ Z</a:t>
            </a:r>
            <a:r>
              <a:rPr lang="en-US" altLang="zh-TW" sz="2400" u="wavyHeavy" baseline="-25000" dirty="0" smtClean="0">
                <a:uFill>
                  <a:solidFill>
                    <a:srgbClr val="0000FF"/>
                  </a:solidFill>
                </a:uFill>
                <a:latin typeface="Times New Roman" pitchFamily="18" charset="0"/>
                <a:cs typeface="Times New Roman" pitchFamily="18" charset="0"/>
              </a:rPr>
              <a:t>9</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1</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2 </a:t>
            </a:r>
            <a:r>
              <a:rPr lang="en-US" altLang="zh-TW" sz="2400" u="wavyHeavy" dirty="0" smtClean="0">
                <a:uFill>
                  <a:solidFill>
                    <a:srgbClr val="0000FF"/>
                  </a:solidFill>
                </a:uFill>
                <a:latin typeface="Times New Roman" pitchFamily="18" charset="0"/>
                <a:cs typeface="Times New Roman" pitchFamily="18" charset="0"/>
              </a:rPr>
              <a:t>}, { 1, 2, 3 }⟩ can be decomposed into bulls</a:t>
            </a:r>
            <a:r>
              <a:rPr lang="en-US" altLang="zh-TW" sz="2400" dirty="0" smtClean="0">
                <a:latin typeface="Times New Roman" pitchFamily="18" charset="0"/>
                <a:cs typeface="Times New Roman" pitchFamily="18" charset="0"/>
              </a:rPr>
              <a:t> as follow:</a:t>
            </a:r>
            <a:endParaRPr lang="zh-TW" altLang="zh-TW" sz="2400" dirty="0">
              <a:latin typeface="Times New Roman" pitchFamily="18" charset="0"/>
              <a:cs typeface="Times New Roman" pitchFamily="18" charset="0"/>
            </a:endParaRPr>
          </a:p>
        </p:txBody>
      </p:sp>
      <p:sp>
        <p:nvSpPr>
          <p:cNvPr id="8" name="矩形 34"/>
          <p:cNvSpPr>
            <a:spLocks noChangeArrowheads="1"/>
          </p:cNvSpPr>
          <p:nvPr/>
        </p:nvSpPr>
        <p:spPr bwMode="auto">
          <a:xfrm>
            <a:off x="611560" y="3796198"/>
            <a:ext cx="7848227" cy="2657138"/>
          </a:xfrm>
          <a:prstGeom prst="rect">
            <a:avLst/>
          </a:prstGeom>
          <a:noFill/>
          <a:ln w="9525">
            <a:noFill/>
            <a:miter lim="800000"/>
            <a:headEnd/>
            <a:tailEnd/>
          </a:ln>
        </p:spPr>
        <p:txBody>
          <a:bodyPr wrap="square">
            <a:spAutoFit/>
          </a:bodyPr>
          <a:lstStyle/>
          <a:p>
            <a:pPr algn="just">
              <a:lnSpc>
                <a:spcPts val="4000"/>
              </a:lnSpc>
            </a:pPr>
            <a:r>
              <a:rPr lang="en-US" altLang="zh-TW" sz="2400" dirty="0" smtClean="0">
                <a:latin typeface="Times New Roman" pitchFamily="18" charset="0"/>
                <a:cs typeface="Times New Roman" pitchFamily="18" charset="0"/>
              </a:rPr>
              <a:t>(1, 2, 9;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(2, 3, 1;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(3, 4, 2;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(4, 5, 3;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(5, 6, 4;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(6, 7, 5;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(7, 8, 6;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(8, 9, 7;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and (9, 1, 8; ∞</a:t>
            </a:r>
            <a:r>
              <a:rPr lang="en-US" altLang="zh-TW" sz="2400" baseline="-250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 ∞</a:t>
            </a:r>
            <a:r>
              <a:rPr lang="en-US" altLang="zh-TW" sz="2400" baseline="-25000" dirty="0" smtClean="0">
                <a:latin typeface="Times New Roman" pitchFamily="18" charset="0"/>
                <a:cs typeface="Times New Roman" pitchFamily="18" charset="0"/>
              </a:rPr>
              <a:t>2</a:t>
            </a:r>
            <a:r>
              <a:rPr lang="en-US" altLang="zh-TW" sz="2400" dirty="0" smtClean="0">
                <a:latin typeface="Times New Roman" pitchFamily="18" charset="0"/>
                <a:cs typeface="Times New Roman" pitchFamily="18" charset="0"/>
              </a:rPr>
              <a:t> ). </a:t>
            </a:r>
            <a:r>
              <a:rPr lang="en-US" altLang="zh-TW" sz="2400" u="wavyHeavy" dirty="0" smtClean="0">
                <a:uFill>
                  <a:solidFill>
                    <a:srgbClr val="0000FF"/>
                  </a:solidFill>
                </a:uFill>
                <a:latin typeface="Times New Roman" pitchFamily="18" charset="0"/>
                <a:cs typeface="Times New Roman" pitchFamily="18" charset="0"/>
              </a:rPr>
              <a:t>By Lemma 4.1.8</a:t>
            </a:r>
            <a:r>
              <a:rPr lang="en-US" altLang="zh-TW" sz="2400" b="1" u="wavyHeavy" dirty="0" smtClean="0">
                <a:uFill>
                  <a:solidFill>
                    <a:srgbClr val="0000FF"/>
                  </a:solidFill>
                </a:uFill>
                <a:latin typeface="Times New Roman" pitchFamily="18" charset="0"/>
                <a:cs typeface="Times New Roman" pitchFamily="18" charset="0"/>
              </a:rPr>
              <a:t> </a:t>
            </a:r>
            <a:r>
              <a:rPr lang="en-US" altLang="zh-TW" sz="2400" u="wavyHeavy" dirty="0" smtClean="0">
                <a:uFill>
                  <a:solidFill>
                    <a:srgbClr val="0000FF"/>
                  </a:solidFill>
                </a:uFill>
                <a:latin typeface="Times New Roman" pitchFamily="18" charset="0"/>
                <a:cs typeface="Times New Roman" pitchFamily="18" charset="0"/>
              </a:rPr>
              <a:t>⟨Z</a:t>
            </a:r>
            <a:r>
              <a:rPr lang="en-US" altLang="zh-TW" sz="2400" u="wavyHeavy" baseline="-25000" dirty="0" smtClean="0">
                <a:uFill>
                  <a:solidFill>
                    <a:srgbClr val="0000FF"/>
                  </a:solidFill>
                </a:uFill>
                <a:latin typeface="Times New Roman" pitchFamily="18" charset="0"/>
                <a:cs typeface="Times New Roman" pitchFamily="18" charset="0"/>
              </a:rPr>
              <a:t>9</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3</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4</a:t>
            </a:r>
            <a:r>
              <a:rPr lang="en-US" altLang="zh-TW" sz="2400" u="wavyHeavy" dirty="0" smtClean="0">
                <a:uFill>
                  <a:solidFill>
                    <a:srgbClr val="0000FF"/>
                  </a:solidFill>
                </a:uFill>
                <a:latin typeface="Times New Roman" pitchFamily="18" charset="0"/>
                <a:cs typeface="Times New Roman" pitchFamily="18" charset="0"/>
              </a:rPr>
              <a:t>, ∞</a:t>
            </a:r>
            <a:r>
              <a:rPr lang="en-US" altLang="zh-TW" sz="2400" u="wavyHeavy" baseline="-25000" dirty="0" smtClean="0">
                <a:uFill>
                  <a:solidFill>
                    <a:srgbClr val="0000FF"/>
                  </a:solidFill>
                </a:uFill>
                <a:latin typeface="Times New Roman" pitchFamily="18" charset="0"/>
                <a:cs typeface="Times New Roman" pitchFamily="18" charset="0"/>
              </a:rPr>
              <a:t>5</a:t>
            </a:r>
            <a:r>
              <a:rPr lang="en-US" altLang="zh-TW" sz="2400" u="wavyHeavy" dirty="0" smtClean="0">
                <a:uFill>
                  <a:solidFill>
                    <a:srgbClr val="0000FF"/>
                  </a:solidFill>
                </a:uFill>
                <a:latin typeface="Times New Roman" pitchFamily="18" charset="0"/>
                <a:cs typeface="Times New Roman" pitchFamily="18" charset="0"/>
              </a:rPr>
              <a:t>,∞</a:t>
            </a:r>
            <a:r>
              <a:rPr lang="en-US" altLang="zh-TW" sz="2400" u="wavyHeavy" baseline="-25000" dirty="0" smtClean="0">
                <a:uFill>
                  <a:solidFill>
                    <a:srgbClr val="0000FF"/>
                  </a:solidFill>
                </a:uFill>
                <a:latin typeface="Times New Roman" pitchFamily="18" charset="0"/>
                <a:cs typeface="Times New Roman" pitchFamily="18" charset="0"/>
              </a:rPr>
              <a:t>6 </a:t>
            </a:r>
            <a:r>
              <a:rPr lang="en-US" altLang="zh-TW" sz="2400" u="wavyHeavy" dirty="0" smtClean="0">
                <a:uFill>
                  <a:solidFill>
                    <a:srgbClr val="0000FF"/>
                  </a:solidFill>
                </a:uFill>
                <a:latin typeface="Times New Roman" pitchFamily="18" charset="0"/>
                <a:cs typeface="Times New Roman" pitchFamily="18" charset="0"/>
              </a:rPr>
              <a:t>}, {4}⟩ can be decomposed into bulls</a:t>
            </a:r>
            <a:r>
              <a:rPr lang="en-US" altLang="zh-TW" sz="2400" dirty="0" smtClean="0">
                <a:latin typeface="Times New Roman" pitchFamily="18" charset="0"/>
                <a:cs typeface="Times New Roman" pitchFamily="18" charset="0"/>
              </a:rPr>
              <a:t> as follow:</a:t>
            </a:r>
            <a:endParaRPr lang="zh-TW" altLang="zh-TW" sz="2400" dirty="0">
              <a:latin typeface="Times New Roman" pitchFamily="18" charset="0"/>
              <a:cs typeface="Times New Roman" pitchFamily="18" charset="0"/>
            </a:endParaRPr>
          </a:p>
        </p:txBody>
      </p:sp>
      <p:graphicFrame>
        <p:nvGraphicFramePr>
          <p:cNvPr id="488451" name="Object 3"/>
          <p:cNvGraphicFramePr>
            <a:graphicFrameLocks noChangeAspect="1"/>
          </p:cNvGraphicFramePr>
          <p:nvPr/>
        </p:nvGraphicFramePr>
        <p:xfrm>
          <a:off x="1487889" y="2356038"/>
          <a:ext cx="360362" cy="401637"/>
        </p:xfrm>
        <a:graphic>
          <a:graphicData uri="http://schemas.openxmlformats.org/presentationml/2006/ole">
            <p:oleObj spid="_x0000_s488451" name="方程式" r:id="rId3" imgW="215640" imgH="241200" progId="Equation.3">
              <p:embed/>
            </p:oleObj>
          </a:graphicData>
        </a:graphic>
      </p:graphicFrame>
      <p:sp>
        <p:nvSpPr>
          <p:cNvPr id="1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19"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1"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3"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5"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7"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8" name="Rectangle 57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29" name="Rectangle 6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0" name="Rectangle 6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1" name="Rectangle 6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2" name="Rectangle 6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sp>
        <p:nvSpPr>
          <p:cNvPr id="33" name="Rectangle 6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sz="1200" b="0" i="0" u="none" strike="noStrike" cap="none" normalizeH="0" baseline="0" smtClean="0">
                <a:ln>
                  <a:noFill/>
                </a:ln>
                <a:solidFill>
                  <a:srgbClr val="000000"/>
                </a:solidFill>
                <a:effectLst/>
                <a:latin typeface="Times New Roman" pitchFamily="18" charset="0"/>
                <a:ea typeface="新細明體" pitchFamily="18" charset="-120"/>
                <a:cs typeface="Times New Roman" pitchFamily="18" charset="0"/>
              </a:rPr>
              <a:t> </a:t>
            </a:r>
            <a:endParaRPr kumimoji="1" lang="en-US"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34" name="Text Box 9"/>
          <p:cNvSpPr txBox="1">
            <a:spLocks noChangeArrowheads="1"/>
          </p:cNvSpPr>
          <p:nvPr/>
        </p:nvSpPr>
        <p:spPr bwMode="auto">
          <a:xfrm>
            <a:off x="683568" y="330875"/>
            <a:ext cx="7921625" cy="937885"/>
          </a:xfrm>
          <a:prstGeom prst="rect">
            <a:avLst/>
          </a:prstGeom>
          <a:noFill/>
          <a:ln w="9525">
            <a:noFill/>
            <a:miter lim="800000"/>
            <a:headEnd/>
            <a:tailEnd/>
          </a:ln>
        </p:spPr>
        <p:txBody>
          <a:bodyPr>
            <a:spAutoFit/>
          </a:bodyPr>
          <a:lstStyle/>
          <a:p>
            <a:pPr algn="ctr">
              <a:lnSpc>
                <a:spcPts val="2600"/>
              </a:lnSpc>
              <a:spcBef>
                <a:spcPts val="1200"/>
              </a:spcBef>
            </a:pPr>
            <a:r>
              <a:rPr lang="en-US" altLang="zh-TW" sz="3600" b="1" dirty="0" smtClean="0">
                <a:latin typeface="Times New Roman" pitchFamily="18" charset="0"/>
                <a:cs typeface="Times New Roman" pitchFamily="18" charset="0"/>
              </a:rPr>
              <a:t>4. The Doyen-Wilson Theorem</a:t>
            </a:r>
          </a:p>
          <a:p>
            <a:pPr algn="ctr">
              <a:lnSpc>
                <a:spcPts val="2600"/>
              </a:lnSpc>
              <a:spcBef>
                <a:spcPts val="1200"/>
              </a:spcBef>
            </a:pPr>
            <a:r>
              <a:rPr lang="en-US" altLang="zh-TW" sz="3600" b="1" dirty="0" smtClean="0">
                <a:latin typeface="Times New Roman" pitchFamily="18" charset="0"/>
                <a:cs typeface="Times New Roman" pitchFamily="18" charset="0"/>
              </a:rPr>
              <a:t> for Bull-Design</a:t>
            </a:r>
            <a:endParaRPr lang="zh-TW" altLang="en-US" sz="3600" b="1" dirty="0">
              <a:latin typeface="Times New Roman" pitchFamily="18" charset="0"/>
              <a:cs typeface="Times New Roman" pitchFamily="18" charset="0"/>
            </a:endParaRPr>
          </a:p>
        </p:txBody>
      </p:sp>
      <p:cxnSp>
        <p:nvCxnSpPr>
          <p:cNvPr id="35" name="直線接點 34"/>
          <p:cNvCxnSpPr/>
          <p:nvPr/>
        </p:nvCxnSpPr>
        <p:spPr>
          <a:xfrm>
            <a:off x="215516" y="1268760"/>
            <a:ext cx="87129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10943</TotalTime>
  <Words>11863</Words>
  <Application>Microsoft Office PowerPoint</Application>
  <PresentationFormat>如螢幕大小 (4:3)</PresentationFormat>
  <Paragraphs>1081</Paragraphs>
  <Slides>110</Slides>
  <Notes>0</Notes>
  <HiddenSlides>22</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110</vt:i4>
      </vt:variant>
    </vt:vector>
  </HeadingPairs>
  <TitlesOfParts>
    <vt:vector size="112" baseType="lpstr">
      <vt:lpstr>Office 佈景主題</vt:lpstr>
      <vt:lpstr>方程式</vt:lpstr>
      <vt:lpstr>投影片 1</vt:lpstr>
      <vt:lpstr>投影片 2</vt:lpstr>
      <vt:lpstr>投影片 3</vt:lpstr>
      <vt:lpstr>投影片 4</vt:lpstr>
      <vt:lpstr>投影片 5</vt:lpstr>
      <vt:lpstr>投影片 6</vt:lpstr>
      <vt:lpstr>投影片 7</vt:lpstr>
      <vt:lpstr>投影片 8</vt:lpstr>
      <vt:lpstr>投影片 9</vt:lpstr>
      <vt:lpstr>投影片 10</vt:lpstr>
      <vt:lpstr>投影片 11</vt:lpstr>
      <vt:lpstr>投影片 12</vt:lpstr>
      <vt:lpstr>投影片 13</vt:lpstr>
      <vt:lpstr>投影片 14</vt:lpstr>
      <vt:lpstr>投影片 15</vt:lpstr>
      <vt:lpstr>投影片 16</vt:lpstr>
      <vt:lpstr>投影片 17</vt:lpstr>
      <vt:lpstr>投影片 18</vt:lpstr>
      <vt:lpstr>投影片 19</vt:lpstr>
      <vt:lpstr>投影片 20</vt:lpstr>
      <vt:lpstr>投影片 21</vt:lpstr>
      <vt:lpstr>投影片 22</vt:lpstr>
      <vt:lpstr>投影片 23</vt:lpstr>
      <vt:lpstr>投影片 24</vt:lpstr>
      <vt:lpstr>投影片 25</vt:lpstr>
      <vt:lpstr>投影片 26</vt:lpstr>
      <vt:lpstr>投影片 27</vt:lpstr>
      <vt:lpstr>投影片 28</vt:lpstr>
      <vt:lpstr>投影片 29</vt:lpstr>
      <vt:lpstr>投影片 30</vt:lpstr>
      <vt:lpstr>投影片 31</vt:lpstr>
      <vt:lpstr>投影片 32</vt:lpstr>
      <vt:lpstr>投影片 33</vt:lpstr>
      <vt:lpstr>投影片 34</vt:lpstr>
      <vt:lpstr>投影片 35</vt:lpstr>
      <vt:lpstr>投影片 36</vt:lpstr>
      <vt:lpstr>投影片 37</vt:lpstr>
      <vt:lpstr>投影片 38</vt:lpstr>
      <vt:lpstr>投影片 39</vt:lpstr>
      <vt:lpstr>投影片 40</vt:lpstr>
      <vt:lpstr>投影片 41</vt:lpstr>
      <vt:lpstr>投影片 42</vt:lpstr>
      <vt:lpstr>投影片 43</vt:lpstr>
      <vt:lpstr>投影片 44</vt:lpstr>
      <vt:lpstr>投影片 45</vt:lpstr>
      <vt:lpstr>投影片 46</vt:lpstr>
      <vt:lpstr>投影片 47</vt:lpstr>
      <vt:lpstr>投影片 48</vt:lpstr>
      <vt:lpstr>投影片 49</vt:lpstr>
      <vt:lpstr>投影片 50</vt:lpstr>
      <vt:lpstr>投影片 51</vt:lpstr>
      <vt:lpstr>投影片 52</vt:lpstr>
      <vt:lpstr>投影片 53</vt:lpstr>
      <vt:lpstr>投影片 54</vt:lpstr>
      <vt:lpstr>投影片 55</vt:lpstr>
      <vt:lpstr>投影片 56</vt:lpstr>
      <vt:lpstr>投影片 57</vt:lpstr>
      <vt:lpstr>投影片 58</vt:lpstr>
      <vt:lpstr>投影片 59</vt:lpstr>
      <vt:lpstr>投影片 60</vt:lpstr>
      <vt:lpstr>投影片 61</vt:lpstr>
      <vt:lpstr>投影片 62</vt:lpstr>
      <vt:lpstr>投影片 63</vt:lpstr>
      <vt:lpstr>投影片 64</vt:lpstr>
      <vt:lpstr>投影片 65</vt:lpstr>
      <vt:lpstr>投影片 66</vt:lpstr>
      <vt:lpstr>投影片 67</vt:lpstr>
      <vt:lpstr>投影片 68</vt:lpstr>
      <vt:lpstr>投影片 69</vt:lpstr>
      <vt:lpstr>投影片 70</vt:lpstr>
      <vt:lpstr>投影片 71</vt:lpstr>
      <vt:lpstr>投影片 72</vt:lpstr>
      <vt:lpstr>投影片 73</vt:lpstr>
      <vt:lpstr>投影片 74</vt:lpstr>
      <vt:lpstr>投影片 75</vt:lpstr>
      <vt:lpstr>投影片 76</vt:lpstr>
      <vt:lpstr>投影片 77</vt:lpstr>
      <vt:lpstr>投影片 78</vt:lpstr>
      <vt:lpstr>投影片 79</vt:lpstr>
      <vt:lpstr>投影片 80</vt:lpstr>
      <vt:lpstr>投影片 81</vt:lpstr>
      <vt:lpstr>投影片 82</vt:lpstr>
      <vt:lpstr>投影片 83</vt:lpstr>
      <vt:lpstr>投影片 84</vt:lpstr>
      <vt:lpstr>投影片 85</vt:lpstr>
      <vt:lpstr>投影片 86</vt:lpstr>
      <vt:lpstr>投影片 87</vt:lpstr>
      <vt:lpstr>投影片 88</vt:lpstr>
      <vt:lpstr>投影片 89</vt:lpstr>
      <vt:lpstr>投影片 90</vt:lpstr>
      <vt:lpstr>投影片 91</vt:lpstr>
      <vt:lpstr>投影片 92</vt:lpstr>
      <vt:lpstr>投影片 93</vt:lpstr>
      <vt:lpstr>投影片 94</vt:lpstr>
      <vt:lpstr>投影片 95</vt:lpstr>
      <vt:lpstr>投影片 96</vt:lpstr>
      <vt:lpstr>投影片 97</vt:lpstr>
      <vt:lpstr>投影片 98</vt:lpstr>
      <vt:lpstr>投影片 99</vt:lpstr>
      <vt:lpstr>投影片 100</vt:lpstr>
      <vt:lpstr>投影片 101</vt:lpstr>
      <vt:lpstr>投影片 102</vt:lpstr>
      <vt:lpstr>投影片 103</vt:lpstr>
      <vt:lpstr>投影片 104</vt:lpstr>
      <vt:lpstr>投影片 105</vt:lpstr>
      <vt:lpstr>投影片 106</vt:lpstr>
      <vt:lpstr>投影片 107</vt:lpstr>
      <vt:lpstr>投影片 108</vt:lpstr>
      <vt:lpstr>投影片 109</vt:lpstr>
      <vt:lpstr>投影片 110</vt:lpstr>
    </vt:vector>
  </TitlesOfParts>
  <Company>Net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Problems on Decomposing 4-Partite Graphs into C3 and C4</dc:title>
  <dc:creator>tiger</dc:creator>
  <cp:lastModifiedBy>cat</cp:lastModifiedBy>
  <cp:revision>1014</cp:revision>
  <dcterms:created xsi:type="dcterms:W3CDTF">2009-02-28T11:10:05Z</dcterms:created>
  <dcterms:modified xsi:type="dcterms:W3CDTF">2014-08-02T16:11:36Z</dcterms:modified>
</cp:coreProperties>
</file>