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93" r:id="rId2"/>
    <p:sldId id="511" r:id="rId3"/>
    <p:sldId id="520" r:id="rId4"/>
    <p:sldId id="512" r:id="rId5"/>
    <p:sldId id="546" r:id="rId6"/>
    <p:sldId id="524" r:id="rId7"/>
    <p:sldId id="545" r:id="rId8"/>
    <p:sldId id="550" r:id="rId9"/>
    <p:sldId id="552" r:id="rId10"/>
    <p:sldId id="553" r:id="rId11"/>
    <p:sldId id="554" r:id="rId12"/>
    <p:sldId id="551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  <p:sldId id="574" r:id="rId32"/>
    <p:sldId id="573" r:id="rId33"/>
    <p:sldId id="507" r:id="rId3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3023" autoAdjust="0"/>
  </p:normalViewPr>
  <p:slideViewPr>
    <p:cSldViewPr>
      <p:cViewPr varScale="1">
        <p:scale>
          <a:sx n="88" d="100"/>
          <a:sy n="88" d="100"/>
        </p:scale>
        <p:origin x="69" y="2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90CC81-831A-41B6-9821-D075CDD6FB01}" type="datetimeFigureOut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0B97688-762C-48E4-8161-4DD6DA92A4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68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27562-D764-4EF2-A45C-9D18C3937A4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41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A885D-33D2-48ED-B47C-B28E13E9C1B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2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A885D-33D2-48ED-B47C-B28E13E9C1B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36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BD292-9E37-4E73-AB8D-1E2DACF9DA0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62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9D870-7578-4113-93A0-E6167F5D3DE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22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圓角矩形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1" t="4386" r="6842" b="9652"/>
          <a:stretch/>
        </p:blipFill>
        <p:spPr>
          <a:xfrm>
            <a:off x="251520" y="282643"/>
            <a:ext cx="47525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D7B2-4647-493D-A95C-49D6B5CEAF78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5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2EC2-BA26-45B7-87E1-A10D7CFC19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7F78-223C-47D7-8329-B92AD47658FF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5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3997-DBDE-4E74-B04F-382C8D57D6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58006" cy="105156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35771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094B2-2809-4E3D-92C8-0CF24A61E504}" type="datetime1">
              <a:rPr lang="zh-TW" altLang="en-US"/>
              <a:pPr>
                <a:defRPr/>
              </a:pPr>
              <a:t>2016/3/26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14ED9-3EF2-44E9-AB2D-2DC6D08CEB6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3435"/>
            <a:ext cx="1128172" cy="112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圓角矩形 2"/>
          <p:cNvSpPr/>
          <p:nvPr/>
        </p:nvSpPr>
        <p:spPr>
          <a:xfrm>
            <a:off x="418596" y="434162"/>
            <a:ext cx="8306809" cy="570948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EF99C-D096-4276-AA6E-5935A3D5B7BD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838132-0388-43F6-92D9-8EA8F50FDE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5213-7165-4E3C-AD1D-023582CA4BE9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6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9CE4-0EC9-4A3B-8FD3-75E0E997E3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0849-C761-4837-A68F-9FEA6172ACEA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8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68F2-08E4-4783-BA51-4E958AE89B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E0FC-CD8D-4E18-A31B-B9062EDB260F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4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24DD-8424-418C-9B4E-F5D4844766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B324CC-9993-4DAE-B397-A18E62FEE85B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58DB79-7967-4B61-B45A-D6A66FCF36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AB79-7F07-46F8-932C-0D4843CFE8B0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6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BC6D-8034-4914-B4AB-5058CE11EF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圓角化單一角落矩形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CCEBB5-9370-4610-8781-458C1522FD34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DBA71A-7DEE-46FE-9DA8-28A1CC57C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6391" name="文字版面配置區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D7567232-FB38-47AF-8644-AB0A7B50F960}" type="datetime1">
              <a:rPr lang="zh-TW" altLang="en-US"/>
              <a:pPr>
                <a:defRPr/>
              </a:pPr>
              <a:t>2016/3/26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9E33640-FB57-463D-94D7-E8208D5138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9" r:id="rId4"/>
    <p:sldLayoutId id="2147483690" r:id="rId5"/>
    <p:sldLayoutId id="2147483691" r:id="rId6"/>
    <p:sldLayoutId id="2147483698" r:id="rId7"/>
    <p:sldLayoutId id="2147483692" r:id="rId8"/>
    <p:sldLayoutId id="2147483699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3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55.pn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competitions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hyperlink" Target="Apps/fifteen.ex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cubeassociation.org/results/c.php?i=RiverHillFall2015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s://www.worldcubeassociation.org/results/p.php?i=2011ETTE01" TargetMode="External"/><Relationship Id="rId12" Type="http://schemas.openxmlformats.org/officeDocument/2006/relationships/hyperlink" Target="https://www.worldcubeassociation.org/results/c.php?i=TaiwanCubingLeague20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Video/&#27604;&#36093;&#24433;&#29255;/(01)Lucas%20Etter%20-%20%20Road%20to%20Rubik's%20Cube%20World%20Record%20Single%204.90%20(1080p).mp4" TargetMode="External"/><Relationship Id="rId11" Type="http://schemas.openxmlformats.org/officeDocument/2006/relationships/hyperlink" Target="https://www.worldcubeassociation.org/results/c.php?i=KaohsiungOpen2015" TargetMode="External"/><Relationship Id="rId5" Type="http://schemas.openxmlformats.org/officeDocument/2006/relationships/hyperlink" Target="../../../Video/&#27604;&#36093;&#24433;&#29255;/(01)Rubik's%20cube%20world%20record_%205.66%20seconds%20Feliks%20Zemdegs(480p_H.264-AAC).flv" TargetMode="External"/><Relationship Id="rId10" Type="http://schemas.openxmlformats.org/officeDocument/2006/relationships/hyperlink" Target="https://www.worldcubeassociation.org/results/c.php?i=MelbourneCubeDay2013" TargetMode="External"/><Relationship Id="rId4" Type="http://schemas.openxmlformats.org/officeDocument/2006/relationships/hyperlink" Target="http://www.worldcubeassociation.org/results/e.php?i=333" TargetMode="External"/><Relationship Id="rId9" Type="http://schemas.openxmlformats.org/officeDocument/2006/relationships/hyperlink" Target="http://www.worldcubeassociation.org/results/p.php?i=2009ZEMD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476" y="2924944"/>
            <a:ext cx="7945512" cy="1471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600" dirty="0" smtClean="0"/>
              <a:t>2x2x3</a:t>
            </a:r>
            <a:r>
              <a:rPr lang="zh-TW" altLang="en-US" sz="6600" dirty="0" smtClean="0"/>
              <a:t>方塊工作坊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75" y="5143500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DavidGuo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/>
              <a:t>師大數學系 郭</a:t>
            </a:r>
            <a:r>
              <a:rPr lang="zh-TW" altLang="en-US" smtClean="0"/>
              <a:t>君逸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06" y="764704"/>
            <a:ext cx="2520280" cy="243080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1788"/>
            <a:ext cx="2403887" cy="23822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39512"/>
            <a:ext cx="2537922" cy="31011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48689"/>
            <a:ext cx="2719432" cy="27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192688" cy="464451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6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063875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691680" y="1628800"/>
            <a:ext cx="568863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/>
              <a:t>2x2x2</a:t>
            </a:r>
            <a:r>
              <a:rPr lang="zh-TW" altLang="en-US" sz="5400" dirty="0" smtClean="0"/>
              <a:t>魔術方塊</a:t>
            </a:r>
            <a:endParaRPr lang="zh-TW" altLang="en-US" sz="5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09141" y="4941168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Made By </a:t>
            </a:r>
            <a:r>
              <a:rPr lang="en-US" sz="2400" dirty="0" err="1" smtClean="0"/>
              <a:t>Gentosha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7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0802" y="548680"/>
            <a:ext cx="6758006" cy="105156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幾種不同的變化</a:t>
            </a:r>
            <a:r>
              <a:rPr lang="en-US" altLang="zh-TW" sz="4800" dirty="0" smtClean="0"/>
              <a:t>?</a:t>
            </a:r>
            <a:endParaRPr 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87624" y="3068960"/>
                <a:ext cx="654666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8!×3!=241920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68960"/>
                <a:ext cx="6546664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9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3218" y="476672"/>
            <a:ext cx="6758006" cy="105156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最少步</a:t>
            </a:r>
            <a:endParaRPr 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50193"/>
              </p:ext>
            </p:extLst>
          </p:nvPr>
        </p:nvGraphicFramePr>
        <p:xfrm>
          <a:off x="1475656" y="1865076"/>
          <a:ext cx="2088232" cy="3888432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37795005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51116419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763946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831186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0283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09613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08619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2,527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67778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7,442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728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17,088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81253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20368"/>
              </p:ext>
            </p:extLst>
          </p:nvPr>
        </p:nvGraphicFramePr>
        <p:xfrm>
          <a:off x="4860032" y="1865076"/>
          <a:ext cx="2520280" cy="3888432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377950053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451116419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31,568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763946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44,704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831186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47,216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0283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49,792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09613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29,024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08619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11,104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67778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728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241,920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1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8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691680" y="2420888"/>
            <a:ext cx="568863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/>
              <a:t>2x2x3</a:t>
            </a:r>
            <a:r>
              <a:rPr lang="zh-TW" altLang="en-US" sz="5400" dirty="0" smtClean="0"/>
              <a:t>簡易解法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28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3733" y="476672"/>
            <a:ext cx="6758006" cy="105156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符號</a:t>
            </a:r>
            <a:endParaRPr lang="en-US" sz="4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8232"/>
            <a:ext cx="1407406" cy="187220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10" name="右彎箭號 9"/>
          <p:cNvSpPr/>
          <p:nvPr/>
        </p:nvSpPr>
        <p:spPr>
          <a:xfrm rot="16200000" flipH="1">
            <a:off x="1831813" y="1967456"/>
            <a:ext cx="809522" cy="367690"/>
          </a:xfrm>
          <a:prstGeom prst="bentArrow">
            <a:avLst>
              <a:gd name="adj1" fmla="val 29845"/>
              <a:gd name="adj2" fmla="val 35132"/>
              <a:gd name="adj3" fmla="val 46943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9429" y="2636912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287" y="1533044"/>
            <a:ext cx="14074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4031068" y="2641724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右彎箭號 13"/>
          <p:cNvSpPr/>
          <p:nvPr/>
        </p:nvSpPr>
        <p:spPr>
          <a:xfrm rot="8952640" flipH="1">
            <a:off x="4141256" y="1926482"/>
            <a:ext cx="809522" cy="386665"/>
          </a:xfrm>
          <a:prstGeom prst="bentArrow">
            <a:avLst>
              <a:gd name="adj1" fmla="val 29886"/>
              <a:gd name="adj2" fmla="val 40892"/>
              <a:gd name="adj3" fmla="val 50000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6881" y="1528232"/>
            <a:ext cx="14074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6272662" y="2636912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右彎箭號 16"/>
          <p:cNvSpPr/>
          <p:nvPr/>
        </p:nvSpPr>
        <p:spPr>
          <a:xfrm rot="643703" flipH="1">
            <a:off x="6140313" y="1743754"/>
            <a:ext cx="840494" cy="558968"/>
          </a:xfrm>
          <a:prstGeom prst="bentArrow">
            <a:avLst>
              <a:gd name="adj1" fmla="val 17559"/>
              <a:gd name="adj2" fmla="val 21335"/>
              <a:gd name="adj3" fmla="val 30261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672026" y="1965925"/>
                <a:ext cx="4370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26" y="1965925"/>
                <a:ext cx="437033" cy="307777"/>
              </a:xfrm>
              <a:prstGeom prst="rect">
                <a:avLst/>
              </a:prstGeom>
              <a:blipFill>
                <a:blip r:embed="rId4"/>
                <a:stretch>
                  <a:fillRect l="-12500" r="-1388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833321"/>
            <a:ext cx="14074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右彎箭號 19"/>
          <p:cNvSpPr/>
          <p:nvPr/>
        </p:nvSpPr>
        <p:spPr>
          <a:xfrm rot="8513910" flipH="1" flipV="1">
            <a:off x="1961962" y="3977246"/>
            <a:ext cx="809522" cy="494612"/>
          </a:xfrm>
          <a:prstGeom prst="bentArrow">
            <a:avLst>
              <a:gd name="adj1" fmla="val 25583"/>
              <a:gd name="adj2" fmla="val 36190"/>
              <a:gd name="adj3" fmla="val 32447"/>
              <a:gd name="adj4" fmla="val 46087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49429" y="4942001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2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287" y="3838133"/>
            <a:ext cx="14074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4031068" y="4946813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右彎箭號 23"/>
          <p:cNvSpPr/>
          <p:nvPr/>
        </p:nvSpPr>
        <p:spPr>
          <a:xfrm rot="11063309">
            <a:off x="4093858" y="4231880"/>
            <a:ext cx="809522" cy="356440"/>
          </a:xfrm>
          <a:prstGeom prst="bentArrow">
            <a:avLst>
              <a:gd name="adj1" fmla="val 40013"/>
              <a:gd name="adj2" fmla="val 40892"/>
              <a:gd name="adj3" fmla="val 50000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6881" y="3833321"/>
            <a:ext cx="14074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6272662" y="4942001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zh-TW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7" name="右彎箭號 26"/>
          <p:cNvSpPr/>
          <p:nvPr/>
        </p:nvSpPr>
        <p:spPr>
          <a:xfrm rot="5400000">
            <a:off x="6325758" y="4242270"/>
            <a:ext cx="840494" cy="558968"/>
          </a:xfrm>
          <a:prstGeom prst="bentArrow">
            <a:avLst>
              <a:gd name="adj1" fmla="val 17559"/>
              <a:gd name="adj2" fmla="val 21335"/>
              <a:gd name="adj3" fmla="val 30261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672026" y="4271014"/>
                <a:ext cx="4370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26" y="4271014"/>
                <a:ext cx="437033" cy="307777"/>
              </a:xfrm>
              <a:prstGeom prst="rect">
                <a:avLst/>
              </a:prstGeom>
              <a:blipFill>
                <a:blip r:embed="rId5"/>
                <a:stretch>
                  <a:fillRect l="-12500" r="-1388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9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1" grpId="1"/>
      <p:bldP spid="23" grpId="0"/>
      <p:bldP spid="24" grpId="0" animBg="1"/>
      <p:bldP spid="26" grpId="0"/>
      <p:bldP spid="26" grpId="1"/>
      <p:bldP spid="27" grpId="0" animBg="1"/>
      <p:bldP spid="27" grpId="1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Step1: </a:t>
            </a:r>
            <a:r>
              <a:rPr lang="zh-TW" altLang="en-US" dirty="0" smtClean="0"/>
              <a:t>頂面、底面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485688" cy="3306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直線單箭頭接點 8"/>
          <p:cNvCxnSpPr/>
          <p:nvPr/>
        </p:nvCxnSpPr>
        <p:spPr>
          <a:xfrm>
            <a:off x="4716016" y="2564904"/>
            <a:ext cx="0" cy="2304256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532051" y="1952895"/>
            <a:ext cx="980822" cy="3927646"/>
            <a:chOff x="532051" y="1952895"/>
            <a:chExt cx="980822" cy="3927646"/>
          </a:xfrm>
        </p:grpSpPr>
        <p:pic>
          <p:nvPicPr>
            <p:cNvPr id="12" name="內容版面配置區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249" y="1952895"/>
              <a:ext cx="92022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右彎箭號 12"/>
            <p:cNvSpPr/>
            <p:nvPr/>
          </p:nvSpPr>
          <p:spPr>
            <a:xfrm rot="16200000" flipH="1">
              <a:off x="828399" y="2250976"/>
              <a:ext cx="529303" cy="240413"/>
            </a:xfrm>
            <a:prstGeom prst="bentArrow">
              <a:avLst>
                <a:gd name="adj1" fmla="val 29845"/>
                <a:gd name="adj2" fmla="val 35132"/>
                <a:gd name="adj3" fmla="val 46943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1249" y="2634732"/>
              <a:ext cx="3764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15" name="內容版面配置區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249" y="3276403"/>
              <a:ext cx="92022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589317" y="3909868"/>
              <a:ext cx="3764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右彎箭號 16"/>
            <p:cNvSpPr/>
            <p:nvPr/>
          </p:nvSpPr>
          <p:spPr>
            <a:xfrm rot="8952640" flipH="1">
              <a:off x="983571" y="3517999"/>
              <a:ext cx="529302" cy="252819"/>
            </a:xfrm>
            <a:prstGeom prst="bentArrow">
              <a:avLst>
                <a:gd name="adj1" fmla="val 29886"/>
                <a:gd name="adj2" fmla="val 40892"/>
                <a:gd name="adj3" fmla="val 50000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16614" y="3534416"/>
                  <a:ext cx="28575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14" y="3534416"/>
                  <a:ext cx="285753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17021" r="-1702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內容版面配置區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9317" y="4529175"/>
              <a:ext cx="905151" cy="120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/>
            <p:cNvSpPr/>
            <p:nvPr/>
          </p:nvSpPr>
          <p:spPr>
            <a:xfrm>
              <a:off x="532051" y="5172655"/>
              <a:ext cx="37031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5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4" name="右彎箭號 23"/>
            <p:cNvSpPr/>
            <p:nvPr/>
          </p:nvSpPr>
          <p:spPr>
            <a:xfrm rot="11063309">
              <a:off x="876776" y="4797346"/>
              <a:ext cx="520632" cy="229239"/>
            </a:xfrm>
            <a:prstGeom prst="bentArrow">
              <a:avLst>
                <a:gd name="adj1" fmla="val 40013"/>
                <a:gd name="adj2" fmla="val 40892"/>
                <a:gd name="adj3" fmla="val 50000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56889" y="4777762"/>
                  <a:ext cx="28107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89" y="4777762"/>
                  <a:ext cx="281071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19565" r="-1739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圓角矩形 25"/>
          <p:cNvSpPr/>
          <p:nvPr/>
        </p:nvSpPr>
        <p:spPr>
          <a:xfrm>
            <a:off x="6301604" y="3154167"/>
            <a:ext cx="1800200" cy="777156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15121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01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2946191" cy="391918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93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Step2: </a:t>
            </a:r>
            <a:r>
              <a:rPr lang="zh-TW" altLang="en-US" dirty="0" smtClean="0"/>
              <a:t>頂層、底層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571180" y="1952895"/>
            <a:ext cx="1903467" cy="4087739"/>
            <a:chOff x="571180" y="1952895"/>
            <a:chExt cx="1903467" cy="4087739"/>
          </a:xfrm>
        </p:grpSpPr>
        <p:pic>
          <p:nvPicPr>
            <p:cNvPr id="5" name="內容版面配置區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249" y="1952895"/>
              <a:ext cx="92022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右彎箭號 5"/>
            <p:cNvSpPr/>
            <p:nvPr/>
          </p:nvSpPr>
          <p:spPr>
            <a:xfrm rot="16200000" flipH="1">
              <a:off x="828399" y="2250976"/>
              <a:ext cx="529303" cy="240413"/>
            </a:xfrm>
            <a:prstGeom prst="bentArrow">
              <a:avLst>
                <a:gd name="adj1" fmla="val 29845"/>
                <a:gd name="adj2" fmla="val 35132"/>
                <a:gd name="adj3" fmla="val 46943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1249" y="2634732"/>
              <a:ext cx="3764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8" name="內容版面配置區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249" y="3276403"/>
              <a:ext cx="92022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589317" y="3909868"/>
              <a:ext cx="3764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右彎箭號 9"/>
            <p:cNvSpPr/>
            <p:nvPr/>
          </p:nvSpPr>
          <p:spPr>
            <a:xfrm rot="8952640" flipH="1">
              <a:off x="983571" y="3517999"/>
              <a:ext cx="529302" cy="252819"/>
            </a:xfrm>
            <a:prstGeom prst="bentArrow">
              <a:avLst>
                <a:gd name="adj1" fmla="val 29886"/>
                <a:gd name="adj2" fmla="val 40892"/>
                <a:gd name="adj3" fmla="val 50000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16614" y="3534416"/>
                  <a:ext cx="28575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14" y="3534416"/>
                  <a:ext cx="285753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17021" r="-1702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內容版面配置區 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9496" y="3276403"/>
              <a:ext cx="905151" cy="120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1512230" y="3919883"/>
              <a:ext cx="37031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5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右彎箭號 13"/>
            <p:cNvSpPr/>
            <p:nvPr/>
          </p:nvSpPr>
          <p:spPr>
            <a:xfrm rot="11063309">
              <a:off x="1856955" y="3544574"/>
              <a:ext cx="520632" cy="229239"/>
            </a:xfrm>
            <a:prstGeom prst="bentArrow">
              <a:avLst>
                <a:gd name="adj1" fmla="val 40013"/>
                <a:gd name="adj2" fmla="val 40892"/>
                <a:gd name="adj3" fmla="val 50000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1637068" y="3524990"/>
                  <a:ext cx="28107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68" y="3524990"/>
                  <a:ext cx="281071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19565" r="-17391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內容版面配置區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180" y="4599911"/>
              <a:ext cx="994929" cy="132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589248" y="5332748"/>
              <a:ext cx="40704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3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" name="右彎箭號 17"/>
            <p:cNvSpPr/>
            <p:nvPr/>
          </p:nvSpPr>
          <p:spPr>
            <a:xfrm rot="643703" flipH="1">
              <a:off x="817840" y="4751133"/>
              <a:ext cx="594166" cy="395148"/>
            </a:xfrm>
            <a:prstGeom prst="bentArrow">
              <a:avLst>
                <a:gd name="adj1" fmla="val 17559"/>
                <a:gd name="adj2" fmla="val 21335"/>
                <a:gd name="adj3" fmla="val 30261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20963"/>
            <a:ext cx="2362262" cy="3124282"/>
          </a:xfrm>
          <a:prstGeom prst="rect">
            <a:avLst/>
          </a:prstGeom>
        </p:spPr>
      </p:pic>
      <p:sp>
        <p:nvSpPr>
          <p:cNvPr id="24" name="圓角矩形圖說文字 23"/>
          <p:cNvSpPr/>
          <p:nvPr/>
        </p:nvSpPr>
        <p:spPr>
          <a:xfrm>
            <a:off x="2699792" y="1618800"/>
            <a:ext cx="2808312" cy="792088"/>
          </a:xfrm>
          <a:prstGeom prst="wedgeRoundRectCallout">
            <a:avLst>
              <a:gd name="adj1" fmla="val -6640"/>
              <a:gd name="adj2" fmla="val 970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一樣的放左邊</a:t>
            </a:r>
            <a:endParaRPr lang="en-US" sz="2800" dirty="0"/>
          </a:p>
        </p:txBody>
      </p:sp>
      <p:sp>
        <p:nvSpPr>
          <p:cNvPr id="25" name="圓角矩形 24"/>
          <p:cNvSpPr/>
          <p:nvPr/>
        </p:nvSpPr>
        <p:spPr>
          <a:xfrm>
            <a:off x="6444208" y="2946772"/>
            <a:ext cx="1800200" cy="1058292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1512132353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1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 descr="C:\Users\DavidGuo\Desktop\ErnoRub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28625"/>
            <a:ext cx="31432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50" y="357188"/>
            <a:ext cx="6757988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魔術方塊歷史</a:t>
            </a:r>
            <a:endParaRPr lang="zh-TW" altLang="en-US" sz="4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701" y="2417290"/>
            <a:ext cx="8183562" cy="3929062"/>
          </a:xfrm>
        </p:spPr>
        <p:txBody>
          <a:bodyPr/>
          <a:lstStyle/>
          <a:p>
            <a:r>
              <a:rPr lang="en-US" altLang="zh-TW" b="1" dirty="0" err="1" smtClean="0"/>
              <a:t>Ernö</a:t>
            </a:r>
            <a:r>
              <a:rPr lang="en-US" altLang="zh-TW" b="1" dirty="0" smtClean="0"/>
              <a:t> Rubik</a:t>
            </a:r>
          </a:p>
          <a:p>
            <a:r>
              <a:rPr lang="en-US" altLang="zh-TW" dirty="0" smtClean="0"/>
              <a:t>"How could the blocks move independently without falling apart?" </a:t>
            </a:r>
          </a:p>
          <a:p>
            <a:r>
              <a:rPr lang="en-US" altLang="zh-TW" dirty="0" smtClean="0"/>
              <a:t>Hungarian patent in January 1975</a:t>
            </a:r>
            <a:r>
              <a:rPr lang="en-US" altLang="zh-TW" b="1" dirty="0" smtClean="0"/>
              <a:t>.</a:t>
            </a:r>
          </a:p>
          <a:p>
            <a:r>
              <a:rPr lang="en-US" altLang="zh-TW" dirty="0" smtClean="0"/>
              <a:t>The first world championship took place on June 5, 1982 in Budapest.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1741-CD9C-489D-9543-8B7EF0D13F7E}" type="slidenum">
              <a:rPr lang="zh-TW" altLang="en-US"/>
              <a:pPr>
                <a:defRPr/>
              </a:pPr>
              <a:t>2</a:t>
            </a:fld>
            <a:endParaRPr lang="zh-TW" altLang="en-US" dirty="0"/>
          </a:p>
        </p:txBody>
      </p:sp>
      <p:pic>
        <p:nvPicPr>
          <p:cNvPr id="1028" name="Picture 4" descr="http://www.ws.binghamton.edu/fridrich/images/pr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00125"/>
            <a:ext cx="27098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ws.binghamton.edu/fridrich/images/winn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8325" y="442199"/>
            <a:ext cx="42656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2" descr="C:\Users\DavidGuo\Desktop\firstcube.jpg"/>
          <p:cNvPicPr>
            <a:picLocks noChangeAspect="1" noChangeArrowheads="1"/>
          </p:cNvPicPr>
          <p:nvPr/>
        </p:nvPicPr>
        <p:blipFill>
          <a:blip r:embed="rId6" cstate="print"/>
          <a:srcRect l="17567" t="7420" r="18243" b="10321"/>
          <a:stretch>
            <a:fillRect/>
          </a:stretch>
        </p:blipFill>
        <p:spPr bwMode="auto">
          <a:xfrm>
            <a:off x="5868144" y="470774"/>
            <a:ext cx="2286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1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6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39"/>
            <a:ext cx="2664296" cy="354419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7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Step3: </a:t>
            </a:r>
            <a:r>
              <a:rPr lang="zh-TW" altLang="en-US" dirty="0" smtClean="0"/>
              <a:t>中間層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571249" y="1952895"/>
            <a:ext cx="941624" cy="2664859"/>
            <a:chOff x="571249" y="1952895"/>
            <a:chExt cx="941624" cy="2664859"/>
          </a:xfrm>
        </p:grpSpPr>
        <p:pic>
          <p:nvPicPr>
            <p:cNvPr id="5" name="內容版面配置區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249" y="1952895"/>
              <a:ext cx="92022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右彎箭號 5"/>
            <p:cNvSpPr/>
            <p:nvPr/>
          </p:nvSpPr>
          <p:spPr>
            <a:xfrm rot="16200000" flipH="1">
              <a:off x="828399" y="2250976"/>
              <a:ext cx="529303" cy="240413"/>
            </a:xfrm>
            <a:prstGeom prst="bentArrow">
              <a:avLst>
                <a:gd name="adj1" fmla="val 29845"/>
                <a:gd name="adj2" fmla="val 35132"/>
                <a:gd name="adj3" fmla="val 46943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1249" y="2634732"/>
              <a:ext cx="3764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1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8" name="內容版面配置區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10" b="97917" l="4619" r="97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249" y="3276403"/>
              <a:ext cx="92022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589317" y="3909868"/>
              <a:ext cx="3764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</a:t>
              </a:r>
              <a:endPara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右彎箭號 9"/>
            <p:cNvSpPr/>
            <p:nvPr/>
          </p:nvSpPr>
          <p:spPr>
            <a:xfrm rot="8952640" flipH="1">
              <a:off x="983571" y="3517999"/>
              <a:ext cx="529302" cy="252819"/>
            </a:xfrm>
            <a:prstGeom prst="bentArrow">
              <a:avLst>
                <a:gd name="adj1" fmla="val 29886"/>
                <a:gd name="adj2" fmla="val 40892"/>
                <a:gd name="adj3" fmla="val 50000"/>
                <a:gd name="adj4" fmla="val 57593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16614" y="3534416"/>
                  <a:ext cx="28575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14" y="3534416"/>
                  <a:ext cx="285753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17021" r="-1702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63"/>
            <a:ext cx="2645298" cy="3195041"/>
          </a:xfrm>
          <a:prstGeom prst="rect">
            <a:avLst/>
          </a:prstGeom>
        </p:spPr>
      </p:pic>
      <p:sp>
        <p:nvSpPr>
          <p:cNvPr id="14" name="圓角矩形圖說文字 13"/>
          <p:cNvSpPr/>
          <p:nvPr/>
        </p:nvSpPr>
        <p:spPr>
          <a:xfrm>
            <a:off x="2351910" y="2088271"/>
            <a:ext cx="823166" cy="3600400"/>
          </a:xfrm>
          <a:prstGeom prst="wedgeRoundRectCallout">
            <a:avLst>
              <a:gd name="adj1" fmla="val 119226"/>
              <a:gd name="adj2" fmla="val 80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左邊放整顆正確的</a:t>
            </a:r>
            <a:endParaRPr lang="en-US" sz="2800" dirty="0"/>
          </a:p>
        </p:txBody>
      </p:sp>
      <p:sp>
        <p:nvSpPr>
          <p:cNvPr id="15" name="圓角矩形 14"/>
          <p:cNvSpPr/>
          <p:nvPr/>
        </p:nvSpPr>
        <p:spPr>
          <a:xfrm>
            <a:off x="6309966" y="4725145"/>
            <a:ext cx="2038697" cy="720080"/>
          </a:xfrm>
          <a:prstGeom prst="roundRect">
            <a:avLst>
              <a:gd name="adj" fmla="val 317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這兩面錯的</a:t>
            </a:r>
            <a:endParaRPr lang="en-US" sz="2400" dirty="0"/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5863532" y="3808050"/>
            <a:ext cx="752003" cy="949073"/>
          </a:xfrm>
          <a:prstGeom prst="straightConnector1">
            <a:avLst/>
          </a:prstGeom>
          <a:ln cmpd="sng">
            <a:solidFill>
              <a:srgbClr val="3C00FA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4860032" y="4596357"/>
            <a:ext cx="1556673" cy="375340"/>
          </a:xfrm>
          <a:prstGeom prst="straightConnector1">
            <a:avLst/>
          </a:prstGeom>
          <a:ln cmpd="sng">
            <a:solidFill>
              <a:srgbClr val="3C00FA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6156176" y="3177031"/>
            <a:ext cx="2736304" cy="792235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122122122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87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完成！！</a:t>
            </a:r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2520280" cy="335261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59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  <p:pic>
        <p:nvPicPr>
          <p:cNvPr id="19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89" y="1243645"/>
            <a:ext cx="1334789" cy="1775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直線單箭頭接點 19"/>
          <p:cNvCxnSpPr/>
          <p:nvPr/>
        </p:nvCxnSpPr>
        <p:spPr>
          <a:xfrm>
            <a:off x="3635896" y="1581065"/>
            <a:ext cx="0" cy="1271871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7824" y="7819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Step1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860489" y="3048080"/>
            <a:ext cx="1382756" cy="596943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15121</a:t>
            </a:r>
            <a:endParaRPr lang="en-US" sz="2400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79" y="2131449"/>
            <a:ext cx="1357393" cy="1795261"/>
          </a:xfrm>
          <a:prstGeom prst="rect">
            <a:avLst/>
          </a:prstGeom>
        </p:spPr>
      </p:pic>
      <p:sp>
        <p:nvSpPr>
          <p:cNvPr id="28" name="圓角矩形 27"/>
          <p:cNvSpPr/>
          <p:nvPr/>
        </p:nvSpPr>
        <p:spPr>
          <a:xfrm>
            <a:off x="4658380" y="3951639"/>
            <a:ext cx="1286526" cy="927259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1512132353</a:t>
            </a:r>
            <a:endParaRPr 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761583" y="168686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Step2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36" y="2954561"/>
            <a:ext cx="1460318" cy="1763800"/>
          </a:xfrm>
          <a:prstGeom prst="rect">
            <a:avLst/>
          </a:prstGeom>
        </p:spPr>
      </p:pic>
      <p:sp>
        <p:nvSpPr>
          <p:cNvPr id="32" name="圓角矩形 31"/>
          <p:cNvSpPr/>
          <p:nvPr/>
        </p:nvSpPr>
        <p:spPr>
          <a:xfrm>
            <a:off x="7824245" y="4022764"/>
            <a:ext cx="912188" cy="482094"/>
          </a:xfrm>
          <a:prstGeom prst="roundRect">
            <a:avLst>
              <a:gd name="adj" fmla="val 317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錯的</a:t>
            </a:r>
            <a:endParaRPr lang="en-US" sz="2400" dirty="0"/>
          </a:p>
        </p:txBody>
      </p:sp>
      <p:cxnSp>
        <p:nvCxnSpPr>
          <p:cNvPr id="33" name="直線單箭頭接點 32"/>
          <p:cNvCxnSpPr/>
          <p:nvPr/>
        </p:nvCxnSpPr>
        <p:spPr>
          <a:xfrm flipH="1" flipV="1">
            <a:off x="7660545" y="3676395"/>
            <a:ext cx="327400" cy="399746"/>
          </a:xfrm>
          <a:prstGeom prst="straightConnector1">
            <a:avLst/>
          </a:prstGeom>
          <a:ln cmpd="sng">
            <a:solidFill>
              <a:srgbClr val="3C00FA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 flipV="1">
            <a:off x="7092281" y="4076141"/>
            <a:ext cx="864095" cy="288963"/>
          </a:xfrm>
          <a:prstGeom prst="straightConnector1">
            <a:avLst/>
          </a:prstGeom>
          <a:ln cmpd="sng">
            <a:solidFill>
              <a:srgbClr val="3C00FA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382870" y="24928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Step3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6292393" y="4764783"/>
            <a:ext cx="2024023" cy="464418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122122122</a:t>
            </a:r>
            <a:endParaRPr lang="en-US" sz="2400" dirty="0"/>
          </a:p>
        </p:txBody>
      </p:sp>
      <p:pic>
        <p:nvPicPr>
          <p:cNvPr id="39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49" y="1952895"/>
            <a:ext cx="92022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右彎箭號 39"/>
          <p:cNvSpPr/>
          <p:nvPr/>
        </p:nvSpPr>
        <p:spPr>
          <a:xfrm rot="16200000" flipH="1">
            <a:off x="828399" y="2250976"/>
            <a:ext cx="529303" cy="240413"/>
          </a:xfrm>
          <a:prstGeom prst="bentArrow">
            <a:avLst>
              <a:gd name="adj1" fmla="val 29845"/>
              <a:gd name="adj2" fmla="val 35132"/>
              <a:gd name="adj3" fmla="val 46943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1249" y="2634732"/>
            <a:ext cx="3764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zh-TW" alt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49" y="3276403"/>
            <a:ext cx="92022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矩形 42"/>
          <p:cNvSpPr/>
          <p:nvPr/>
        </p:nvSpPr>
        <p:spPr>
          <a:xfrm>
            <a:off x="589317" y="3909868"/>
            <a:ext cx="3764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zh-TW" alt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4" name="右彎箭號 43"/>
          <p:cNvSpPr/>
          <p:nvPr/>
        </p:nvSpPr>
        <p:spPr>
          <a:xfrm rot="8952640" flipH="1">
            <a:off x="983571" y="3517999"/>
            <a:ext cx="529302" cy="252819"/>
          </a:xfrm>
          <a:prstGeom prst="bentArrow">
            <a:avLst>
              <a:gd name="adj1" fmla="val 29886"/>
              <a:gd name="adj2" fmla="val 40892"/>
              <a:gd name="adj3" fmla="val 50000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16614" y="3534416"/>
                <a:ext cx="2857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4" y="3534416"/>
                <a:ext cx="285753" cy="215444"/>
              </a:xfrm>
              <a:prstGeom prst="rect">
                <a:avLst/>
              </a:prstGeom>
              <a:blipFill>
                <a:blip r:embed="rId7"/>
                <a:stretch>
                  <a:fillRect l="-17021" r="-1702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內容版面配置區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496" y="3276403"/>
            <a:ext cx="905151" cy="120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矩形 46"/>
          <p:cNvSpPr/>
          <p:nvPr/>
        </p:nvSpPr>
        <p:spPr>
          <a:xfrm>
            <a:off x="1512230" y="3919883"/>
            <a:ext cx="3703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zh-TW" alt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8" name="右彎箭號 47"/>
          <p:cNvSpPr/>
          <p:nvPr/>
        </p:nvSpPr>
        <p:spPr>
          <a:xfrm rot="11063309">
            <a:off x="1856955" y="3544574"/>
            <a:ext cx="520632" cy="229239"/>
          </a:xfrm>
          <a:prstGeom prst="bentArrow">
            <a:avLst>
              <a:gd name="adj1" fmla="val 40013"/>
              <a:gd name="adj2" fmla="val 40892"/>
              <a:gd name="adj3" fmla="val 50000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1637068" y="3524990"/>
                <a:ext cx="28107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68" y="3524990"/>
                <a:ext cx="281071" cy="215444"/>
              </a:xfrm>
              <a:prstGeom prst="rect">
                <a:avLst/>
              </a:prstGeom>
              <a:blipFill>
                <a:blip r:embed="rId7"/>
                <a:stretch>
                  <a:fillRect l="-19565" r="-1739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內容版面配置區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10" b="97917" l="4619" r="9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180" y="4599911"/>
            <a:ext cx="994929" cy="13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矩形 50"/>
          <p:cNvSpPr/>
          <p:nvPr/>
        </p:nvSpPr>
        <p:spPr>
          <a:xfrm>
            <a:off x="589248" y="5332748"/>
            <a:ext cx="4070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zh-TW" alt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2" name="右彎箭號 51"/>
          <p:cNvSpPr/>
          <p:nvPr/>
        </p:nvSpPr>
        <p:spPr>
          <a:xfrm rot="643703" flipH="1">
            <a:off x="817840" y="4751133"/>
            <a:ext cx="594166" cy="395148"/>
          </a:xfrm>
          <a:prstGeom prst="bentArrow">
            <a:avLst>
              <a:gd name="adj1" fmla="val 17559"/>
              <a:gd name="adj2" fmla="val 21335"/>
              <a:gd name="adj3" fmla="val 30261"/>
              <a:gd name="adj4" fmla="val 57593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765460" y="2780928"/>
            <a:ext cx="37959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/>
              <a:t>原理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066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331640" y="2500160"/>
            <a:ext cx="69847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/>
              <a:t>先找個簡單不可交換的組合當生成子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408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Step1 </a:t>
            </a:r>
            <a:r>
              <a:rPr lang="zh-TW" altLang="en-US" dirty="0" smtClean="0"/>
              <a:t>原理</a:t>
            </a:r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2356819" cy="313516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051720" y="3253319"/>
            <a:ext cx="1382756" cy="596943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15421</a:t>
            </a:r>
            <a:endParaRPr 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5004048" y="2276872"/>
            <a:ext cx="864096" cy="144016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292080" y="2825479"/>
            <a:ext cx="21480" cy="2049566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Step2 </a:t>
            </a:r>
            <a:r>
              <a:rPr lang="zh-TW" altLang="en-US" dirty="0" smtClean="0"/>
              <a:t>原理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925" y="2132856"/>
            <a:ext cx="17863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1691680" y="2276872"/>
            <a:ext cx="864096" cy="144016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1978752" y="2825479"/>
            <a:ext cx="13872" cy="1323601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1287374" y="4618313"/>
            <a:ext cx="1382756" cy="596943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15421</a:t>
            </a:r>
            <a:endParaRPr lang="en-US" sz="2400" dirty="0"/>
          </a:p>
        </p:txBody>
      </p:sp>
      <p:pic>
        <p:nvPicPr>
          <p:cNvPr id="1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141808"/>
            <a:ext cx="17863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單箭頭接點 14"/>
          <p:cNvCxnSpPr/>
          <p:nvPr/>
        </p:nvCxnSpPr>
        <p:spPr>
          <a:xfrm flipH="1">
            <a:off x="4067944" y="2276872"/>
            <a:ext cx="432047" cy="288032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625723" y="2834431"/>
            <a:ext cx="13872" cy="1323601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圓角矩形 18"/>
          <p:cNvSpPr/>
          <p:nvPr/>
        </p:nvSpPr>
        <p:spPr>
          <a:xfrm>
            <a:off x="3808613" y="4618313"/>
            <a:ext cx="1382756" cy="596943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35653</a:t>
            </a:r>
            <a:endParaRPr 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2953667" y="2856031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5825" y="282547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054" y="2141808"/>
            <a:ext cx="17863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線單箭頭接點 25"/>
          <p:cNvCxnSpPr/>
          <p:nvPr/>
        </p:nvCxnSpPr>
        <p:spPr>
          <a:xfrm>
            <a:off x="7091215" y="2337742"/>
            <a:ext cx="455009" cy="58280"/>
          </a:xfrm>
          <a:prstGeom prst="straightConnector1">
            <a:avLst/>
          </a:prstGeom>
          <a:ln>
            <a:solidFill>
              <a:srgbClr val="3C00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6587159" y="2420888"/>
            <a:ext cx="1081186" cy="360040"/>
          </a:xfrm>
          <a:prstGeom prst="straightConnector1">
            <a:avLst/>
          </a:prstGeom>
          <a:ln>
            <a:solidFill>
              <a:srgbClr val="3C00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6518290" y="2301293"/>
            <a:ext cx="476220" cy="335619"/>
          </a:xfrm>
          <a:prstGeom prst="straightConnector1">
            <a:avLst/>
          </a:prstGeom>
          <a:ln>
            <a:solidFill>
              <a:srgbClr val="3C00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圓角矩形 39"/>
          <p:cNvSpPr/>
          <p:nvPr/>
        </p:nvSpPr>
        <p:spPr>
          <a:xfrm>
            <a:off x="6484489" y="4618313"/>
            <a:ext cx="1286526" cy="927259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1512132353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3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Step3 </a:t>
            </a:r>
            <a:r>
              <a:rPr lang="zh-TW" altLang="en-US" dirty="0" smtClean="0"/>
              <a:t>原理</a:t>
            </a:r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1840454" cy="244827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891827" y="4717459"/>
            <a:ext cx="1008112" cy="596943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122</a:t>
            </a:r>
            <a:endParaRPr 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1720138" y="2937294"/>
            <a:ext cx="560187" cy="1224136"/>
          </a:xfrm>
          <a:prstGeom prst="straightConnector1">
            <a:avLst/>
          </a:prstGeom>
          <a:ln>
            <a:solidFill>
              <a:srgbClr val="3C00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766768" y="2793278"/>
            <a:ext cx="684076" cy="144016"/>
          </a:xfrm>
          <a:prstGeom prst="straightConnector1">
            <a:avLst/>
          </a:prstGeom>
          <a:ln>
            <a:solidFill>
              <a:srgbClr val="3C00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350489" y="3055734"/>
            <a:ext cx="30190" cy="1083963"/>
          </a:xfrm>
          <a:prstGeom prst="straightConnector1">
            <a:avLst/>
          </a:prstGeom>
          <a:ln>
            <a:solidFill>
              <a:srgbClr val="3C00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2546189" y="3212976"/>
            <a:ext cx="603153" cy="504056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向右箭號 18"/>
          <p:cNvSpPr/>
          <p:nvPr/>
        </p:nvSpPr>
        <p:spPr>
          <a:xfrm>
            <a:off x="3607222" y="2793278"/>
            <a:ext cx="1947512" cy="1248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  做三次</a:t>
            </a:r>
            <a:endParaRPr lang="en-US" sz="2800" dirty="0"/>
          </a:p>
        </p:txBody>
      </p:sp>
      <p:pic>
        <p:nvPicPr>
          <p:cNvPr id="20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2132856"/>
            <a:ext cx="18404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圓角矩形 20"/>
          <p:cNvSpPr/>
          <p:nvPr/>
        </p:nvSpPr>
        <p:spPr>
          <a:xfrm>
            <a:off x="5976552" y="4725144"/>
            <a:ext cx="2032101" cy="596943"/>
          </a:xfrm>
          <a:prstGeom prst="roundRect">
            <a:avLst>
              <a:gd name="adj" fmla="val 2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122122122</a:t>
            </a:r>
            <a:endParaRPr lang="en-US" sz="2400" dirty="0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7082693" y="3212976"/>
            <a:ext cx="603153" cy="504056"/>
          </a:xfrm>
          <a:prstGeom prst="straightConnector1">
            <a:avLst/>
          </a:prstGeom>
          <a:ln>
            <a:solidFill>
              <a:srgbClr val="3C00F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用此方法解以下方塊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4130" y="2743920"/>
            <a:ext cx="2115105" cy="183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063" r="5374" b="15381"/>
          <a:stretch/>
        </p:blipFill>
        <p:spPr>
          <a:xfrm>
            <a:off x="971600" y="2708920"/>
            <a:ext cx="1684988" cy="18722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66380"/>
            <a:ext cx="23355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50" y="357188"/>
            <a:ext cx="6757988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History</a:t>
            </a:r>
            <a:endParaRPr lang="zh-TW" altLang="en-US" sz="4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38" y="2071688"/>
            <a:ext cx="8183562" cy="3929062"/>
          </a:xfrm>
        </p:spPr>
        <p:txBody>
          <a:bodyPr/>
          <a:lstStyle/>
          <a:p>
            <a:r>
              <a:rPr lang="en-US" altLang="zh-TW" dirty="0" smtClean="0"/>
              <a:t>WCA (</a:t>
            </a:r>
            <a:r>
              <a:rPr lang="zh-TW" altLang="en-US" dirty="0" smtClean="0"/>
              <a:t>世界魔方聯盟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>
                <a:hlinkClick r:id="rId3"/>
              </a:rPr>
              <a:t>世界各地比賽</a:t>
            </a:r>
            <a:endParaRPr lang="zh-TW" altLang="en-US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1741-CD9C-489D-9543-8B7EF0D13F7E}" type="slidenum">
              <a:rPr lang="zh-TW" altLang="en-US"/>
              <a:pPr>
                <a:defRPr/>
              </a:pPr>
              <a:t>3</a:t>
            </a:fld>
            <a:endParaRPr lang="zh-TW" altLang="en-US" dirty="0"/>
          </a:p>
        </p:txBody>
      </p:sp>
      <p:pic>
        <p:nvPicPr>
          <p:cNvPr id="25602" name="Picture 2" descr="http://www.worldcubeassociation.org/regulations/images/WCA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6" y="2852936"/>
            <a:ext cx="4104754" cy="2502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用此方式解</a:t>
            </a:r>
            <a:r>
              <a:rPr lang="en-US" altLang="zh-TW" dirty="0" smtClean="0"/>
              <a:t>3x3x3</a:t>
            </a:r>
            <a:r>
              <a:rPr lang="zh-TW" altLang="en-US" dirty="0" smtClean="0"/>
              <a:t>方塊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2204864"/>
            <a:ext cx="60475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參考方式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  <p:pic>
        <p:nvPicPr>
          <p:cNvPr id="1026" name="Picture 2" descr="E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8" y="2780928"/>
            <a:ext cx="1388672" cy="14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84752" y="414908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RU'R'U</a:t>
            </a:r>
            <a:endParaRPr lang="en-US" dirty="0"/>
          </a:p>
        </p:txBody>
      </p:sp>
      <p:pic>
        <p:nvPicPr>
          <p:cNvPr id="1027" name="Picture 3" descr="E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71935"/>
            <a:ext cx="1368152" cy="13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83768" y="414008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RU'R'U-R'FRF'</a:t>
            </a:r>
            <a:endParaRPr lang="en-US" dirty="0"/>
          </a:p>
        </p:txBody>
      </p:sp>
      <p:pic>
        <p:nvPicPr>
          <p:cNvPr id="1028" name="Picture 4" descr="C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17" y="2780928"/>
            <a:ext cx="1368152" cy="13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662429" y="407707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(RU'R'U)3</a:t>
            </a:r>
            <a:endParaRPr lang="en-US" dirty="0"/>
          </a:p>
        </p:txBody>
      </p:sp>
      <p:pic>
        <p:nvPicPr>
          <p:cNvPr id="1029" name="Picture 5" descr="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48" y="2771935"/>
            <a:ext cx="1381020" cy="13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228184" y="4140088"/>
            <a:ext cx="228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(RU'R'U)2-(R'FRF')2-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(RU'R'U)2-(R'FRF')2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112378" y="241159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</a:rPr>
              <a:t>EP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2915816" y="242061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EO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4980241" y="242061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CP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6941224" y="242061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08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用此方式玩益智遊戲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  <p:pic>
        <p:nvPicPr>
          <p:cNvPr id="7" name="內容版面配置區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0" y="1656798"/>
            <a:ext cx="1584176" cy="1584176"/>
          </a:xfrm>
          <a:prstGeom prst="rect">
            <a:avLst/>
          </a:prstGeom>
        </p:spPr>
      </p:pic>
      <p:pic>
        <p:nvPicPr>
          <p:cNvPr id="8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19" y="3556819"/>
            <a:ext cx="1748097" cy="2330797"/>
          </a:xfrm>
          <a:prstGeom prst="rect">
            <a:avLst/>
          </a:prstGeom>
        </p:spPr>
      </p:pic>
      <p:pic>
        <p:nvPicPr>
          <p:cNvPr id="27653" name="Picture 5" descr="http://www.davidguo.idv.tw/Cube/images/TriTr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78526"/>
            <a:ext cx="3771977" cy="11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http://www.davidguo.idv.tw/Cube/images/BrainBall/BrainB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76" y="3779690"/>
            <a:ext cx="1773768" cy="17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http://www.davidguo.idv.tw/Cube/images/Topspin/topsp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65" y="3682936"/>
            <a:ext cx="293973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8E535-5022-4218-88AB-93954D96E7F4}" type="slidenum">
              <a:rPr lang="zh-TW" altLang="en-US"/>
              <a:pPr>
                <a:defRPr/>
              </a:pPr>
              <a:t>33</a:t>
            </a:fld>
            <a:endParaRPr lang="zh-TW" altLang="en-US" dirty="0"/>
          </a:p>
        </p:txBody>
      </p:sp>
      <p:sp>
        <p:nvSpPr>
          <p:cNvPr id="101379" name="文字方塊 7"/>
          <p:cNvSpPr txBox="1">
            <a:spLocks noChangeArrowheads="1"/>
          </p:cNvSpPr>
          <p:nvPr/>
        </p:nvSpPr>
        <p:spPr bwMode="auto">
          <a:xfrm>
            <a:off x="2771800" y="4869160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5400" dirty="0">
                <a:latin typeface="Broadway" pitchFamily="82" charset="0"/>
                <a:ea typeface="微軟正黑體" pitchFamily="34" charset="-120"/>
              </a:rPr>
              <a:t>Thank </a:t>
            </a:r>
            <a:r>
              <a:rPr kumimoji="0" lang="en-US" altLang="zh-TW" sz="5400" dirty="0" smtClean="0">
                <a:latin typeface="Broadway" pitchFamily="82" charset="0"/>
                <a:ea typeface="微軟正黑體" pitchFamily="34" charset="-120"/>
              </a:rPr>
              <a:t>you !</a:t>
            </a:r>
            <a:endParaRPr kumimoji="0" lang="zh-TW" altLang="en-US" sz="5400" dirty="0">
              <a:latin typeface="Broadway" pitchFamily="82" charset="0"/>
              <a:ea typeface="微軟正黑體" pitchFamily="34" charset="-120"/>
            </a:endParaRPr>
          </a:p>
        </p:txBody>
      </p:sp>
      <p:sp>
        <p:nvSpPr>
          <p:cNvPr id="101380" name="文字方塊 6"/>
          <p:cNvSpPr txBox="1">
            <a:spLocks noChangeArrowheads="1"/>
          </p:cNvSpPr>
          <p:nvPr/>
        </p:nvSpPr>
        <p:spPr bwMode="auto">
          <a:xfrm>
            <a:off x="4500563" y="5643563"/>
            <a:ext cx="413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Verdana" pitchFamily="34" charset="0"/>
                <a:ea typeface="微軟正黑體" pitchFamily="34" charset="-120"/>
              </a:rPr>
              <a:t>http://www.davidguo.idv.tw/Cube</a:t>
            </a:r>
            <a:endParaRPr kumimoji="0" lang="zh-TW" altLang="en-US">
              <a:latin typeface="Verdana" pitchFamily="34" charset="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34085" r="3197" b="2268"/>
          <a:stretch/>
        </p:blipFill>
        <p:spPr>
          <a:xfrm>
            <a:off x="1728255" y="1202183"/>
            <a:ext cx="5544616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50" y="357188"/>
            <a:ext cx="6757988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Rubik’s Cube</a:t>
            </a:r>
            <a:endParaRPr lang="zh-TW" alt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89" t="17027" r="34698" b="9999"/>
          <a:stretch>
            <a:fillRect/>
          </a:stretch>
        </p:blipFill>
        <p:spPr bwMode="auto">
          <a:xfrm>
            <a:off x="5715000" y="4286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1714500"/>
            <a:ext cx="8183563" cy="4357688"/>
          </a:xfrm>
        </p:spPr>
        <p:txBody>
          <a:bodyPr/>
          <a:lstStyle/>
          <a:p>
            <a:r>
              <a:rPr lang="zh-TW" altLang="en-US" dirty="0" smtClean="0"/>
              <a:t>魔術方塊、魔方、扭計骰</a:t>
            </a:r>
            <a:endParaRPr lang="en-US" altLang="zh-TW" dirty="0" smtClean="0"/>
          </a:p>
          <a:p>
            <a:r>
              <a:rPr lang="zh-TW" altLang="en-US" dirty="0" smtClean="0"/>
              <a:t>結構：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2000" dirty="0" smtClean="0"/>
              <a:t>Sing</a:t>
            </a:r>
            <a:r>
              <a:rPr lang="en-US" altLang="zh-TW" sz="2000" dirty="0" smtClean="0">
                <a:hlinkClick r:id="rId5" action="ppaction://hlinkfile"/>
              </a:rPr>
              <a:t>le</a:t>
            </a:r>
            <a:r>
              <a:rPr lang="en-US" altLang="zh-TW" sz="2000" dirty="0" smtClean="0"/>
              <a:t>: </a:t>
            </a:r>
            <a:r>
              <a:rPr lang="en-US" altLang="zh-TW" sz="2000" dirty="0" smtClean="0">
                <a:hlinkClick r:id="rId6" action="ppaction://hlinkfile"/>
              </a:rPr>
              <a:t>4.90</a:t>
            </a:r>
            <a:r>
              <a:rPr lang="en-US" altLang="zh-TW" sz="2000" dirty="0" smtClean="0"/>
              <a:t>, </a:t>
            </a:r>
            <a:r>
              <a:rPr lang="en-US" sz="2000" dirty="0">
                <a:hlinkClick r:id="rId7"/>
              </a:rPr>
              <a:t>Lucas </a:t>
            </a:r>
            <a:r>
              <a:rPr lang="en-US" sz="2000" dirty="0" err="1">
                <a:hlinkClick r:id="rId7"/>
              </a:rPr>
              <a:t>Etter</a:t>
            </a:r>
            <a:r>
              <a:rPr lang="en-US" altLang="zh-TW" sz="2000" dirty="0" smtClean="0"/>
              <a:t>, </a:t>
            </a:r>
            <a:r>
              <a:rPr lang="en-US" sz="2000" dirty="0">
                <a:hlinkClick r:id="rId8"/>
              </a:rPr>
              <a:t>River Hill Fall 2015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en-US" altLang="zh-TW" sz="1800" dirty="0" smtClean="0"/>
              <a:t>Average: 6.54, </a:t>
            </a:r>
            <a:r>
              <a:rPr lang="en-US" altLang="zh-TW" sz="1800" dirty="0" err="1" smtClean="0">
                <a:hlinkClick r:id="rId9" action="ppaction://hlinkfile"/>
              </a:rPr>
              <a:t>Feliks</a:t>
            </a:r>
            <a:r>
              <a:rPr lang="en-US" altLang="zh-TW" sz="1800" dirty="0" smtClean="0">
                <a:hlinkClick r:id="rId9" action="ppaction://hlinkfile"/>
              </a:rPr>
              <a:t> </a:t>
            </a:r>
            <a:r>
              <a:rPr lang="en-US" altLang="zh-TW" sz="1800" dirty="0" err="1" smtClean="0">
                <a:hlinkClick r:id="rId9" action="ppaction://hlinkfile"/>
              </a:rPr>
              <a:t>Zemdegs</a:t>
            </a:r>
            <a:r>
              <a:rPr lang="en-US" altLang="zh-TW" sz="1800" dirty="0" smtClean="0"/>
              <a:t>, </a:t>
            </a:r>
            <a:r>
              <a:rPr lang="en-US" sz="1800" dirty="0">
                <a:hlinkClick r:id="rId10"/>
              </a:rPr>
              <a:t>Melbourne Cube Day 2013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en-US" altLang="zh-TW" sz="1800" dirty="0" smtClean="0"/>
              <a:t>           </a:t>
            </a:r>
            <a:r>
              <a:rPr lang="en-US" sz="1800" dirty="0"/>
              <a:t>6.91   6.41   6.25   7.30   6.31</a:t>
            </a:r>
            <a:r>
              <a:rPr lang="en-US" altLang="zh-TW" sz="1800" dirty="0" smtClean="0"/>
              <a:t> </a:t>
            </a:r>
          </a:p>
          <a:p>
            <a:r>
              <a:rPr lang="zh-TW" altLang="en-US" dirty="0" smtClean="0"/>
              <a:t>台灣紀錄</a:t>
            </a:r>
            <a:endParaRPr lang="en-US" altLang="zh-TW" dirty="0" smtClean="0"/>
          </a:p>
          <a:p>
            <a:pPr lvl="1"/>
            <a:r>
              <a:rPr lang="en-US" altLang="zh-TW" sz="2000" dirty="0" smtClean="0"/>
              <a:t>6.50, </a:t>
            </a:r>
            <a:r>
              <a:rPr lang="zh-TW" altLang="en-US" sz="2000" dirty="0" smtClean="0"/>
              <a:t>蔡岳霖</a:t>
            </a:r>
            <a:r>
              <a:rPr lang="en-US" altLang="zh-TW" sz="2000" dirty="0" smtClean="0"/>
              <a:t>, </a:t>
            </a:r>
            <a:r>
              <a:rPr lang="en-US" sz="2000" dirty="0">
                <a:hlinkClick r:id="rId11"/>
              </a:rPr>
              <a:t>Kaohsiung Winter 2015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8.14, </a:t>
            </a:r>
            <a:r>
              <a:rPr lang="zh-TW" altLang="en-US" sz="2000" dirty="0" smtClean="0"/>
              <a:t>吳亦凡</a:t>
            </a:r>
            <a:r>
              <a:rPr lang="en-US" altLang="zh-TW" sz="2000" dirty="0" smtClean="0"/>
              <a:t>, </a:t>
            </a:r>
            <a:r>
              <a:rPr lang="en-US" altLang="zh-TW" sz="2000" dirty="0">
                <a:hlinkClick r:id="rId12"/>
              </a:rPr>
              <a:t>TCL - Taipei 2015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F755-9B1A-4891-AA72-4A3547BEDFF4}" type="slidenum">
              <a:rPr lang="zh-TW" altLang="en-US"/>
              <a:pPr>
                <a:defRPr/>
              </a:pPr>
              <a:t>4</a:t>
            </a:fld>
            <a:endParaRPr lang="zh-TW" alt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0" t="23512" r="40941" b="22162"/>
          <a:stretch>
            <a:fillRect/>
          </a:stretch>
        </p:blipFill>
        <p:spPr bwMode="auto">
          <a:xfrm>
            <a:off x="6372200" y="3806527"/>
            <a:ext cx="2533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3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魔術方塊解法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027799" y="3132600"/>
            <a:ext cx="1872208" cy="720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理解型</a:t>
            </a:r>
            <a:endParaRPr lang="zh-TW" altLang="en-US" sz="3200" dirty="0"/>
          </a:p>
        </p:txBody>
      </p:sp>
      <p:sp>
        <p:nvSpPr>
          <p:cNvPr id="6" name="圓角矩形 5"/>
          <p:cNvSpPr/>
          <p:nvPr/>
        </p:nvSpPr>
        <p:spPr>
          <a:xfrm>
            <a:off x="3570257" y="1498318"/>
            <a:ext cx="1815347" cy="724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解法</a:t>
            </a:r>
            <a:endParaRPr lang="zh-TW" altLang="en-US" sz="3200" dirty="0"/>
          </a:p>
        </p:txBody>
      </p:sp>
      <p:sp>
        <p:nvSpPr>
          <p:cNvPr id="7" name="圓角矩形 6"/>
          <p:cNvSpPr/>
          <p:nvPr/>
        </p:nvSpPr>
        <p:spPr>
          <a:xfrm>
            <a:off x="4932040" y="3128730"/>
            <a:ext cx="1872208" cy="724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公式型</a:t>
            </a:r>
            <a:endParaRPr lang="zh-TW" altLang="en-US" sz="3200" dirty="0"/>
          </a:p>
        </p:txBody>
      </p:sp>
      <p:sp>
        <p:nvSpPr>
          <p:cNvPr id="8" name="圓角矩形 7"/>
          <p:cNvSpPr/>
          <p:nvPr/>
        </p:nvSpPr>
        <p:spPr>
          <a:xfrm>
            <a:off x="3667210" y="4854430"/>
            <a:ext cx="1872208" cy="724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簡易型</a:t>
            </a:r>
            <a:endParaRPr lang="zh-TW" altLang="en-US" sz="3200" dirty="0"/>
          </a:p>
        </p:txBody>
      </p:sp>
      <p:sp>
        <p:nvSpPr>
          <p:cNvPr id="9" name="圓角矩形 8"/>
          <p:cNvSpPr/>
          <p:nvPr/>
        </p:nvSpPr>
        <p:spPr>
          <a:xfrm>
            <a:off x="6476455" y="4848734"/>
            <a:ext cx="1872208" cy="724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速解型</a:t>
            </a:r>
            <a:endParaRPr lang="zh-TW" altLang="en-US" sz="3200" dirty="0"/>
          </a:p>
        </p:txBody>
      </p:sp>
      <p:sp>
        <p:nvSpPr>
          <p:cNvPr id="10" name="向下箭號 9"/>
          <p:cNvSpPr/>
          <p:nvPr/>
        </p:nvSpPr>
        <p:spPr>
          <a:xfrm rot="2525307">
            <a:off x="3388431" y="2206440"/>
            <a:ext cx="226295" cy="93829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rot="19074693" flipH="1">
            <a:off x="5445347" y="2206440"/>
            <a:ext cx="226295" cy="93829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2525307">
            <a:off x="4888595" y="3932140"/>
            <a:ext cx="226295" cy="93829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9074693" flipH="1">
            <a:off x="6945511" y="3932140"/>
            <a:ext cx="226295" cy="93829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9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50" y="357188"/>
            <a:ext cx="6757988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5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3x3x3</a:t>
            </a:r>
            <a:r>
              <a:rPr lang="zh-TW" altLang="en-US" sz="5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解法流程</a:t>
            </a:r>
            <a:endParaRPr lang="zh-TW" altLang="en-US" sz="5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30D50-FD8B-40C3-BB76-F82D118B428B}" type="slidenum">
              <a:rPr lang="zh-TW" altLang="en-US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43063" y="1928813"/>
            <a:ext cx="5857875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/>
              <a:t>一層一層來解的</a:t>
            </a:r>
          </a:p>
        </p:txBody>
      </p:sp>
      <p:pic>
        <p:nvPicPr>
          <p:cNvPr id="188419" name="圖片 111" descr="S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429000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8" name="圖片 112" descr="S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7" name="圖片 113" descr="S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Verdana" pitchFamily="34" charset="0"/>
              <a:ea typeface="微軟正黑體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2928926" y="4071942"/>
            <a:ext cx="571504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786446" y="4071942"/>
            <a:ext cx="571504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1297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圖片 10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49" y="184834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圖片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49" y="299134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圖片 12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49" y="406290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圖片 13" descr="http://www.davidguo.idv.tw/Cube/images/notation1/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774" y="184834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圖片 14" descr="http://www.davidguo.idv.tw/Cube/images/notation1/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3774" y="299134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圖片 15" descr="http://www.davidguo.idv.tw/Cube/images/notation1/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3774" y="406290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123618" y="2419830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kumimoji="0" lang="zh-TW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3618" y="3491400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kumimoji="0" lang="zh-TW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618" y="4562970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kumimoji="0" lang="zh-TW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52312" y="2419830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kumimoji="0" lang="zh-TW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52312" y="3491400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kumimoji="0" lang="zh-TW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23750" y="4562970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endParaRPr kumimoji="0" lang="zh-TW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0" name="圖片 25" descr="L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883" y="12144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1" name="圖片 26" descr="L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883" y="266700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2" name="圖片 27" descr="L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883" y="386665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3" name="圖片 28" descr="L3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883" y="5100637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3715321" y="714375"/>
            <a:ext cx="714375" cy="428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十字</a:t>
            </a:r>
          </a:p>
        </p:txBody>
      </p:sp>
      <p:sp>
        <p:nvSpPr>
          <p:cNvPr id="32" name="矩形 31"/>
          <p:cNvSpPr/>
          <p:nvPr/>
        </p:nvSpPr>
        <p:spPr>
          <a:xfrm>
            <a:off x="1928794" y="142852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第二層</a:t>
            </a:r>
          </a:p>
        </p:txBody>
      </p:sp>
      <p:sp>
        <p:nvSpPr>
          <p:cNvPr id="33" name="矩形 32"/>
          <p:cNvSpPr/>
          <p:nvPr/>
        </p:nvSpPr>
        <p:spPr>
          <a:xfrm>
            <a:off x="3857620" y="142852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第三層</a:t>
            </a:r>
          </a:p>
        </p:txBody>
      </p:sp>
      <p:sp>
        <p:nvSpPr>
          <p:cNvPr id="34" name="矩形 33"/>
          <p:cNvSpPr/>
          <p:nvPr/>
        </p:nvSpPr>
        <p:spPr>
          <a:xfrm>
            <a:off x="3572446" y="2143125"/>
            <a:ext cx="1000125" cy="3571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/>
              <a:t>123564</a:t>
            </a:r>
            <a:endParaRPr kumimoji="0" lang="zh-TW" altLang="en-US" sz="1600" dirty="0"/>
          </a:p>
        </p:txBody>
      </p:sp>
      <p:sp>
        <p:nvSpPr>
          <p:cNvPr id="35" name="向下箭號 34"/>
          <p:cNvSpPr/>
          <p:nvPr/>
        </p:nvSpPr>
        <p:spPr>
          <a:xfrm>
            <a:off x="4429696" y="2071688"/>
            <a:ext cx="214312" cy="571500"/>
          </a:xfrm>
          <a:prstGeom prst="downArrow">
            <a:avLst>
              <a:gd name="adj1" fmla="val 23321"/>
              <a:gd name="adj2" fmla="val 49071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6" name="向下箭號 35"/>
          <p:cNvSpPr/>
          <p:nvPr/>
        </p:nvSpPr>
        <p:spPr>
          <a:xfrm>
            <a:off x="4358258" y="3500438"/>
            <a:ext cx="214313" cy="348154"/>
          </a:xfrm>
          <a:prstGeom prst="downArrow">
            <a:avLst>
              <a:gd name="adj1" fmla="val 23321"/>
              <a:gd name="adj2" fmla="val 49071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" name="向下箭號 36"/>
          <p:cNvSpPr/>
          <p:nvPr/>
        </p:nvSpPr>
        <p:spPr>
          <a:xfrm>
            <a:off x="4358258" y="4697942"/>
            <a:ext cx="214313" cy="368373"/>
          </a:xfrm>
          <a:prstGeom prst="downArrow">
            <a:avLst>
              <a:gd name="adj1" fmla="val 23321"/>
              <a:gd name="adj2" fmla="val 49071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168013" y="679529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方向</a:t>
            </a:r>
          </a:p>
        </p:txBody>
      </p:sp>
      <p:sp>
        <p:nvSpPr>
          <p:cNvPr id="58" name="矩形 57"/>
          <p:cNvSpPr/>
          <p:nvPr/>
        </p:nvSpPr>
        <p:spPr>
          <a:xfrm>
            <a:off x="142844" y="142852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代號</a:t>
            </a:r>
          </a:p>
        </p:txBody>
      </p:sp>
      <p:sp>
        <p:nvSpPr>
          <p:cNvPr id="63" name="矩形 62"/>
          <p:cNvSpPr/>
          <p:nvPr/>
        </p:nvSpPr>
        <p:spPr>
          <a:xfrm>
            <a:off x="3429562" y="1857364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</a:t>
            </a:r>
            <a:endParaRPr kumimoji="0" lang="zh-TW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572571" y="1128203"/>
            <a:ext cx="1936720" cy="1303547"/>
            <a:chOff x="4572571" y="1128203"/>
            <a:chExt cx="1936720" cy="1303547"/>
          </a:xfrm>
        </p:grpSpPr>
        <p:pic>
          <p:nvPicPr>
            <p:cNvPr id="57" name="圖片 38" descr="OLL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05974" y="1128203"/>
              <a:ext cx="1000125" cy="98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矩形 40"/>
            <p:cNvSpPr/>
            <p:nvPr/>
          </p:nvSpPr>
          <p:spPr bwMode="auto">
            <a:xfrm>
              <a:off x="4683813" y="1279429"/>
              <a:ext cx="968360" cy="6162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200" dirty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1</a:t>
              </a:r>
              <a:r>
                <a:rPr kumimoji="0" lang="zh-TW" altLang="en-US" sz="3200" dirty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黃</a:t>
              </a: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4572571" y="1991586"/>
              <a:ext cx="1936720" cy="4401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 smtClean="0"/>
                <a:t>12421-554</a:t>
              </a:r>
              <a:endParaRPr kumimoji="0" lang="zh-TW" altLang="en-US" sz="1600" dirty="0"/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4793947" y="1740336"/>
              <a:ext cx="492709" cy="47402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C</a:t>
              </a:r>
              <a:endParaRPr kumimoji="0" lang="zh-TW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grpSp>
        <p:nvGrpSpPr>
          <p:cNvPr id="61478" name="群組 93"/>
          <p:cNvGrpSpPr>
            <a:grpSpLocks/>
          </p:cNvGrpSpPr>
          <p:nvPr/>
        </p:nvGrpSpPr>
        <p:grpSpPr bwMode="auto">
          <a:xfrm>
            <a:off x="4743719" y="2610366"/>
            <a:ext cx="1317053" cy="933439"/>
            <a:chOff x="7209961" y="1763913"/>
            <a:chExt cx="1219691" cy="864157"/>
          </a:xfrm>
        </p:grpSpPr>
        <p:pic>
          <p:nvPicPr>
            <p:cNvPr id="61486" name="圖片 45" descr="http://www.davidguo.idv.tw/Cube/images/notation1/OLL_D2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86710" y="2071678"/>
              <a:ext cx="642942" cy="55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矩形 44"/>
            <p:cNvSpPr/>
            <p:nvPr/>
          </p:nvSpPr>
          <p:spPr>
            <a:xfrm>
              <a:off x="7209961" y="1763913"/>
              <a:ext cx="785818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200" dirty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2</a:t>
              </a:r>
              <a:r>
                <a:rPr kumimoji="0" lang="zh-TW" altLang="en-US" sz="3200" dirty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黃</a:t>
              </a:r>
            </a:p>
          </p:txBody>
        </p:sp>
      </p:grpSp>
      <p:grpSp>
        <p:nvGrpSpPr>
          <p:cNvPr id="61479" name="群組 90"/>
          <p:cNvGrpSpPr>
            <a:grpSpLocks/>
          </p:cNvGrpSpPr>
          <p:nvPr/>
        </p:nvGrpSpPr>
        <p:grpSpPr bwMode="auto">
          <a:xfrm>
            <a:off x="4757834" y="3920030"/>
            <a:ext cx="1412945" cy="978526"/>
            <a:chOff x="7331056" y="4550131"/>
            <a:chExt cx="1269426" cy="879133"/>
          </a:xfrm>
        </p:grpSpPr>
        <p:pic>
          <p:nvPicPr>
            <p:cNvPr id="61480" name="圖片 46" descr="http://www.davidguo.idv.tw/Cube/images/notation1/OLL_D4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43834" y="4857760"/>
              <a:ext cx="95664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矩形 47"/>
            <p:cNvSpPr/>
            <p:nvPr/>
          </p:nvSpPr>
          <p:spPr>
            <a:xfrm>
              <a:off x="7331056" y="4550131"/>
              <a:ext cx="785818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200" dirty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0</a:t>
              </a:r>
              <a:r>
                <a:rPr kumimoji="0" lang="zh-TW" altLang="en-US" sz="3200" dirty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</a:rPr>
                <a:t>黃</a:t>
              </a: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1978858" y="1046162"/>
            <a:ext cx="1490956" cy="1373668"/>
            <a:chOff x="2500313" y="949325"/>
            <a:chExt cx="2381250" cy="2193926"/>
          </a:xfrm>
        </p:grpSpPr>
        <p:grpSp>
          <p:nvGrpSpPr>
            <p:cNvPr id="60" name="群組 59"/>
            <p:cNvGrpSpPr/>
            <p:nvPr/>
          </p:nvGrpSpPr>
          <p:grpSpPr>
            <a:xfrm>
              <a:off x="2918720" y="949325"/>
              <a:ext cx="1707948" cy="1707948"/>
              <a:chOff x="3563888" y="1527627"/>
              <a:chExt cx="2088232" cy="2088232"/>
            </a:xfrm>
          </p:grpSpPr>
          <p:pic>
            <p:nvPicPr>
              <p:cNvPr id="68" name="圖片 6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1527627"/>
                <a:ext cx="2088232" cy="2088232"/>
              </a:xfrm>
              <a:prstGeom prst="rect">
                <a:avLst/>
              </a:prstGeom>
            </p:spPr>
          </p:pic>
          <p:sp>
            <p:nvSpPr>
              <p:cNvPr id="70" name="弧形向右箭號 69"/>
              <p:cNvSpPr/>
              <p:nvPr/>
            </p:nvSpPr>
            <p:spPr>
              <a:xfrm rot="815923">
                <a:off x="4850913" y="1804183"/>
                <a:ext cx="283500" cy="1073377"/>
              </a:xfrm>
              <a:prstGeom prst="curvedRightArrow">
                <a:avLst>
                  <a:gd name="adj1" fmla="val 25000"/>
                  <a:gd name="adj2" fmla="val 111732"/>
                  <a:gd name="adj3" fmla="val 36464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 bwMode="auto">
            <a:xfrm>
              <a:off x="2500313" y="2547938"/>
              <a:ext cx="2381250" cy="59531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 smtClean="0"/>
                <a:t>12121-5454</a:t>
              </a:r>
              <a:endParaRPr kumimoji="0" lang="zh-TW" altLang="en-US" sz="1600" dirty="0"/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2637380" y="2008188"/>
              <a:ext cx="952500" cy="714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A1</a:t>
              </a:r>
              <a:endParaRPr kumimoji="0" lang="zh-TW" alt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1946913" y="2596589"/>
            <a:ext cx="1583371" cy="1439629"/>
            <a:chOff x="2592820" y="3452808"/>
            <a:chExt cx="2378075" cy="2162189"/>
          </a:xfrm>
        </p:grpSpPr>
        <p:grpSp>
          <p:nvGrpSpPr>
            <p:cNvPr id="74" name="群組 73"/>
            <p:cNvGrpSpPr/>
            <p:nvPr/>
          </p:nvGrpSpPr>
          <p:grpSpPr>
            <a:xfrm>
              <a:off x="2918720" y="3452808"/>
              <a:ext cx="1682355" cy="1677011"/>
              <a:chOff x="3563888" y="3993646"/>
              <a:chExt cx="2094887" cy="2088232"/>
            </a:xfrm>
          </p:grpSpPr>
          <p:pic>
            <p:nvPicPr>
              <p:cNvPr id="77" name="圖片 76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3993646"/>
                <a:ext cx="2088232" cy="2088232"/>
              </a:xfrm>
              <a:prstGeom prst="rect">
                <a:avLst/>
              </a:prstGeom>
            </p:spPr>
          </p:pic>
          <p:sp>
            <p:nvSpPr>
              <p:cNvPr id="78" name="弧形向右箭號 77"/>
              <p:cNvSpPr/>
              <p:nvPr/>
            </p:nvSpPr>
            <p:spPr>
              <a:xfrm rot="19246728" flipH="1">
                <a:off x="5375275" y="4019289"/>
                <a:ext cx="283500" cy="819672"/>
              </a:xfrm>
              <a:prstGeom prst="curvedRightArrow">
                <a:avLst>
                  <a:gd name="adj1" fmla="val 24291"/>
                  <a:gd name="adj2" fmla="val 111732"/>
                  <a:gd name="adj3" fmla="val 4552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 bwMode="auto">
            <a:xfrm>
              <a:off x="2592820" y="5040323"/>
              <a:ext cx="2378075" cy="57467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 smtClean="0"/>
                <a:t>45454-2121</a:t>
              </a:r>
              <a:endParaRPr kumimoji="0" lang="zh-TW" altLang="en-US" sz="1600" dirty="0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2633799" y="4515529"/>
              <a:ext cx="920545" cy="69056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A2</a:t>
              </a:r>
              <a:endParaRPr kumimoji="0" lang="zh-TW" alt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640962" y="709016"/>
            <a:ext cx="1000125" cy="428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角位置</a:t>
            </a:r>
          </a:p>
        </p:txBody>
      </p:sp>
      <p:sp>
        <p:nvSpPr>
          <p:cNvPr id="62" name="矩形 61"/>
          <p:cNvSpPr/>
          <p:nvPr/>
        </p:nvSpPr>
        <p:spPr>
          <a:xfrm>
            <a:off x="6355223" y="2257277"/>
            <a:ext cx="2105220" cy="3571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spc="-100" dirty="0" smtClean="0"/>
              <a:t>4512-1644212-4513</a:t>
            </a:r>
            <a:endParaRPr kumimoji="0" lang="zh-TW" altLang="en-US" sz="1600" spc="-100" dirty="0"/>
          </a:p>
        </p:txBody>
      </p:sp>
      <p:pic>
        <p:nvPicPr>
          <p:cNvPr id="65" name="Picture 2" descr="http://www.davidguo.idv.tw/Cube/images/notation1/PLL2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40962" y="1137641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矩形 78"/>
          <p:cNvSpPr/>
          <p:nvPr/>
        </p:nvSpPr>
        <p:spPr>
          <a:xfrm>
            <a:off x="6355223" y="1994881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</a:t>
            </a:r>
            <a:endParaRPr kumimoji="0" lang="zh-TW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479115" y="4991598"/>
            <a:ext cx="1981328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E=A1+55+A1</a:t>
            </a:r>
            <a:endParaRPr kumimoji="0" lang="zh-TW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6" name="Picture 2" descr="http://www.davidguo.idv.tw/Cube/images/notation1/PLL4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49195" y="3636469"/>
            <a:ext cx="12954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矩形 68"/>
          <p:cNvSpPr/>
          <p:nvPr/>
        </p:nvSpPr>
        <p:spPr>
          <a:xfrm>
            <a:off x="6730130" y="3205653"/>
            <a:ext cx="1000125" cy="428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邊位置</a:t>
            </a:r>
          </a:p>
        </p:txBody>
      </p:sp>
    </p:spTree>
    <p:extLst>
      <p:ext uri="{BB962C8B-B14F-4D97-AF65-F5344CB8AC3E}">
        <p14:creationId xmlns:p14="http://schemas.microsoft.com/office/powerpoint/2010/main" val="38104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長方體魔術方塊</a:t>
            </a:r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57" y="2690416"/>
            <a:ext cx="2115105" cy="183720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1979980" cy="26282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063" r="5374" b="15381"/>
          <a:stretch/>
        </p:blipFill>
        <p:spPr>
          <a:xfrm>
            <a:off x="971600" y="2672916"/>
            <a:ext cx="16849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14ED9-3EF2-44E9-AB2D-2DC6D08CEB69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7942"/>
            <a:ext cx="2335544" cy="25922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2165510" cy="19248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04" y="2132856"/>
            <a:ext cx="3299246" cy="32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28653</TotalTime>
  <Words>402</Words>
  <Application>Microsoft Office PowerPoint</Application>
  <PresentationFormat>如螢幕大小 (4:3)</PresentationFormat>
  <Paragraphs>205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微軟正黑體</vt:lpstr>
      <vt:lpstr>新細明體</vt:lpstr>
      <vt:lpstr>Arial</vt:lpstr>
      <vt:lpstr>Broadway</vt:lpstr>
      <vt:lpstr>Calibri</vt:lpstr>
      <vt:lpstr>Cambria Math</vt:lpstr>
      <vt:lpstr>Times New Roman</vt:lpstr>
      <vt:lpstr>Verdana</vt:lpstr>
      <vt:lpstr>Wingdings 2</vt:lpstr>
      <vt:lpstr>觀點</vt:lpstr>
      <vt:lpstr>2x2x3方塊工作坊</vt:lpstr>
      <vt:lpstr>魔術方塊歷史</vt:lpstr>
      <vt:lpstr>History</vt:lpstr>
      <vt:lpstr>Rubik’s Cube</vt:lpstr>
      <vt:lpstr>魔術方塊解法</vt:lpstr>
      <vt:lpstr>3x3x3解法流程</vt:lpstr>
      <vt:lpstr>PowerPoint 簡報</vt:lpstr>
      <vt:lpstr>長方體魔術方塊</vt:lpstr>
      <vt:lpstr>PowerPoint 簡報</vt:lpstr>
      <vt:lpstr>PowerPoint 簡報</vt:lpstr>
      <vt:lpstr>PowerPoint 簡報</vt:lpstr>
      <vt:lpstr>PowerPoint 簡報</vt:lpstr>
      <vt:lpstr>幾種不同的變化?</vt:lpstr>
      <vt:lpstr>最少步</vt:lpstr>
      <vt:lpstr>PowerPoint 簡報</vt:lpstr>
      <vt:lpstr>符號</vt:lpstr>
      <vt:lpstr>Step1: 頂面、底面</vt:lpstr>
      <vt:lpstr>PowerPoint 簡報</vt:lpstr>
      <vt:lpstr>Step2: 頂層、底層</vt:lpstr>
      <vt:lpstr>PowerPoint 簡報</vt:lpstr>
      <vt:lpstr>Step3: 中間層</vt:lpstr>
      <vt:lpstr>完成！！</vt:lpstr>
      <vt:lpstr>PowerPoint 簡報</vt:lpstr>
      <vt:lpstr>PowerPoint 簡報</vt:lpstr>
      <vt:lpstr>PowerPoint 簡報</vt:lpstr>
      <vt:lpstr>Step1 原理</vt:lpstr>
      <vt:lpstr>Step2 原理</vt:lpstr>
      <vt:lpstr>Step3 原理</vt:lpstr>
      <vt:lpstr>用此方法解以下方塊</vt:lpstr>
      <vt:lpstr>用此方式解3x3x3方塊</vt:lpstr>
      <vt:lpstr>參考方式</vt:lpstr>
      <vt:lpstr>用此方式玩益智遊戲</vt:lpstr>
      <vt:lpstr>PowerPoint 簡報</vt:lpstr>
    </vt:vector>
  </TitlesOfParts>
  <Company>NCTUMath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DavidGuo</dc:creator>
  <cp:lastModifiedBy>David Guo</cp:lastModifiedBy>
  <cp:revision>497</cp:revision>
  <dcterms:created xsi:type="dcterms:W3CDTF">2007-10-01T07:19:59Z</dcterms:created>
  <dcterms:modified xsi:type="dcterms:W3CDTF">2016-03-25T17:13:20Z</dcterms:modified>
</cp:coreProperties>
</file>