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5"/>
  </p:notesMasterIdLst>
  <p:sldIdLst>
    <p:sldId id="256" r:id="rId2"/>
    <p:sldId id="259" r:id="rId3"/>
    <p:sldId id="271" r:id="rId4"/>
    <p:sldId id="290" r:id="rId5"/>
    <p:sldId id="257" r:id="rId6"/>
    <p:sldId id="258" r:id="rId7"/>
    <p:sldId id="272" r:id="rId8"/>
    <p:sldId id="274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79" r:id="rId18"/>
    <p:sldId id="289" r:id="rId19"/>
    <p:sldId id="288" r:id="rId20"/>
    <p:sldId id="285" r:id="rId21"/>
    <p:sldId id="286" r:id="rId22"/>
    <p:sldId id="291" r:id="rId23"/>
    <p:sldId id="294" r:id="rId24"/>
    <p:sldId id="292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5" r:id="rId37"/>
    <p:sldId id="307" r:id="rId38"/>
    <p:sldId id="308" r:id="rId39"/>
    <p:sldId id="309" r:id="rId40"/>
    <p:sldId id="311" r:id="rId41"/>
    <p:sldId id="312" r:id="rId42"/>
    <p:sldId id="313" r:id="rId43"/>
    <p:sldId id="31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8fkqu/A/6B1OQrRX1Vb3oQ" hashData="JXLP0kVPoLLR9uf0SPa27bdgMt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F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74" autoAdjust="0"/>
    <p:restoredTop sz="94660"/>
  </p:normalViewPr>
  <p:slideViewPr>
    <p:cSldViewPr>
      <p:cViewPr varScale="1">
        <p:scale>
          <a:sx n="106" d="100"/>
          <a:sy n="106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ADA1-B1BD-4D8D-A817-6D5C72BC1DC2}" type="datetimeFigureOut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3269-84F4-4E48-9603-1D442AE327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pic>
        <p:nvPicPr>
          <p:cNvPr id="40961" name="Picture 1" descr="C:\Users\DavidGuo\Desktop\Cube's Image\圖片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067050" cy="306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00337-F575-4448-8FDF-020FB2E94679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DEA28-DF9C-48B4-B980-BDA14E9F83A7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58006" cy="1051560"/>
          </a:xfrm>
        </p:spPr>
        <p:txBody>
          <a:bodyPr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3577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DB62A-B881-4099-AA90-F7834373B1BC}" type="datetime1">
              <a:rPr lang="zh-TW" altLang="en-US" smtClean="0"/>
              <a:pPr/>
              <a:t>2008/5/1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9939" name="Picture 3" descr="C:\Users\DavidGuo\Desktop\Cube's Image\rubiks-cube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57166"/>
            <a:ext cx="1143000" cy="1211263"/>
          </a:xfrm>
          <a:prstGeom prst="rect">
            <a:avLst/>
          </a:prstGeom>
          <a:noFill/>
          <a:ln w="12700" cap="rnd">
            <a:solidFill>
              <a:schemeClr val="tx1"/>
            </a:solidFill>
            <a:rou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570948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C1722-E2C4-421E-9FA1-068CC3AFE3BB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A7CC-BE6E-4C1A-9E06-98A09C709822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B5AA0-EB61-463E-94A6-971AE1F71D03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A932-F9F8-47D6-887D-9EB10B3CA1B7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A2713-25F4-4532-ACF5-C5F2ACCF78AB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8362A-1058-4923-80B4-26E593492D06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14526-5A09-4961-BEE1-2761CA4CAD11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8BB72-7F26-4DA5-A3BA-95C61E655F0D}" type="datetime1">
              <a:rPr lang="zh-TW" altLang="en-US" smtClean="0"/>
              <a:pPr/>
              <a:t>2008/5/1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772400" cy="2328866"/>
          </a:xfrm>
        </p:spPr>
        <p:txBody>
          <a:bodyPr>
            <a:normAutofit/>
          </a:bodyPr>
          <a:lstStyle/>
          <a:p>
            <a:r>
              <a:rPr lang="en-US" altLang="zh-TW" sz="6600" dirty="0" smtClean="0"/>
              <a:t>3</a:t>
            </a:r>
            <a:r>
              <a:rPr lang="zh-TW" altLang="en-US" sz="6600" dirty="0" smtClean="0"/>
              <a:t>階魔術方塊盲解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altLang="zh-TW" sz="6600" dirty="0" smtClean="0"/>
              <a:t>Blindfold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5143512"/>
            <a:ext cx="7772400" cy="914400"/>
          </a:xfrm>
        </p:spPr>
        <p:txBody>
          <a:bodyPr/>
          <a:lstStyle/>
          <a:p>
            <a:r>
              <a:rPr lang="en-US" altLang="zh-TW" dirty="0" smtClean="0"/>
              <a:t>DavidGuo</a:t>
            </a:r>
          </a:p>
          <a:p>
            <a:r>
              <a:rPr lang="zh-TW" altLang="en-US" dirty="0" smtClean="0"/>
              <a:t>交大應數 郭君逸 助理教授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OC</a:t>
            </a:r>
            <a:r>
              <a:rPr lang="zh-TW" altLang="en-US" dirty="0" smtClean="0"/>
              <a:t>盲解練習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500166" y="4071942"/>
            <a:ext cx="62865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然後閉著眼睛將</a:t>
            </a:r>
            <a:r>
              <a:rPr lang="en-US" altLang="zh-TW" sz="3200" dirty="0" smtClean="0"/>
              <a:t>OC</a:t>
            </a:r>
            <a:r>
              <a:rPr lang="zh-TW" altLang="en-US" sz="3200" dirty="0" smtClean="0"/>
              <a:t>這個步驟盲解</a:t>
            </a:r>
            <a:endParaRPr lang="zh-TW" altLang="en-US" sz="3200" dirty="0"/>
          </a:p>
        </p:txBody>
      </p:sp>
      <p:sp>
        <p:nvSpPr>
          <p:cNvPr id="8" name="圓角矩形 7"/>
          <p:cNvSpPr/>
          <p:nvPr/>
        </p:nvSpPr>
        <p:spPr>
          <a:xfrm>
            <a:off x="1428728" y="2214554"/>
            <a:ext cx="6357982" cy="13573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先記好哪個角是順、哪個角是逆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步驟二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929190" y="2285992"/>
            <a:ext cx="3714776" cy="1643074"/>
          </a:xfrm>
          <a:prstGeom prst="wedgeRoundRectCallout">
            <a:avLst>
              <a:gd name="adj1" fmla="val -63824"/>
              <a:gd name="adj2" fmla="val 412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將角的位置轉好</a:t>
            </a:r>
            <a:endParaRPr lang="en-US" altLang="zh-TW" sz="3600" b="1" dirty="0" smtClean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98" t="23988" r="41417" b="18569"/>
          <a:stretch>
            <a:fillRect/>
          </a:stretch>
        </p:blipFill>
        <p:spPr bwMode="auto">
          <a:xfrm>
            <a:off x="928662" y="1857364"/>
            <a:ext cx="349372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357982" cy="105156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公式</a:t>
            </a:r>
            <a:r>
              <a:rPr lang="en-US" altLang="zh-TW" sz="5400" dirty="0" smtClean="0"/>
              <a:t>B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4357686" y="2928934"/>
            <a:ext cx="364333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Britannic Bold" pitchFamily="34" charset="0"/>
              </a:rPr>
              <a:t>616773467766</a:t>
            </a:r>
            <a:endParaRPr lang="zh-TW" altLang="en-US" sz="3200" dirty="0">
              <a:latin typeface="Britannic Bold" pitchFamily="34" charset="0"/>
            </a:endParaRPr>
          </a:p>
        </p:txBody>
      </p:sp>
      <p:pic>
        <p:nvPicPr>
          <p:cNvPr id="115714" name="Picture 2" descr="http://www.davidguo.idv.tw/Cube/images/notation1/L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14818"/>
            <a:ext cx="1928826" cy="1928826"/>
          </a:xfrm>
          <a:prstGeom prst="rect">
            <a:avLst/>
          </a:prstGeom>
          <a:noFill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4" t="18569" r="36648" b="17485"/>
          <a:stretch>
            <a:fillRect/>
          </a:stretch>
        </p:blipFill>
        <p:spPr bwMode="auto">
          <a:xfrm>
            <a:off x="1357290" y="1500174"/>
            <a:ext cx="2286016" cy="24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線單箭頭接點 19"/>
          <p:cNvCxnSpPr/>
          <p:nvPr/>
        </p:nvCxnSpPr>
        <p:spPr>
          <a:xfrm rot="16200000" flipH="1">
            <a:off x="1678761" y="1893083"/>
            <a:ext cx="500066" cy="285752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2143108" y="2143116"/>
            <a:ext cx="1071570" cy="71438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10800000">
            <a:off x="1857356" y="1785926"/>
            <a:ext cx="1071570" cy="214314"/>
          </a:xfrm>
          <a:prstGeom prst="straightConnector1">
            <a:avLst/>
          </a:prstGeom>
          <a:ln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4286248" y="1643050"/>
            <a:ext cx="1785950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Cycle=(142)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公式</a:t>
            </a:r>
            <a:r>
              <a:rPr lang="en-US" altLang="zh-TW" sz="5400" dirty="0" smtClean="0"/>
              <a:t>B-2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3643306" y="2071678"/>
            <a:ext cx="364333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Britannic Bold" pitchFamily="34" charset="0"/>
              </a:rPr>
              <a:t>616773467766</a:t>
            </a:r>
          </a:p>
          <a:p>
            <a:pPr algn="ctr"/>
            <a:r>
              <a:rPr lang="zh-TW" altLang="en-US" sz="3200" dirty="0" smtClean="0">
                <a:latin typeface="Britannic Bold" pitchFamily="34" charset="0"/>
              </a:rPr>
              <a:t>做兩次</a:t>
            </a:r>
            <a:endParaRPr lang="en-US" altLang="zh-TW" sz="3200" dirty="0" smtClean="0">
              <a:latin typeface="Britannic Bold" pitchFamily="34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23" t="18569" r="36648" b="16402"/>
          <a:stretch>
            <a:fillRect/>
          </a:stretch>
        </p:blipFill>
        <p:spPr bwMode="auto">
          <a:xfrm>
            <a:off x="928662" y="1428736"/>
            <a:ext cx="230744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線單箭頭接點 19"/>
          <p:cNvCxnSpPr/>
          <p:nvPr/>
        </p:nvCxnSpPr>
        <p:spPr>
          <a:xfrm rot="16200000" flipH="1">
            <a:off x="1295820" y="1795894"/>
            <a:ext cx="395401" cy="22594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1775950" y="2106566"/>
            <a:ext cx="960260" cy="125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10800000">
            <a:off x="1550006" y="1711165"/>
            <a:ext cx="1299175" cy="3389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0050" name="Picture 2" descr="http://www.davidguo.idv.tw/Cube/images/notation1/L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285852" y="3929066"/>
            <a:ext cx="1571636" cy="1571636"/>
          </a:xfrm>
          <a:prstGeom prst="rect">
            <a:avLst/>
          </a:prstGeom>
          <a:noFill/>
        </p:spPr>
      </p:pic>
      <p:sp>
        <p:nvSpPr>
          <p:cNvPr id="15" name="圓角矩形 14"/>
          <p:cNvSpPr/>
          <p:nvPr/>
        </p:nvSpPr>
        <p:spPr>
          <a:xfrm>
            <a:off x="4714876" y="5072074"/>
            <a:ext cx="364333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Britannic Bold" pitchFamily="34" charset="0"/>
              </a:rPr>
              <a:t>或是做左右對稱</a:t>
            </a:r>
            <a:endParaRPr lang="en-US" altLang="zh-TW" sz="3200" dirty="0" smtClean="0">
              <a:latin typeface="Britannic Bold" pitchFamily="34" charset="0"/>
            </a:endParaRPr>
          </a:p>
          <a:p>
            <a:pPr algn="ctr"/>
            <a:r>
              <a:rPr lang="en-US" altLang="zh-TW" sz="3200" dirty="0" smtClean="0">
                <a:latin typeface="Britannic Bold" pitchFamily="34" charset="0"/>
              </a:rPr>
              <a:t>373116831133</a:t>
            </a:r>
          </a:p>
        </p:txBody>
      </p:sp>
      <p:pic>
        <p:nvPicPr>
          <p:cNvPr id="16" name="Picture 2" descr="http://www.davidguo.idv.tw/Cube/images/notation1/L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857628"/>
            <a:ext cx="1071570" cy="1071570"/>
          </a:xfrm>
          <a:prstGeom prst="rect">
            <a:avLst/>
          </a:prstGeom>
          <a:noFill/>
        </p:spPr>
      </p:pic>
      <p:sp>
        <p:nvSpPr>
          <p:cNvPr id="18" name="圓角矩形 17"/>
          <p:cNvSpPr/>
          <p:nvPr/>
        </p:nvSpPr>
        <p:spPr>
          <a:xfrm>
            <a:off x="3714744" y="1428736"/>
            <a:ext cx="1785950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Cycle=(124)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572032" cy="105156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把角編號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5" name="Picture 6" descr="D:\Backup\WWW\Furom\phpBB\Cube\images\blindfold\CP_Numb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2928958" cy="304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500858" cy="837246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將角的移動順續寫成</a:t>
            </a:r>
            <a:r>
              <a:rPr lang="en-US" altLang="zh-TW" sz="4000" dirty="0" smtClean="0"/>
              <a:t>Cycle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714348" y="2000240"/>
          <a:ext cx="4476781" cy="1143008"/>
        </p:xfrm>
        <a:graphic>
          <a:graphicData uri="http://schemas.openxmlformats.org/presentationml/2006/ole">
            <p:oleObj spid="_x0000_s131074" name="Equation" r:id="rId4" imgW="1790640" imgH="457200" progId="Equation.DSMT4">
              <p:embed/>
            </p:oleObj>
          </a:graphicData>
        </a:graphic>
      </p:graphicFrame>
      <p:graphicFrame>
        <p:nvGraphicFramePr>
          <p:cNvPr id="131075" name="Object 2"/>
          <p:cNvGraphicFramePr>
            <a:graphicFrameLocks noChangeAspect="1"/>
          </p:cNvGraphicFramePr>
          <p:nvPr/>
        </p:nvGraphicFramePr>
        <p:xfrm>
          <a:off x="3428992" y="3286124"/>
          <a:ext cx="3000396" cy="642942"/>
        </p:xfrm>
        <a:graphic>
          <a:graphicData uri="http://schemas.openxmlformats.org/presentationml/2006/ole">
            <p:oleObj spid="_x0000_s131075" name="Equation" r:id="rId5" imgW="10159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500858" cy="837246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將</a:t>
            </a:r>
            <a:r>
              <a:rPr lang="en-US" altLang="zh-TW" sz="4000" dirty="0" smtClean="0"/>
              <a:t>Cycle</a:t>
            </a:r>
            <a:r>
              <a:rPr lang="zh-TW" altLang="en-US" sz="4000" dirty="0" smtClean="0"/>
              <a:t>分解成</a:t>
            </a:r>
            <a:r>
              <a:rPr lang="en-US" altLang="zh-TW" sz="4000" dirty="0" smtClean="0"/>
              <a:t>3-cycle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714348" y="2000240"/>
          <a:ext cx="4476781" cy="1143008"/>
        </p:xfrm>
        <a:graphic>
          <a:graphicData uri="http://schemas.openxmlformats.org/presentationml/2006/ole">
            <p:oleObj spid="_x0000_s132098" name="Equation" r:id="rId4" imgW="1790640" imgH="457200" progId="Equation.DSMT4">
              <p:embed/>
            </p:oleObj>
          </a:graphicData>
        </a:graphic>
      </p:graphicFrame>
      <p:graphicFrame>
        <p:nvGraphicFramePr>
          <p:cNvPr id="131075" name="Object 2"/>
          <p:cNvGraphicFramePr>
            <a:graphicFrameLocks noChangeAspect="1"/>
          </p:cNvGraphicFramePr>
          <p:nvPr/>
        </p:nvGraphicFramePr>
        <p:xfrm>
          <a:off x="1071538" y="3143248"/>
          <a:ext cx="2571750" cy="642938"/>
        </p:xfrm>
        <a:graphic>
          <a:graphicData uri="http://schemas.openxmlformats.org/presentationml/2006/ole">
            <p:oleObj spid="_x0000_s132099" name="Equation" r:id="rId5" imgW="1015920" imgH="253800" progId="Equation.DSMT4">
              <p:embed/>
            </p:oleObj>
          </a:graphicData>
        </a:graphic>
      </p:graphicFrame>
      <p:graphicFrame>
        <p:nvGraphicFramePr>
          <p:cNvPr id="131076" name="Object 2"/>
          <p:cNvGraphicFramePr>
            <a:graphicFrameLocks noChangeAspect="1"/>
          </p:cNvGraphicFramePr>
          <p:nvPr/>
        </p:nvGraphicFramePr>
        <p:xfrm>
          <a:off x="3571868" y="3143248"/>
          <a:ext cx="3119437" cy="642937"/>
        </p:xfrm>
        <a:graphic>
          <a:graphicData uri="http://schemas.openxmlformats.org/presentationml/2006/ole">
            <p:oleObj spid="_x0000_s132100" name="Equation" r:id="rId6" imgW="1231560" imgH="253800" progId="Equation.DSMT4">
              <p:embed/>
            </p:oleObj>
          </a:graphicData>
        </a:graphic>
      </p:graphicFrame>
      <p:graphicFrame>
        <p:nvGraphicFramePr>
          <p:cNvPr id="132101" name="Object 2"/>
          <p:cNvGraphicFramePr>
            <a:graphicFrameLocks noChangeAspect="1"/>
          </p:cNvGraphicFramePr>
          <p:nvPr/>
        </p:nvGraphicFramePr>
        <p:xfrm>
          <a:off x="714348" y="4071942"/>
          <a:ext cx="4476783" cy="1143008"/>
        </p:xfrm>
        <a:graphic>
          <a:graphicData uri="http://schemas.openxmlformats.org/presentationml/2006/ole">
            <p:oleObj spid="_x0000_s132101" name="Equation" r:id="rId7" imgW="1790640" imgH="457200" progId="Equation.DSMT4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008063" y="5214938"/>
          <a:ext cx="2700337" cy="642937"/>
        </p:xfrm>
        <a:graphic>
          <a:graphicData uri="http://schemas.openxmlformats.org/presentationml/2006/ole">
            <p:oleObj spid="_x0000_s132102" name="Equation" r:id="rId8" imgW="1066680" imgH="253800" progId="Equation.DSMT4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643306" y="5214950"/>
          <a:ext cx="3086100" cy="642937"/>
        </p:xfrm>
        <a:graphic>
          <a:graphicData uri="http://schemas.openxmlformats.org/presentationml/2006/ole">
            <p:oleObj spid="_x0000_s132103" name="Equation" r:id="rId9" imgW="12189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00858" cy="908684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000232" y="714356"/>
            <a:ext cx="63579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將</a:t>
            </a:r>
            <a:r>
              <a:rPr lang="en-US" altLang="zh-TW" sz="3200" dirty="0" smtClean="0"/>
              <a:t>3-cycle</a:t>
            </a:r>
            <a:r>
              <a:rPr lang="zh-TW" altLang="en-US" sz="3200" dirty="0" smtClean="0"/>
              <a:t>調到最上層來處理</a:t>
            </a:r>
            <a:endParaRPr lang="zh-TW" altLang="en-US" sz="3200" dirty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4" t="20737" r="37330" b="18569"/>
          <a:stretch>
            <a:fillRect/>
          </a:stretch>
        </p:blipFill>
        <p:spPr bwMode="auto">
          <a:xfrm>
            <a:off x="1357290" y="2571744"/>
            <a:ext cx="2928958" cy="298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矩形 6"/>
          <p:cNvSpPr/>
          <p:nvPr/>
        </p:nvSpPr>
        <p:spPr>
          <a:xfrm>
            <a:off x="2357422" y="2000240"/>
            <a:ext cx="85725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(172)</a:t>
            </a:r>
            <a:endParaRPr lang="zh-TW" alt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9" t="20737" r="38011" b="16401"/>
          <a:stretch>
            <a:fillRect/>
          </a:stretch>
        </p:blipFill>
        <p:spPr bwMode="auto">
          <a:xfrm>
            <a:off x="5000628" y="250030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圓角矩形 8"/>
          <p:cNvSpPr/>
          <p:nvPr/>
        </p:nvSpPr>
        <p:spPr>
          <a:xfrm>
            <a:off x="6000760" y="1928802"/>
            <a:ext cx="85725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(178)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00858" cy="908684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000232" y="714356"/>
            <a:ext cx="63579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最複雜的</a:t>
            </a:r>
            <a:r>
              <a:rPr lang="en-US" altLang="zh-TW" sz="3200" dirty="0" smtClean="0"/>
              <a:t>Case</a:t>
            </a:r>
            <a:endParaRPr lang="zh-TW" altLang="en-US" sz="3200" dirty="0"/>
          </a:p>
        </p:txBody>
      </p:sp>
      <p:sp>
        <p:nvSpPr>
          <p:cNvPr id="7" name="圓角矩形 6"/>
          <p:cNvSpPr/>
          <p:nvPr/>
        </p:nvSpPr>
        <p:spPr>
          <a:xfrm>
            <a:off x="2357422" y="2000240"/>
            <a:ext cx="85725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(136)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000760" y="1928802"/>
            <a:ext cx="85725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(168)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000100" y="2643182"/>
            <a:ext cx="3357586" cy="3286148"/>
            <a:chOff x="1000100" y="2643182"/>
            <a:chExt cx="3357586" cy="3286148"/>
          </a:xfrm>
        </p:grpSpPr>
        <p:pic>
          <p:nvPicPr>
            <p:cNvPr id="17408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408" t="22829" r="30363" b="15398"/>
            <a:stretch>
              <a:fillRect/>
            </a:stretch>
          </p:blipFill>
          <p:spPr bwMode="auto">
            <a:xfrm>
              <a:off x="1000100" y="2643182"/>
              <a:ext cx="3357586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矩形 7"/>
            <p:cNvSpPr/>
            <p:nvPr/>
          </p:nvSpPr>
          <p:spPr>
            <a:xfrm>
              <a:off x="2643174" y="2643182"/>
              <a:ext cx="500066" cy="1428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 rot="1426466">
              <a:off x="3233842" y="2693414"/>
              <a:ext cx="281697" cy="154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1538" y="4429132"/>
              <a:ext cx="142876" cy="500066"/>
            </a:xfrm>
            <a:prstGeom prst="rect">
              <a:avLst/>
            </a:prstGeom>
            <a:solidFill>
              <a:srgbClr val="3C0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 rot="3084727">
              <a:off x="1078874" y="5010247"/>
              <a:ext cx="281697" cy="154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714876" y="2571744"/>
            <a:ext cx="3584889" cy="3286148"/>
            <a:chOff x="4714876" y="2571744"/>
            <a:chExt cx="3584889" cy="3286148"/>
          </a:xfrm>
        </p:grpSpPr>
        <p:pic>
          <p:nvPicPr>
            <p:cNvPr id="17408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224" t="23086" r="30511" b="17703"/>
            <a:stretch>
              <a:fillRect/>
            </a:stretch>
          </p:blipFill>
          <p:spPr bwMode="auto">
            <a:xfrm>
              <a:off x="4714876" y="2571744"/>
              <a:ext cx="3584889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矩形 13"/>
            <p:cNvSpPr/>
            <p:nvPr/>
          </p:nvSpPr>
          <p:spPr>
            <a:xfrm rot="5400000">
              <a:off x="7716801" y="4999107"/>
              <a:ext cx="581294" cy="155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 rot="21049272">
              <a:off x="7298625" y="5537720"/>
              <a:ext cx="479281" cy="1886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57752" y="4357694"/>
              <a:ext cx="142876" cy="500066"/>
            </a:xfrm>
            <a:prstGeom prst="rect">
              <a:avLst/>
            </a:prstGeom>
            <a:solidFill>
              <a:srgbClr val="3C0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 rot="3084727">
              <a:off x="4865088" y="5010247"/>
              <a:ext cx="281697" cy="154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剩一個</a:t>
            </a:r>
            <a:r>
              <a:rPr lang="en-US" altLang="zh-TW" dirty="0" smtClean="0"/>
              <a:t>2-cycle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175106" name="Picture 2" descr="http://www.davidguo.idv.tw/Cube/images/notation1/L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1428760" cy="1428760"/>
          </a:xfrm>
          <a:prstGeom prst="rect">
            <a:avLst/>
          </a:prstGeom>
          <a:noFill/>
        </p:spPr>
      </p:pic>
      <p:sp>
        <p:nvSpPr>
          <p:cNvPr id="6" name="圓角矩形 5"/>
          <p:cNvSpPr/>
          <p:nvPr/>
        </p:nvSpPr>
        <p:spPr>
          <a:xfrm>
            <a:off x="3571868" y="2214554"/>
            <a:ext cx="492922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5+616773467766</a:t>
            </a:r>
            <a:endParaRPr lang="zh-TW" altLang="en-US" sz="3200" dirty="0"/>
          </a:p>
        </p:txBody>
      </p:sp>
      <p:pic>
        <p:nvPicPr>
          <p:cNvPr id="175108" name="Picture 4" descr="http://www.davidguo.idv.tw/Cube/images/notation1/L1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357290" y="4214818"/>
            <a:ext cx="1357322" cy="1357322"/>
          </a:xfrm>
          <a:prstGeom prst="rect">
            <a:avLst/>
          </a:prstGeom>
          <a:noFill/>
        </p:spPr>
      </p:pic>
      <p:sp>
        <p:nvSpPr>
          <p:cNvPr id="8" name="圓角矩形 7"/>
          <p:cNvSpPr/>
          <p:nvPr/>
        </p:nvSpPr>
        <p:spPr>
          <a:xfrm>
            <a:off x="3571868" y="4071942"/>
            <a:ext cx="4929222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616773467766</a:t>
            </a:r>
          </a:p>
          <a:p>
            <a:pPr algn="ctr"/>
            <a:r>
              <a:rPr lang="en-US" altLang="zh-TW" sz="3200" dirty="0" smtClean="0"/>
              <a:t>2</a:t>
            </a:r>
          </a:p>
          <a:p>
            <a:pPr algn="ctr"/>
            <a:r>
              <a:rPr lang="en-US" altLang="zh-TW" sz="3200" dirty="0" smtClean="0"/>
              <a:t>616773467766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91" t="26190" r="54698" b="23214"/>
          <a:stretch>
            <a:fillRect/>
          </a:stretch>
        </p:blipFill>
        <p:spPr bwMode="auto">
          <a:xfrm>
            <a:off x="2928926" y="2143116"/>
            <a:ext cx="2786082" cy="296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符號復習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 rot="8113651">
            <a:off x="4804448" y="2588272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替代處理程序 6"/>
          <p:cNvSpPr/>
          <p:nvPr/>
        </p:nvSpPr>
        <p:spPr>
          <a:xfrm>
            <a:off x="5429256" y="2000240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6200000">
            <a:off x="4857752" y="4500570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4857752" y="5715016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替代處理程序 11"/>
          <p:cNvSpPr/>
          <p:nvPr/>
        </p:nvSpPr>
        <p:spPr>
          <a:xfrm>
            <a:off x="5000628" y="6143644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13" name="向右箭號 12"/>
          <p:cNvSpPr/>
          <p:nvPr/>
        </p:nvSpPr>
        <p:spPr>
          <a:xfrm>
            <a:off x="3286116" y="3071810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替代處理程序 13"/>
          <p:cNvSpPr/>
          <p:nvPr/>
        </p:nvSpPr>
        <p:spPr>
          <a:xfrm>
            <a:off x="5000628" y="5000636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6" name="流程圖: 替代處理程序 15"/>
          <p:cNvSpPr/>
          <p:nvPr/>
        </p:nvSpPr>
        <p:spPr>
          <a:xfrm>
            <a:off x="2643174" y="3000372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8" name="向右箭號 17"/>
          <p:cNvSpPr/>
          <p:nvPr/>
        </p:nvSpPr>
        <p:spPr>
          <a:xfrm rot="18801110">
            <a:off x="5804580" y="1659580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流程圖: 替代處理程序 18"/>
          <p:cNvSpPr/>
          <p:nvPr/>
        </p:nvSpPr>
        <p:spPr>
          <a:xfrm>
            <a:off x="6429388" y="1071546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0" name="向右箭號 19"/>
          <p:cNvSpPr/>
          <p:nvPr/>
        </p:nvSpPr>
        <p:spPr>
          <a:xfrm rot="10800000">
            <a:off x="1857356" y="3071810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流程圖: 替代處理程序 20"/>
          <p:cNvSpPr/>
          <p:nvPr/>
        </p:nvSpPr>
        <p:spPr>
          <a:xfrm>
            <a:off x="1357290" y="3000372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7" name="向右箭號 16"/>
          <p:cNvSpPr/>
          <p:nvPr/>
        </p:nvSpPr>
        <p:spPr>
          <a:xfrm rot="16200000">
            <a:off x="3143240" y="5500702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5400000">
            <a:off x="3143240" y="4357694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替代處理程序 22"/>
          <p:cNvSpPr/>
          <p:nvPr/>
        </p:nvSpPr>
        <p:spPr>
          <a:xfrm>
            <a:off x="3286116" y="6000768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24" name="流程圖: 替代處理程序 23"/>
          <p:cNvSpPr/>
          <p:nvPr/>
        </p:nvSpPr>
        <p:spPr>
          <a:xfrm>
            <a:off x="3286116" y="4857760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25" name="向右箭號 24"/>
          <p:cNvSpPr/>
          <p:nvPr/>
        </p:nvSpPr>
        <p:spPr>
          <a:xfrm rot="16200000">
            <a:off x="5143504" y="3857628"/>
            <a:ext cx="714380" cy="142876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流程圖: 替代處理程序 25"/>
          <p:cNvSpPr/>
          <p:nvPr/>
        </p:nvSpPr>
        <p:spPr>
          <a:xfrm>
            <a:off x="5500694" y="4286256"/>
            <a:ext cx="428628" cy="3571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00858" cy="908684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14348" y="2928934"/>
            <a:ext cx="764386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在調整位置時，必須維持方向的正確性，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即轉動側面時</a:t>
            </a:r>
            <a:r>
              <a:rPr lang="zh-TW" altLang="en-US" sz="3200" dirty="0" smtClean="0"/>
              <a:t>，務必</a:t>
            </a:r>
            <a:r>
              <a:rPr lang="zh-TW" altLang="en-US" sz="3200" dirty="0" smtClean="0"/>
              <a:t>一次</a:t>
            </a:r>
            <a:r>
              <a:rPr lang="zh-TW" altLang="en-US" sz="3200" dirty="0" smtClean="0"/>
              <a:t>轉</a:t>
            </a:r>
            <a:r>
              <a:rPr lang="en-US" altLang="zh-TW" sz="3200" dirty="0" smtClean="0"/>
              <a:t>180</a:t>
            </a:r>
            <a:r>
              <a:rPr lang="zh-TW" altLang="en-US" sz="3200" dirty="0" smtClean="0"/>
              <a:t>度。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2214578" cy="90868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練習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000100" y="2143116"/>
            <a:ext cx="721523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先將</a:t>
            </a:r>
            <a:r>
              <a:rPr lang="en-US" altLang="zh-TW" sz="3200" dirty="0" smtClean="0"/>
              <a:t>Cycle</a:t>
            </a:r>
            <a:r>
              <a:rPr lang="zh-TW" altLang="en-US" sz="3200" dirty="0" smtClean="0"/>
              <a:t>寫在紙上來轉。</a:t>
            </a:r>
            <a:endParaRPr lang="zh-TW" altLang="en-US" sz="3200" dirty="0"/>
          </a:p>
        </p:txBody>
      </p:sp>
      <p:sp>
        <p:nvSpPr>
          <p:cNvPr id="6" name="圓角矩形 5"/>
          <p:cNvSpPr/>
          <p:nvPr/>
        </p:nvSpPr>
        <p:spPr>
          <a:xfrm>
            <a:off x="1000100" y="3857628"/>
            <a:ext cx="721523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成功兩三次後，即可開始試著盲解。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14480" y="2357430"/>
            <a:ext cx="56436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第二階段</a:t>
            </a:r>
            <a:r>
              <a:rPr lang="en-US" altLang="zh-TW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</a:t>
            </a:r>
            <a:r>
              <a:rPr lang="zh-TW" alt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邊</a:t>
            </a:r>
            <a:r>
              <a:rPr lang="en-US" altLang="zh-TW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</a:t>
            </a:r>
            <a:endParaRPr lang="zh-TW" alt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14678" y="3571876"/>
            <a:ext cx="2092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Edge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步驟三：</a:t>
            </a:r>
            <a:r>
              <a:rPr lang="en-US" altLang="zh-TW" dirty="0" smtClean="0"/>
              <a:t>EO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429124" y="2285992"/>
            <a:ext cx="4071966" cy="1643074"/>
          </a:xfrm>
          <a:prstGeom prst="wedgeRoundRectCallout">
            <a:avLst>
              <a:gd name="adj1" fmla="val -63824"/>
              <a:gd name="adj2" fmla="val 412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將邊的</a:t>
            </a:r>
            <a:r>
              <a:rPr lang="zh-TW" altLang="en-US" sz="3600" b="1" dirty="0" smtClean="0"/>
              <a:t>方向轉好</a:t>
            </a:r>
            <a:endParaRPr lang="en-US" altLang="zh-TW" sz="3600" b="1" dirty="0" smtClean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89" t="30502" r="50335" b="26435"/>
          <a:stretch>
            <a:fillRect/>
          </a:stretch>
        </p:blipFill>
        <p:spPr bwMode="auto">
          <a:xfrm>
            <a:off x="785786" y="221455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邊的方向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428596" y="1857364"/>
            <a:ext cx="8215370" cy="364333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白色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黃色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的方向為方向。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zh-TW" altLang="en-US" sz="3200" b="1" dirty="0" smtClean="0"/>
              <a:t>若無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白</a:t>
            </a:r>
            <a:r>
              <a:rPr lang="zh-TW" altLang="en-US" sz="3200" b="1" dirty="0" smtClean="0"/>
              <a:t>或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黃</a:t>
            </a:r>
            <a:r>
              <a:rPr lang="zh-TW" altLang="en-US" sz="3200" b="1" dirty="0" smtClean="0"/>
              <a:t>的邊塊，以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紅</a:t>
            </a:r>
            <a:r>
              <a:rPr lang="zh-TW" altLang="en-US" sz="3200" b="1" dirty="0" smtClean="0">
                <a:solidFill>
                  <a:schemeClr val="accent1"/>
                </a:solidFill>
              </a:rPr>
              <a:t>橘</a:t>
            </a:r>
            <a:r>
              <a:rPr lang="zh-TW" altLang="en-US" sz="3200" b="1" dirty="0" smtClean="0"/>
              <a:t>為方向。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第一、三層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lvl="2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朝上或朝下為正確方向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第二層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lvl="2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zh-TW" altLang="en-US" sz="2800" b="1" dirty="0" smtClean="0"/>
              <a:t>朝左或朝右為正確</a:t>
            </a:r>
            <a:r>
              <a:rPr lang="zh-TW" altLang="en-US" sz="2800" b="1" dirty="0" smtClean="0"/>
              <a:t>方向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公式</a:t>
            </a:r>
            <a:r>
              <a:rPr lang="en-US" altLang="zh-TW" sz="5400" dirty="0" smtClean="0"/>
              <a:t>C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4286248" y="1857364"/>
            <a:ext cx="3714776" cy="1285884"/>
          </a:xfrm>
          <a:prstGeom prst="wedgeRoundRectCallout">
            <a:avLst>
              <a:gd name="adj1" fmla="val -62238"/>
              <a:gd name="adj2" fmla="val 4083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上下兩邊方向同時改變</a:t>
            </a:r>
            <a:endParaRPr lang="zh-TW" altLang="en-US" sz="4000" b="1" dirty="0"/>
          </a:p>
        </p:txBody>
      </p:sp>
      <p:sp>
        <p:nvSpPr>
          <p:cNvPr id="10" name="圓角矩形 9"/>
          <p:cNvSpPr/>
          <p:nvPr/>
        </p:nvSpPr>
        <p:spPr>
          <a:xfrm>
            <a:off x="4357686" y="3857628"/>
            <a:ext cx="350046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Britannic Bold" pitchFamily="34" charset="0"/>
              </a:rPr>
              <a:t>(</a:t>
            </a:r>
            <a:r>
              <a:rPr lang="en-US" altLang="zh-TW" sz="3200" dirty="0" smtClean="0">
                <a:latin typeface="Britannic Bold" pitchFamily="34" charset="0"/>
              </a:rPr>
              <a:t>1)5(1)5(1)55</a:t>
            </a:r>
          </a:p>
          <a:p>
            <a:pPr algn="ctr"/>
            <a:r>
              <a:rPr lang="en-US" altLang="zh-TW" sz="3200" dirty="0" smtClean="0">
                <a:latin typeface="Britannic Bold" pitchFamily="34" charset="0"/>
              </a:rPr>
              <a:t>(4)5(4)5(4)55</a:t>
            </a:r>
            <a:endParaRPr lang="zh-TW" altLang="en-US" sz="3200" dirty="0">
              <a:latin typeface="Britannic Bold" pitchFamily="34" charset="0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03" t="23325" r="33990" b="16567"/>
          <a:stretch>
            <a:fillRect/>
          </a:stretch>
        </p:blipFill>
        <p:spPr bwMode="auto">
          <a:xfrm>
            <a:off x="857224" y="2285992"/>
            <a:ext cx="283619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2285984" y="2214554"/>
            <a:ext cx="571504" cy="142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向右箭號 20"/>
          <p:cNvSpPr/>
          <p:nvPr/>
        </p:nvSpPr>
        <p:spPr>
          <a:xfrm rot="1535541">
            <a:off x="2402973" y="2204259"/>
            <a:ext cx="236002" cy="257717"/>
          </a:xfrm>
          <a:prstGeom prst="curvedRightArrow">
            <a:avLst>
              <a:gd name="adj1" fmla="val 25000"/>
              <a:gd name="adj2" fmla="val 50901"/>
              <a:gd name="adj3" fmla="val 25000"/>
            </a:avLst>
          </a:prstGeom>
          <a:ln w="12700">
            <a:solidFill>
              <a:srgbClr val="3C0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弧形向右箭號 21"/>
          <p:cNvSpPr/>
          <p:nvPr/>
        </p:nvSpPr>
        <p:spPr>
          <a:xfrm rot="1535541">
            <a:off x="1846277" y="2677817"/>
            <a:ext cx="236002" cy="333064"/>
          </a:xfrm>
          <a:prstGeom prst="curvedRightArrow">
            <a:avLst>
              <a:gd name="adj1" fmla="val 25000"/>
              <a:gd name="adj2" fmla="val 50901"/>
              <a:gd name="adj3" fmla="val 25000"/>
            </a:avLst>
          </a:prstGeom>
          <a:ln w="12700">
            <a:solidFill>
              <a:srgbClr val="3C0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其他情形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428860" y="1428736"/>
            <a:ext cx="350046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Britannic Bold" pitchFamily="34" charset="0"/>
              </a:rPr>
              <a:t>移到上層來做</a:t>
            </a:r>
            <a:endParaRPr lang="zh-TW" altLang="en-US" sz="3200" dirty="0">
              <a:latin typeface="Britannic Bold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57224" y="2571744"/>
            <a:ext cx="3143272" cy="3143272"/>
            <a:chOff x="857224" y="2571744"/>
            <a:chExt cx="3143272" cy="3143272"/>
          </a:xfrm>
        </p:grpSpPr>
        <p:pic>
          <p:nvPicPr>
            <p:cNvPr id="17715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32" t="22428" r="35876" b="18361"/>
            <a:stretch>
              <a:fillRect/>
            </a:stretch>
          </p:blipFill>
          <p:spPr bwMode="auto">
            <a:xfrm>
              <a:off x="857224" y="2571744"/>
              <a:ext cx="3143272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28662" y="3857628"/>
              <a:ext cx="142876" cy="714380"/>
            </a:xfrm>
            <a:prstGeom prst="rect">
              <a:avLst/>
            </a:prstGeom>
            <a:solidFill>
              <a:srgbClr val="3C0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786314" y="2428868"/>
            <a:ext cx="3288105" cy="3429024"/>
            <a:chOff x="4786314" y="2428868"/>
            <a:chExt cx="3288105" cy="3429024"/>
          </a:xfrm>
        </p:grpSpPr>
        <p:pic>
          <p:nvPicPr>
            <p:cNvPr id="17715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710" t="20394" r="34283" b="14115"/>
            <a:stretch>
              <a:fillRect/>
            </a:stretch>
          </p:blipFill>
          <p:spPr bwMode="auto">
            <a:xfrm>
              <a:off x="4786314" y="2428868"/>
              <a:ext cx="3288105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矩形 13"/>
            <p:cNvSpPr/>
            <p:nvPr/>
          </p:nvSpPr>
          <p:spPr>
            <a:xfrm>
              <a:off x="6643702" y="2500306"/>
              <a:ext cx="500066" cy="1428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OE</a:t>
            </a:r>
            <a:r>
              <a:rPr lang="zh-TW" altLang="en-US" dirty="0" smtClean="0"/>
              <a:t>盲</a:t>
            </a:r>
            <a:r>
              <a:rPr lang="zh-TW" altLang="en-US" dirty="0" smtClean="0"/>
              <a:t>解練習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500166" y="3929066"/>
            <a:ext cx="62865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然後閉著眼睛將</a:t>
            </a:r>
            <a:r>
              <a:rPr lang="en-US" altLang="zh-TW" sz="3200" dirty="0" smtClean="0"/>
              <a:t>OE</a:t>
            </a:r>
            <a:r>
              <a:rPr lang="zh-TW" altLang="en-US" sz="3200" dirty="0" smtClean="0"/>
              <a:t>這個</a:t>
            </a:r>
            <a:r>
              <a:rPr lang="zh-TW" altLang="en-US" sz="3200" dirty="0" smtClean="0"/>
              <a:t>步驟盲解</a:t>
            </a:r>
            <a:endParaRPr lang="zh-TW" altLang="en-US" sz="3200" dirty="0"/>
          </a:p>
        </p:txBody>
      </p:sp>
      <p:sp>
        <p:nvSpPr>
          <p:cNvPr id="8" name="圓角矩形 7"/>
          <p:cNvSpPr/>
          <p:nvPr/>
        </p:nvSpPr>
        <p:spPr>
          <a:xfrm>
            <a:off x="1500166" y="2285992"/>
            <a:ext cx="6215106" cy="9286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先記好</a:t>
            </a:r>
            <a:r>
              <a:rPr lang="zh-TW" altLang="en-US" sz="3200" dirty="0" smtClean="0"/>
              <a:t>哪幾個邊方向錯了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步驟四：</a:t>
            </a:r>
            <a:r>
              <a:rPr lang="en-US" altLang="zh-TW" dirty="0" smtClean="0"/>
              <a:t>EP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429124" y="2285992"/>
            <a:ext cx="4071966" cy="1643074"/>
          </a:xfrm>
          <a:prstGeom prst="wedgeRoundRectCallout">
            <a:avLst>
              <a:gd name="adj1" fmla="val -63824"/>
              <a:gd name="adj2" fmla="val 412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將邊的位置調好</a:t>
            </a:r>
            <a:endParaRPr lang="en-US" altLang="zh-TW" sz="3600" b="1" dirty="0" smtClean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17" t="28708" r="50335" b="28229"/>
          <a:stretch>
            <a:fillRect/>
          </a:stretch>
        </p:blipFill>
        <p:spPr bwMode="auto">
          <a:xfrm>
            <a:off x="714348" y="1857364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公式</a:t>
            </a:r>
            <a:r>
              <a:rPr lang="en-US" altLang="zh-TW" sz="5400" dirty="0" smtClean="0"/>
              <a:t>D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3714744" y="3500438"/>
            <a:ext cx="492919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124215545 - </a:t>
            </a:r>
            <a:r>
              <a:rPr lang="en-US" altLang="zh-TW" sz="2800" dirty="0" smtClean="0"/>
              <a:t>451542212</a:t>
            </a:r>
            <a:endParaRPr lang="zh-TW" altLang="en-US" sz="2800" dirty="0" smtClean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75" t="20634" r="34618" b="13876"/>
          <a:stretch>
            <a:fillRect/>
          </a:stretch>
        </p:blipFill>
        <p:spPr bwMode="auto">
          <a:xfrm>
            <a:off x="857224" y="1857364"/>
            <a:ext cx="2786082" cy="29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2357422" y="1857364"/>
            <a:ext cx="500066" cy="1428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19354004">
            <a:off x="1281452" y="2148066"/>
            <a:ext cx="278396" cy="798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2000232" y="2214554"/>
            <a:ext cx="928694" cy="71438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2048828">
            <a:off x="2636397" y="2151321"/>
            <a:ext cx="456675" cy="45719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0175318">
            <a:off x="1713010" y="2127090"/>
            <a:ext cx="670327" cy="76231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2" descr="http://www.davidguo.idv.tw/Cube/images/notation1/PLL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572008"/>
            <a:ext cx="1500198" cy="1480715"/>
          </a:xfrm>
          <a:prstGeom prst="rect">
            <a:avLst/>
          </a:prstGeom>
          <a:noFill/>
        </p:spPr>
      </p:pic>
      <p:sp>
        <p:nvSpPr>
          <p:cNvPr id="18" name="圓角矩形 17"/>
          <p:cNvSpPr/>
          <p:nvPr/>
        </p:nvSpPr>
        <p:spPr>
          <a:xfrm>
            <a:off x="3714744" y="2786058"/>
            <a:ext cx="135732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舊公式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91" t="26190" r="54698" b="23214"/>
          <a:stretch>
            <a:fillRect/>
          </a:stretch>
        </p:blipFill>
        <p:spPr bwMode="auto">
          <a:xfrm>
            <a:off x="928662" y="1928802"/>
            <a:ext cx="3500462" cy="37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注意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7" name="圓角矩形圖說文字 16"/>
          <p:cNvSpPr/>
          <p:nvPr/>
        </p:nvSpPr>
        <p:spPr>
          <a:xfrm>
            <a:off x="4572000" y="1142984"/>
            <a:ext cx="4071966" cy="2786082"/>
          </a:xfrm>
          <a:prstGeom prst="wedgeRoundRectCallout">
            <a:avLst>
              <a:gd name="adj1" fmla="val -63824"/>
              <a:gd name="adj2" fmla="val 412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須一直唯持固定方向。為了講解方便，請大家藍色朝自己，黃色朝上。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新</a:t>
            </a:r>
            <a:r>
              <a:rPr lang="zh-TW" altLang="en-US" sz="4400" dirty="0" smtClean="0"/>
              <a:t>公式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3571868" y="2643182"/>
            <a:ext cx="4429156" cy="714380"/>
          </a:xfrm>
          <a:prstGeom prst="wedgeRoundRectCallout">
            <a:avLst>
              <a:gd name="adj1" fmla="val -68195"/>
              <a:gd name="adj2" fmla="val 31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66-2-17-66-48-2-66</a:t>
            </a:r>
            <a:endParaRPr lang="zh-TW" altLang="en-US" dirty="0"/>
          </a:p>
        </p:txBody>
      </p:sp>
      <p:pic>
        <p:nvPicPr>
          <p:cNvPr id="76802" name="Picture 2" descr="http://www.davidguo.idv.tw/Cube/images/Enhance/PLL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1285884" cy="1285884"/>
          </a:xfrm>
          <a:prstGeom prst="rect">
            <a:avLst/>
          </a:prstGeom>
          <a:noFill/>
        </p:spPr>
      </p:pic>
      <p:pic>
        <p:nvPicPr>
          <p:cNvPr id="76804" name="Picture 4" descr="http://www.davidguo.idv.tw/Cube/images/Enhance/PLL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14818"/>
            <a:ext cx="1285884" cy="1285884"/>
          </a:xfrm>
          <a:prstGeom prst="rect">
            <a:avLst/>
          </a:prstGeom>
          <a:noFill/>
        </p:spPr>
      </p:pic>
      <p:sp>
        <p:nvSpPr>
          <p:cNvPr id="12" name="圓角矩形圖說文字 11"/>
          <p:cNvSpPr/>
          <p:nvPr/>
        </p:nvSpPr>
        <p:spPr>
          <a:xfrm>
            <a:off x="3571868" y="4429132"/>
            <a:ext cx="4429156" cy="714380"/>
          </a:xfrm>
          <a:prstGeom prst="wedgeRoundRectCallout">
            <a:avLst>
              <a:gd name="adj1" fmla="val -67790"/>
              <a:gd name="adj2" fmla="val 31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66-5-17-66-48-5-66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rot="5400000">
            <a:off x="4393405" y="3893347"/>
            <a:ext cx="135732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>
            <a:off x="5822959" y="3892553"/>
            <a:ext cx="135732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572032" cy="105156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把邊編號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pic>
        <p:nvPicPr>
          <p:cNvPr id="6" name="Picture 7" descr="D:\Backup\WWW\Furom\phpBB\Cube\images\blindfold\EP_Numb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357430"/>
            <a:ext cx="3077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786610" cy="837246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將邊的</a:t>
            </a:r>
            <a:r>
              <a:rPr lang="zh-TW" altLang="en-US" dirty="0" smtClean="0"/>
              <a:t>移動順續寫</a:t>
            </a:r>
            <a:r>
              <a:rPr lang="zh-TW" altLang="en-US" dirty="0" smtClean="0"/>
              <a:t>成</a:t>
            </a:r>
            <a:r>
              <a:rPr lang="en-US" altLang="zh-TW" dirty="0" smtClean="0"/>
              <a:t>3-Cycle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857224" y="2285991"/>
          <a:ext cx="6257967" cy="1028707"/>
        </p:xfrm>
        <a:graphic>
          <a:graphicData uri="http://schemas.openxmlformats.org/presentationml/2006/ole">
            <p:oleObj spid="_x0000_s180228" name="Equation" r:id="rId4" imgW="2781000" imgH="457200" progId="Equation.DSMT4">
              <p:embed/>
            </p:oleObj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2928926" y="3643314"/>
          <a:ext cx="2914670" cy="571504"/>
        </p:xfrm>
        <a:graphic>
          <a:graphicData uri="http://schemas.openxmlformats.org/presentationml/2006/ole">
            <p:oleObj spid="_x0000_s180229" name="Equation" r:id="rId5" imgW="1295280" imgH="253800" progId="Equation.DSMT4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928926" y="4500570"/>
          <a:ext cx="4343430" cy="571504"/>
        </p:xfrm>
        <a:graphic>
          <a:graphicData uri="http://schemas.openxmlformats.org/presentationml/2006/ole">
            <p:oleObj spid="_x0000_s180231" name="Equation" r:id="rId6" imgW="19303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00858" cy="908684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000232" y="714356"/>
            <a:ext cx="63579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將</a:t>
            </a:r>
            <a:r>
              <a:rPr lang="en-US" altLang="zh-TW" sz="3200" dirty="0" smtClean="0"/>
              <a:t>3-cycle</a:t>
            </a:r>
            <a:r>
              <a:rPr lang="zh-TW" altLang="en-US" sz="3200" dirty="0" smtClean="0"/>
              <a:t>調到最上層來處理</a:t>
            </a:r>
            <a:endParaRPr lang="zh-TW" altLang="en-US" sz="3200" dirty="0"/>
          </a:p>
        </p:txBody>
      </p:sp>
      <p:sp>
        <p:nvSpPr>
          <p:cNvPr id="7" name="圓角矩形 6"/>
          <p:cNvSpPr/>
          <p:nvPr/>
        </p:nvSpPr>
        <p:spPr>
          <a:xfrm>
            <a:off x="2357422" y="2000240"/>
            <a:ext cx="85725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(172)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357950" y="2000240"/>
            <a:ext cx="85725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(178)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785786" y="2714620"/>
            <a:ext cx="3227695" cy="3000396"/>
            <a:chOff x="785786" y="2714620"/>
            <a:chExt cx="3227695" cy="3000396"/>
          </a:xfrm>
        </p:grpSpPr>
        <p:pic>
          <p:nvPicPr>
            <p:cNvPr id="1812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746" t="23325" r="34618" b="17464"/>
            <a:stretch>
              <a:fillRect/>
            </a:stretch>
          </p:blipFill>
          <p:spPr bwMode="auto">
            <a:xfrm>
              <a:off x="785786" y="2714620"/>
              <a:ext cx="3227695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矩形 9"/>
            <p:cNvSpPr/>
            <p:nvPr/>
          </p:nvSpPr>
          <p:spPr>
            <a:xfrm rot="5400000">
              <a:off x="3679025" y="3750471"/>
              <a:ext cx="500066" cy="1428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 rot="9047868">
              <a:off x="1286073" y="2925319"/>
              <a:ext cx="298518" cy="78667"/>
            </a:xfrm>
            <a:prstGeom prst="rect">
              <a:avLst/>
            </a:prstGeom>
            <a:solidFill>
              <a:srgbClr val="3C0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357818" y="2643182"/>
            <a:ext cx="3071834" cy="3071834"/>
            <a:chOff x="5000628" y="2643182"/>
            <a:chExt cx="3071834" cy="3071834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32" t="22428" r="35247" b="17464"/>
            <a:stretch>
              <a:fillRect/>
            </a:stretch>
          </p:blipFill>
          <p:spPr bwMode="auto">
            <a:xfrm>
              <a:off x="5000628" y="2643182"/>
              <a:ext cx="3071834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矩形 13"/>
            <p:cNvSpPr/>
            <p:nvPr/>
          </p:nvSpPr>
          <p:spPr>
            <a:xfrm rot="5400000">
              <a:off x="7679553" y="3821909"/>
              <a:ext cx="500066" cy="142876"/>
            </a:xfrm>
            <a:prstGeom prst="rect">
              <a:avLst/>
            </a:prstGeom>
            <a:solidFill>
              <a:srgbClr val="3C0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圓角矩形圖說文字 17"/>
          <p:cNvSpPr/>
          <p:nvPr/>
        </p:nvSpPr>
        <p:spPr>
          <a:xfrm>
            <a:off x="428596" y="3071810"/>
            <a:ext cx="4714908" cy="1214446"/>
          </a:xfrm>
          <a:prstGeom prst="wedgeRoundRectCallout">
            <a:avLst>
              <a:gd name="adj1" fmla="val 56282"/>
              <a:gd name="adj2" fmla="val 344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調整時，為了維持方向的正確性，左右兩面必須一次轉</a:t>
            </a:r>
            <a:r>
              <a:rPr lang="en-US" altLang="zh-TW" sz="2400" dirty="0" smtClean="0"/>
              <a:t>180</a:t>
            </a:r>
            <a:r>
              <a:rPr lang="zh-TW" altLang="en-US" sz="2400" dirty="0" smtClean="0"/>
              <a:t>度。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2214578" cy="908684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練習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000100" y="2143116"/>
            <a:ext cx="721523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先將</a:t>
            </a:r>
            <a:r>
              <a:rPr lang="en-US" altLang="zh-TW" sz="3200" dirty="0" smtClean="0"/>
              <a:t>Cycle</a:t>
            </a:r>
            <a:r>
              <a:rPr lang="zh-TW" altLang="en-US" sz="3200" dirty="0" smtClean="0"/>
              <a:t>寫在紙上來轉。</a:t>
            </a:r>
            <a:endParaRPr lang="zh-TW" altLang="en-US" sz="3200" dirty="0"/>
          </a:p>
        </p:txBody>
      </p:sp>
      <p:sp>
        <p:nvSpPr>
          <p:cNvPr id="6" name="圓角矩形 5"/>
          <p:cNvSpPr/>
          <p:nvPr/>
        </p:nvSpPr>
        <p:spPr>
          <a:xfrm>
            <a:off x="1000100" y="3857628"/>
            <a:ext cx="721523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成功兩三次後，即可開始試著盲解。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14480" y="2357430"/>
            <a:ext cx="56436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第</a:t>
            </a:r>
            <a:r>
              <a:rPr lang="zh-TW" alt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三</a:t>
            </a:r>
            <a:r>
              <a:rPr lang="zh-TW" alt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階段</a:t>
            </a:r>
            <a:endParaRPr lang="zh-TW" alt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7" name="流程圖: 替代處理程序 6"/>
          <p:cNvSpPr/>
          <p:nvPr/>
        </p:nvSpPr>
        <p:spPr>
          <a:xfrm>
            <a:off x="857224" y="2143116"/>
            <a:ext cx="7572428" cy="78581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若在</a:t>
            </a:r>
            <a:r>
              <a:rPr lang="en-US" altLang="zh-TW" sz="2400" dirty="0" smtClean="0"/>
              <a:t>CP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EP</a:t>
            </a:r>
            <a:r>
              <a:rPr lang="zh-TW" altLang="en-US" sz="2400" dirty="0" smtClean="0"/>
              <a:t>沒有剩下</a:t>
            </a:r>
            <a:r>
              <a:rPr lang="en-US" altLang="zh-TW" sz="2400" dirty="0" smtClean="0"/>
              <a:t>2-cycle</a:t>
            </a:r>
            <a:r>
              <a:rPr lang="zh-TW" altLang="en-US" sz="2400" dirty="0" smtClean="0"/>
              <a:t>的話，此方塊已完成。</a:t>
            </a:r>
            <a:endParaRPr lang="zh-TW" altLang="en-US" sz="2400" dirty="0"/>
          </a:p>
        </p:txBody>
      </p:sp>
      <p:sp>
        <p:nvSpPr>
          <p:cNvPr id="8" name="流程圖: 替代處理程序 7"/>
          <p:cNvSpPr/>
          <p:nvPr/>
        </p:nvSpPr>
        <p:spPr>
          <a:xfrm>
            <a:off x="857224" y="3714752"/>
            <a:ext cx="7572428" cy="78581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否則需做步驟五將最後一組邊及一組角作調整。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先將角互換改成邊互換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32" t="26471" r="54911" b="21323"/>
          <a:stretch>
            <a:fillRect/>
          </a:stretch>
        </p:blipFill>
        <p:spPr bwMode="auto">
          <a:xfrm>
            <a:off x="571472" y="2071678"/>
            <a:ext cx="3357554" cy="35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>
            <a:off x="4000496" y="3286124"/>
            <a:ext cx="928694" cy="460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32" t="26471" r="54911" b="21323"/>
          <a:stretch>
            <a:fillRect/>
          </a:stretch>
        </p:blipFill>
        <p:spPr bwMode="auto">
          <a:xfrm>
            <a:off x="5000628" y="2071678"/>
            <a:ext cx="3357554" cy="35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左-右雙向箭號 7"/>
          <p:cNvSpPr/>
          <p:nvPr/>
        </p:nvSpPr>
        <p:spPr>
          <a:xfrm rot="194923">
            <a:off x="1719175" y="2191525"/>
            <a:ext cx="1714512" cy="21431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左-右雙向箭號 8"/>
          <p:cNvSpPr/>
          <p:nvPr/>
        </p:nvSpPr>
        <p:spPr>
          <a:xfrm rot="20588662">
            <a:off x="6354666" y="2760883"/>
            <a:ext cx="1330426" cy="174472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公式</a:t>
            </a:r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pic>
        <p:nvPicPr>
          <p:cNvPr id="184322" name="Picture 2" descr="http://www.davidguo.idv.tw/Cube/images/notation1/L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1071570" cy="1071570"/>
          </a:xfrm>
          <a:prstGeom prst="rect">
            <a:avLst/>
          </a:prstGeom>
          <a:noFill/>
        </p:spPr>
      </p:pic>
      <p:sp>
        <p:nvSpPr>
          <p:cNvPr id="7" name="向右箭號圖說文字 6"/>
          <p:cNvSpPr/>
          <p:nvPr/>
        </p:nvSpPr>
        <p:spPr>
          <a:xfrm>
            <a:off x="2071670" y="2285992"/>
            <a:ext cx="1143008" cy="50006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6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184324" name="Picture 4" descr="http://www.davidguo.idv.tw/Cube/images/notation1/L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00240"/>
            <a:ext cx="1071570" cy="1071570"/>
          </a:xfrm>
          <a:prstGeom prst="rect">
            <a:avLst/>
          </a:prstGeom>
          <a:noFill/>
        </p:spPr>
      </p:pic>
      <p:grpSp>
        <p:nvGrpSpPr>
          <p:cNvPr id="19" name="群組 18"/>
          <p:cNvGrpSpPr/>
          <p:nvPr/>
        </p:nvGrpSpPr>
        <p:grpSpPr>
          <a:xfrm>
            <a:off x="3500430" y="2143116"/>
            <a:ext cx="714380" cy="714380"/>
            <a:chOff x="3500430" y="2143116"/>
            <a:chExt cx="714380" cy="714380"/>
          </a:xfrm>
        </p:grpSpPr>
        <p:cxnSp>
          <p:nvCxnSpPr>
            <p:cNvPr id="10" name="直線單箭頭接點 9"/>
            <p:cNvCxnSpPr/>
            <p:nvPr/>
          </p:nvCxnSpPr>
          <p:spPr>
            <a:xfrm rot="5400000">
              <a:off x="3500430" y="2143116"/>
              <a:ext cx="357190" cy="3571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 rot="16200000" flipH="1">
              <a:off x="3571868" y="2571744"/>
              <a:ext cx="285752" cy="2857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rot="5400000" flipH="1" flipV="1">
              <a:off x="3929058" y="2571744"/>
              <a:ext cx="285752" cy="2857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rot="16200000" flipV="1">
              <a:off x="3929058" y="2143116"/>
              <a:ext cx="285752" cy="28575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向右箭號圖說文字 16"/>
          <p:cNvSpPr/>
          <p:nvPr/>
        </p:nvSpPr>
        <p:spPr>
          <a:xfrm>
            <a:off x="4572000" y="2285992"/>
            <a:ext cx="2428892" cy="50006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616773467766</a:t>
            </a:r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7215206" y="2000240"/>
          <a:ext cx="10715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57190"/>
                <a:gridCol w="357190"/>
              </a:tblGrid>
              <a:tr h="333377"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endParaRPr lang="zh-TW" alt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7358082" y="2143116"/>
            <a:ext cx="714380" cy="714380"/>
            <a:chOff x="7358082" y="2143116"/>
            <a:chExt cx="714380" cy="714380"/>
          </a:xfrm>
        </p:grpSpPr>
        <p:cxnSp>
          <p:nvCxnSpPr>
            <p:cNvPr id="21" name="直線單箭頭接點 20"/>
            <p:cNvCxnSpPr/>
            <p:nvPr/>
          </p:nvCxnSpPr>
          <p:spPr>
            <a:xfrm rot="5400000">
              <a:off x="7358082" y="2143116"/>
              <a:ext cx="357190" cy="3571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16200000" flipH="1">
              <a:off x="7429520" y="2571744"/>
              <a:ext cx="285752" cy="2857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rot="5400000" flipH="1" flipV="1">
              <a:off x="7786710" y="2571744"/>
              <a:ext cx="285752" cy="2857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rot="16200000" flipV="1">
              <a:off x="7786710" y="2143116"/>
              <a:ext cx="285752" cy="2857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2143108" y="3500438"/>
            <a:ext cx="2500330" cy="1571636"/>
            <a:chOff x="857224" y="3786190"/>
            <a:chExt cx="2500330" cy="1571636"/>
          </a:xfrm>
        </p:grpSpPr>
        <p:sp>
          <p:nvSpPr>
            <p:cNvPr id="26" name="向右箭號圖說文字 25"/>
            <p:cNvSpPr/>
            <p:nvPr/>
          </p:nvSpPr>
          <p:spPr>
            <a:xfrm>
              <a:off x="857224" y="3786190"/>
              <a:ext cx="2500330" cy="1571636"/>
            </a:xfrm>
            <a:prstGeom prst="rightArrowCallout">
              <a:avLst>
                <a:gd name="adj1" fmla="val 9314"/>
                <a:gd name="adj2" fmla="val 13236"/>
                <a:gd name="adj3" fmla="val 14804"/>
                <a:gd name="adj4" fmla="val 775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7" name="Picture 2" descr="http://www.davidguo.idv.tw/Cube/images/notation1/PLL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3857628"/>
              <a:ext cx="1500198" cy="1480715"/>
            </a:xfrm>
            <a:prstGeom prst="rect">
              <a:avLst/>
            </a:prstGeom>
            <a:noFill/>
          </p:spPr>
        </p:pic>
      </p:grp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5214942" y="3500438"/>
          <a:ext cx="1500198" cy="153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00066"/>
                <a:gridCol w="500066"/>
              </a:tblGrid>
              <a:tr h="512064"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endParaRPr lang="zh-TW" altLang="en-US" sz="250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128016" marR="128016" marT="64008" marB="640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31" name="直線單箭頭接點 30"/>
          <p:cNvCxnSpPr/>
          <p:nvPr/>
        </p:nvCxnSpPr>
        <p:spPr>
          <a:xfrm rot="5400000">
            <a:off x="5929322" y="4214818"/>
            <a:ext cx="571504" cy="57150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31"/>
          <p:cNvSpPr/>
          <p:nvPr/>
        </p:nvSpPr>
        <p:spPr>
          <a:xfrm>
            <a:off x="1428728" y="5429264"/>
            <a:ext cx="621510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5-616773467766-124215545-451542212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000100" y="2714620"/>
            <a:ext cx="7072362" cy="15716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將</a:t>
            </a:r>
            <a:r>
              <a:rPr lang="zh-TW" altLang="en-US" sz="3600" dirty="0" smtClean="0">
                <a:solidFill>
                  <a:schemeClr val="tx1"/>
                </a:solidFill>
              </a:rPr>
              <a:t>角互換</a:t>
            </a:r>
            <a:r>
              <a:rPr lang="zh-TW" altLang="en-US" sz="3600" dirty="0" smtClean="0"/>
              <a:t>改成</a:t>
            </a:r>
            <a:r>
              <a:rPr lang="zh-TW" altLang="en-US" sz="3600" dirty="0" smtClean="0">
                <a:solidFill>
                  <a:schemeClr val="tx1"/>
                </a:solidFill>
              </a:rPr>
              <a:t>邊互換</a:t>
            </a:r>
            <a:r>
              <a:rPr lang="zh-TW" altLang="en-US" sz="3600" dirty="0" smtClean="0"/>
              <a:t>後</a:t>
            </a:r>
            <a:endParaRPr lang="en-US" altLang="zh-TW" sz="3600" dirty="0" smtClean="0"/>
          </a:p>
          <a:p>
            <a:pPr algn="ctr"/>
            <a:r>
              <a:rPr lang="zh-TW" altLang="en-US" sz="3600" dirty="0" smtClean="0"/>
              <a:t>再與原來要互換的邊合起來處理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14480" y="2357430"/>
            <a:ext cx="56436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第一階段</a:t>
            </a:r>
            <a:r>
              <a:rPr lang="en-US" altLang="zh-TW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</a:t>
            </a:r>
            <a:r>
              <a:rPr lang="zh-TW" alt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角</a:t>
            </a:r>
            <a:r>
              <a:rPr lang="en-US" altLang="zh-TW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</a:t>
            </a:r>
            <a:endParaRPr lang="zh-TW" alt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0364" y="3571876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Corner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00858" cy="908684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000232" y="714356"/>
            <a:ext cx="63579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練習</a:t>
            </a:r>
            <a:r>
              <a:rPr lang="en-US" altLang="zh-TW" sz="4800" dirty="0" smtClean="0"/>
              <a:t>1</a:t>
            </a:r>
            <a:endParaRPr lang="zh-TW" altLang="en-US" sz="4800" dirty="0"/>
          </a:p>
        </p:txBody>
      </p:sp>
      <p:sp>
        <p:nvSpPr>
          <p:cNvPr id="7" name="圓角矩形 6"/>
          <p:cNvSpPr/>
          <p:nvPr/>
        </p:nvSpPr>
        <p:spPr>
          <a:xfrm>
            <a:off x="1000100" y="2000240"/>
            <a:ext cx="100013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角</a:t>
            </a:r>
            <a:r>
              <a:rPr lang="en-US" altLang="zh-TW" dirty="0" smtClean="0"/>
              <a:t>(35)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2357422" y="2000240"/>
            <a:ext cx="100013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zh-TW" altLang="en-US" dirty="0" smtClean="0"/>
              <a:t>邊</a:t>
            </a:r>
            <a:r>
              <a:rPr lang="en-US" altLang="zh-TW" dirty="0" smtClean="0"/>
              <a:t>(23)</a:t>
            </a:r>
            <a:endParaRPr lang="zh-TW" altLang="en-US" dirty="0"/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96" t="29412" r="52232" b="24264"/>
          <a:stretch>
            <a:fillRect/>
          </a:stretch>
        </p:blipFill>
        <p:spPr bwMode="auto">
          <a:xfrm>
            <a:off x="714348" y="2643182"/>
            <a:ext cx="319316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向右箭號圖說文字 20"/>
          <p:cNvSpPr/>
          <p:nvPr/>
        </p:nvSpPr>
        <p:spPr>
          <a:xfrm>
            <a:off x="3857620" y="3643314"/>
            <a:ext cx="1214446" cy="1000132"/>
          </a:xfrm>
          <a:prstGeom prst="rightArrowCallout">
            <a:avLst>
              <a:gd name="adj1" fmla="val 14244"/>
              <a:gd name="adj2" fmla="val 16933"/>
              <a:gd name="adj3" fmla="val 16933"/>
              <a:gd name="adj4" fmla="val 74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88</a:t>
            </a:r>
          </a:p>
          <a:p>
            <a:pPr algn="ctr"/>
            <a:r>
              <a:rPr lang="zh-TW" altLang="en-US" dirty="0" smtClean="0"/>
              <a:t>公式</a:t>
            </a:r>
            <a:r>
              <a:rPr lang="en-US" altLang="zh-TW" dirty="0" smtClean="0"/>
              <a:t>E</a:t>
            </a:r>
          </a:p>
          <a:p>
            <a:pPr algn="ctr"/>
            <a:r>
              <a:rPr lang="en-US" altLang="zh-TW" dirty="0" smtClean="0"/>
              <a:t>77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5000628" y="2000240"/>
            <a:ext cx="157163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zh-TW" altLang="en-US" dirty="0" smtClean="0"/>
              <a:t>邊</a:t>
            </a:r>
            <a:r>
              <a:rPr lang="en-US" altLang="zh-TW" dirty="0" smtClean="0"/>
              <a:t>(23)(14)</a:t>
            </a:r>
            <a:endParaRPr lang="zh-TW" altLang="en-US" dirty="0"/>
          </a:p>
        </p:txBody>
      </p:sp>
      <p:grpSp>
        <p:nvGrpSpPr>
          <p:cNvPr id="26" name="群組 25"/>
          <p:cNvGrpSpPr/>
          <p:nvPr/>
        </p:nvGrpSpPr>
        <p:grpSpPr>
          <a:xfrm>
            <a:off x="5143504" y="2714620"/>
            <a:ext cx="3121380" cy="3071834"/>
            <a:chOff x="5143504" y="2714620"/>
            <a:chExt cx="3121380" cy="3071834"/>
          </a:xfrm>
        </p:grpSpPr>
        <p:pic>
          <p:nvPicPr>
            <p:cNvPr id="224260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304" t="28676" r="53571" b="25735"/>
            <a:stretch>
              <a:fillRect/>
            </a:stretch>
          </p:blipFill>
          <p:spPr bwMode="auto">
            <a:xfrm>
              <a:off x="5143504" y="2714620"/>
              <a:ext cx="3121380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矩形 23"/>
            <p:cNvSpPr/>
            <p:nvPr/>
          </p:nvSpPr>
          <p:spPr>
            <a:xfrm rot="1801745">
              <a:off x="7581775" y="2870640"/>
              <a:ext cx="375065" cy="138081"/>
            </a:xfrm>
            <a:prstGeom prst="rect">
              <a:avLst/>
            </a:prstGeom>
            <a:solidFill>
              <a:srgbClr val="3C0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143636" y="2714620"/>
              <a:ext cx="517941" cy="1428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6643702" y="2000240"/>
            <a:ext cx="1857388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en-US" altLang="zh-TW" dirty="0" smtClean="0"/>
              <a:t>=(231)(241)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1" grpId="0" animBg="1"/>
      <p:bldP spid="22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00858" cy="908684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000232" y="714356"/>
            <a:ext cx="63579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練習</a:t>
            </a:r>
            <a:r>
              <a:rPr lang="en-US" altLang="zh-TW" sz="4800" dirty="0" smtClean="0"/>
              <a:t>2</a:t>
            </a:r>
            <a:endParaRPr lang="zh-TW" altLang="en-US" sz="4800" dirty="0"/>
          </a:p>
        </p:txBody>
      </p:sp>
      <p:sp>
        <p:nvSpPr>
          <p:cNvPr id="7" name="圓角矩形 6"/>
          <p:cNvSpPr/>
          <p:nvPr/>
        </p:nvSpPr>
        <p:spPr>
          <a:xfrm>
            <a:off x="1000100" y="2000240"/>
            <a:ext cx="100013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角</a:t>
            </a:r>
            <a:r>
              <a:rPr lang="en-US" altLang="zh-TW" dirty="0" smtClean="0"/>
              <a:t>(35)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2357422" y="2000240"/>
            <a:ext cx="100013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zh-TW" altLang="en-US" dirty="0" smtClean="0"/>
              <a:t>邊</a:t>
            </a:r>
            <a:r>
              <a:rPr lang="en-US" altLang="zh-TW" dirty="0" smtClean="0"/>
              <a:t>(12)</a:t>
            </a:r>
            <a:endParaRPr lang="zh-TW" altLang="en-US" dirty="0"/>
          </a:p>
        </p:txBody>
      </p:sp>
      <p:sp>
        <p:nvSpPr>
          <p:cNvPr id="21" name="向右箭號圖說文字 20"/>
          <p:cNvSpPr/>
          <p:nvPr/>
        </p:nvSpPr>
        <p:spPr>
          <a:xfrm>
            <a:off x="3857620" y="3643314"/>
            <a:ext cx="1214446" cy="8572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88</a:t>
            </a:r>
          </a:p>
          <a:p>
            <a:pPr algn="ctr"/>
            <a:r>
              <a:rPr lang="zh-TW" altLang="en-US" dirty="0" smtClean="0"/>
              <a:t>公式</a:t>
            </a:r>
            <a:r>
              <a:rPr lang="en-US" altLang="zh-TW" dirty="0" smtClean="0"/>
              <a:t>E</a:t>
            </a:r>
          </a:p>
          <a:p>
            <a:pPr algn="ctr"/>
            <a:r>
              <a:rPr lang="en-US" altLang="zh-TW" dirty="0" smtClean="0"/>
              <a:t>77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5000628" y="2000240"/>
            <a:ext cx="157163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zh-TW" altLang="en-US" dirty="0" smtClean="0"/>
              <a:t>邊</a:t>
            </a:r>
            <a:r>
              <a:rPr lang="en-US" altLang="zh-TW" dirty="0" smtClean="0"/>
              <a:t>(14)(12)</a:t>
            </a:r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6643702" y="2000240"/>
            <a:ext cx="121444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=(142)</a:t>
            </a:r>
            <a:endParaRPr lang="zh-TW" altLang="en-US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28676" r="54911" b="22794"/>
          <a:stretch>
            <a:fillRect/>
          </a:stretch>
        </p:blipFill>
        <p:spPr bwMode="auto">
          <a:xfrm>
            <a:off x="5143504" y="285749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03" t="28676" r="53125" b="22059"/>
          <a:stretch>
            <a:fillRect/>
          </a:stretch>
        </p:blipFill>
        <p:spPr bwMode="auto">
          <a:xfrm>
            <a:off x="714348" y="2643182"/>
            <a:ext cx="3070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圓角矩形 16"/>
          <p:cNvSpPr/>
          <p:nvPr/>
        </p:nvSpPr>
        <p:spPr>
          <a:xfrm>
            <a:off x="5357818" y="5857892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注意：不是</a:t>
            </a:r>
            <a:r>
              <a:rPr lang="en-US" altLang="zh-TW" dirty="0" smtClean="0"/>
              <a:t>(12)(14)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1" grpId="0" animBg="1"/>
      <p:bldP spid="22" grpId="0" animBg="1"/>
      <p:bldP spid="27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500858" cy="908684"/>
          </a:xfrm>
        </p:spPr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42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000232" y="714356"/>
            <a:ext cx="635798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練習</a:t>
            </a:r>
            <a:r>
              <a:rPr lang="en-US" altLang="zh-TW" sz="4800" dirty="0" smtClean="0"/>
              <a:t>3</a:t>
            </a:r>
            <a:endParaRPr lang="zh-TW" altLang="en-US" sz="4800" dirty="0"/>
          </a:p>
        </p:txBody>
      </p:sp>
      <p:sp>
        <p:nvSpPr>
          <p:cNvPr id="7" name="圓角矩形 6"/>
          <p:cNvSpPr/>
          <p:nvPr/>
        </p:nvSpPr>
        <p:spPr>
          <a:xfrm>
            <a:off x="1000100" y="2000240"/>
            <a:ext cx="100013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角</a:t>
            </a:r>
            <a:r>
              <a:rPr lang="en-US" altLang="zh-TW" dirty="0" smtClean="0"/>
              <a:t>(13)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2357422" y="2000240"/>
            <a:ext cx="100013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zh-TW" altLang="en-US" dirty="0" smtClean="0"/>
              <a:t>邊</a:t>
            </a:r>
            <a:r>
              <a:rPr lang="en-US" altLang="zh-TW" dirty="0" smtClean="0"/>
              <a:t>(14)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5857884" y="2000240"/>
            <a:ext cx="157163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r>
              <a:rPr lang="zh-TW" altLang="en-US" dirty="0" smtClean="0"/>
              <a:t>邊</a:t>
            </a:r>
            <a:r>
              <a:rPr lang="en-US" altLang="zh-TW" dirty="0" smtClean="0"/>
              <a:t>(14)(14)</a:t>
            </a:r>
            <a:endParaRPr lang="zh-TW" altLang="en-US" dirty="0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71" t="28676" r="54911" b="22794"/>
          <a:stretch>
            <a:fillRect/>
          </a:stretch>
        </p:blipFill>
        <p:spPr bwMode="auto">
          <a:xfrm>
            <a:off x="500034" y="2571744"/>
            <a:ext cx="3357586" cy="340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向右箭號圖說文字 13"/>
          <p:cNvSpPr/>
          <p:nvPr/>
        </p:nvSpPr>
        <p:spPr>
          <a:xfrm>
            <a:off x="3857620" y="3643314"/>
            <a:ext cx="1285884" cy="857256"/>
          </a:xfrm>
          <a:prstGeom prst="rightArrowCallout">
            <a:avLst>
              <a:gd name="adj1" fmla="val 18725"/>
              <a:gd name="adj2" fmla="val 18726"/>
              <a:gd name="adj3" fmla="val 18726"/>
              <a:gd name="adj4" fmla="val 77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77</a:t>
            </a:r>
            <a:r>
              <a:rPr lang="zh-TW" altLang="en-US" dirty="0" smtClean="0"/>
              <a:t>底</a:t>
            </a:r>
            <a:r>
              <a:rPr lang="en-US" altLang="zh-TW" dirty="0" smtClean="0"/>
              <a:t>88</a:t>
            </a:r>
          </a:p>
          <a:p>
            <a:pPr algn="ctr"/>
            <a:r>
              <a:rPr lang="zh-TW" altLang="en-US" dirty="0" smtClean="0"/>
              <a:t>公式</a:t>
            </a:r>
            <a:r>
              <a:rPr lang="en-US" altLang="zh-TW" dirty="0" smtClean="0"/>
              <a:t>E</a:t>
            </a:r>
          </a:p>
          <a:p>
            <a:pPr algn="ctr"/>
            <a:r>
              <a:rPr lang="en-US" altLang="zh-TW" dirty="0" smtClean="0"/>
              <a:t>77</a:t>
            </a:r>
            <a:r>
              <a:rPr lang="zh-TW" altLang="en-US" dirty="0" smtClean="0"/>
              <a:t>底</a:t>
            </a:r>
            <a:r>
              <a:rPr lang="en-US" altLang="zh-TW" dirty="0" smtClean="0"/>
              <a:t>88</a:t>
            </a:r>
            <a:endParaRPr lang="zh-TW" altLang="en-US" dirty="0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29412" r="54911" b="25000"/>
          <a:stretch>
            <a:fillRect/>
          </a:stretch>
        </p:blipFill>
        <p:spPr bwMode="auto">
          <a:xfrm>
            <a:off x="5214942" y="2857496"/>
            <a:ext cx="28897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盲解完成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928662" y="5286388"/>
            <a:ext cx="6838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Congratulations!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29412" r="54911" b="25000"/>
          <a:stretch>
            <a:fillRect/>
          </a:stretch>
        </p:blipFill>
        <p:spPr bwMode="auto">
          <a:xfrm>
            <a:off x="714348" y="1714488"/>
            <a:ext cx="380234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圓角矩形 8"/>
          <p:cNvSpPr/>
          <p:nvPr/>
        </p:nvSpPr>
        <p:spPr>
          <a:xfrm>
            <a:off x="4500562" y="1928802"/>
            <a:ext cx="400052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務必先了解此套解法！</a:t>
            </a:r>
            <a:endParaRPr lang="zh-TW" altLang="en-US" sz="2800" dirty="0"/>
          </a:p>
        </p:txBody>
      </p:sp>
      <p:sp>
        <p:nvSpPr>
          <p:cNvPr id="10" name="圓角矩形 9"/>
          <p:cNvSpPr/>
          <p:nvPr/>
        </p:nvSpPr>
        <p:spPr>
          <a:xfrm>
            <a:off x="4500562" y="2786058"/>
            <a:ext cx="4000528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解出四五次之後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可開始用</a:t>
            </a:r>
            <a:r>
              <a:rPr lang="zh-TW" altLang="en-US" sz="2800" dirty="0" smtClean="0"/>
              <a:t>紙筆輔助記憶</a:t>
            </a:r>
            <a:endParaRPr lang="zh-TW" altLang="en-US" sz="2800" dirty="0"/>
          </a:p>
        </p:txBody>
      </p:sp>
      <p:sp>
        <p:nvSpPr>
          <p:cNvPr id="11" name="圓角矩形 10"/>
          <p:cNvSpPr/>
          <p:nvPr/>
        </p:nvSpPr>
        <p:spPr>
          <a:xfrm>
            <a:off x="4500562" y="4000504"/>
            <a:ext cx="400052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最後可以開始盲解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步驟一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357686" y="1428736"/>
            <a:ext cx="4071966" cy="1643074"/>
          </a:xfrm>
          <a:prstGeom prst="wedgeRoundRectCallout">
            <a:avLst>
              <a:gd name="adj1" fmla="val -63824"/>
              <a:gd name="adj2" fmla="val 412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先將角的方向轉好</a:t>
            </a:r>
            <a:endParaRPr lang="en-US" altLang="zh-TW" sz="3600" b="1" dirty="0" smtClean="0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61" t="22904" r="43460" b="19653"/>
          <a:stretch>
            <a:fillRect/>
          </a:stretch>
        </p:blipFill>
        <p:spPr bwMode="auto">
          <a:xfrm>
            <a:off x="928662" y="2428868"/>
            <a:ext cx="2857520" cy="30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圖說文字 7"/>
          <p:cNvSpPr/>
          <p:nvPr/>
        </p:nvSpPr>
        <p:spPr>
          <a:xfrm>
            <a:off x="4357686" y="3429000"/>
            <a:ext cx="4071966" cy="1643074"/>
          </a:xfrm>
          <a:prstGeom prst="wedgeRoundRectCallout">
            <a:avLst>
              <a:gd name="adj1" fmla="val -63384"/>
              <a:gd name="adj2" fmla="val -7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白黃朝上或朝下</a:t>
            </a:r>
            <a:endParaRPr lang="en-US" altLang="zh-TW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公式</a:t>
            </a:r>
            <a:r>
              <a:rPr lang="en-US" altLang="zh-TW" sz="5400" dirty="0" smtClean="0"/>
              <a:t>A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4357686" y="1357298"/>
            <a:ext cx="4143404" cy="785818"/>
          </a:xfrm>
          <a:prstGeom prst="wedgeRoundRectCallout">
            <a:avLst>
              <a:gd name="adj1" fmla="val -62238"/>
              <a:gd name="adj2" fmla="val 4083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左上順時針轉</a:t>
            </a:r>
            <a:endParaRPr lang="zh-TW" altLang="en-US" sz="4000" b="1" dirty="0"/>
          </a:p>
        </p:txBody>
      </p:sp>
      <p:sp>
        <p:nvSpPr>
          <p:cNvPr id="10" name="圓角矩形 9"/>
          <p:cNvSpPr/>
          <p:nvPr/>
        </p:nvSpPr>
        <p:spPr>
          <a:xfrm>
            <a:off x="4572000" y="3643314"/>
            <a:ext cx="364333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Britannic Bold" pitchFamily="34" charset="0"/>
              </a:rPr>
              <a:t>1242155455</a:t>
            </a:r>
          </a:p>
          <a:p>
            <a:pPr algn="ctr"/>
            <a:r>
              <a:rPr lang="en-US" altLang="zh-TW" sz="3200" dirty="0" smtClean="0">
                <a:latin typeface="Britannic Bold" pitchFamily="34" charset="0"/>
              </a:rPr>
              <a:t>4515422122</a:t>
            </a:r>
            <a:endParaRPr lang="zh-TW" altLang="en-US" sz="3200" dirty="0">
              <a:latin typeface="Britannic Bold" pitchFamily="34" charset="0"/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42" t="20737" r="40054" b="17485"/>
          <a:stretch>
            <a:fillRect/>
          </a:stretch>
        </p:blipFill>
        <p:spPr bwMode="auto">
          <a:xfrm>
            <a:off x="1142976" y="1500174"/>
            <a:ext cx="2428892" cy="261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圓角矩形圖說文字 11"/>
          <p:cNvSpPr/>
          <p:nvPr/>
        </p:nvSpPr>
        <p:spPr>
          <a:xfrm>
            <a:off x="4357686" y="2357430"/>
            <a:ext cx="4143404" cy="785818"/>
          </a:xfrm>
          <a:prstGeom prst="wedgeRoundRectCallout">
            <a:avLst>
              <a:gd name="adj1" fmla="val -61588"/>
              <a:gd name="adj2" fmla="val -2875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左下逆時針轉</a:t>
            </a:r>
            <a:endParaRPr lang="zh-TW" altLang="en-US" sz="4000" b="1" dirty="0"/>
          </a:p>
        </p:txBody>
      </p:sp>
      <p:grpSp>
        <p:nvGrpSpPr>
          <p:cNvPr id="16" name="群組 15"/>
          <p:cNvGrpSpPr/>
          <p:nvPr/>
        </p:nvGrpSpPr>
        <p:grpSpPr>
          <a:xfrm>
            <a:off x="5214942" y="5143512"/>
            <a:ext cx="2090747" cy="723900"/>
            <a:chOff x="5143504" y="5143512"/>
            <a:chExt cx="2090747" cy="723900"/>
          </a:xfrm>
        </p:grpSpPr>
        <p:pic>
          <p:nvPicPr>
            <p:cNvPr id="13" name="Picture 2" descr="D:\Backup\WWW\Furom\phpBB\Cube\images\notation1\OLL2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00826" y="5143512"/>
              <a:ext cx="733425" cy="723900"/>
            </a:xfrm>
            <a:prstGeom prst="rect">
              <a:avLst/>
            </a:prstGeom>
            <a:noFill/>
          </p:spPr>
        </p:pic>
        <p:pic>
          <p:nvPicPr>
            <p:cNvPr id="14" name="Picture 8" descr="D:\Backup\WWW\Furom\phpBB\Cube\images\notation1\OLL1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504" y="5143512"/>
              <a:ext cx="733425" cy="723900"/>
            </a:xfrm>
            <a:prstGeom prst="rect">
              <a:avLst/>
            </a:prstGeom>
            <a:noFill/>
          </p:spPr>
        </p:pic>
        <p:sp>
          <p:nvSpPr>
            <p:cNvPr id="15" name="十字形 14"/>
            <p:cNvSpPr/>
            <p:nvPr/>
          </p:nvSpPr>
          <p:spPr>
            <a:xfrm>
              <a:off x="6072198" y="5357826"/>
              <a:ext cx="285752" cy="285752"/>
            </a:xfrm>
            <a:prstGeom prst="plus">
              <a:avLst>
                <a:gd name="adj" fmla="val 3754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571604" y="4143380"/>
            <a:ext cx="1500198" cy="1480715"/>
            <a:chOff x="1571604" y="4143380"/>
            <a:chExt cx="1500198" cy="1480715"/>
          </a:xfrm>
        </p:grpSpPr>
        <p:pic>
          <p:nvPicPr>
            <p:cNvPr id="11" name="Picture 3" descr="D:\Backup\WWW\Furom\phpBB\Cube\images\notation1\OLL3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71604" y="4143380"/>
              <a:ext cx="1500198" cy="1480715"/>
            </a:xfrm>
            <a:prstGeom prst="rect">
              <a:avLst/>
            </a:prstGeom>
            <a:noFill/>
          </p:spPr>
        </p:pic>
        <p:sp>
          <p:nvSpPr>
            <p:cNvPr id="17" name="弧形箭號 (左彎) 16"/>
            <p:cNvSpPr/>
            <p:nvPr/>
          </p:nvSpPr>
          <p:spPr>
            <a:xfrm rot="2049424">
              <a:off x="1796294" y="4256043"/>
              <a:ext cx="158136" cy="297205"/>
            </a:xfrm>
            <a:prstGeom prst="curved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弧形箭號 (左彎) 17"/>
            <p:cNvSpPr/>
            <p:nvPr/>
          </p:nvSpPr>
          <p:spPr>
            <a:xfrm rot="8750576" flipH="1">
              <a:off x="1784275" y="5233710"/>
              <a:ext cx="158136" cy="297205"/>
            </a:xfrm>
            <a:prstGeom prst="curved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其他情形</a:t>
            </a:r>
            <a:r>
              <a:rPr lang="en-US" altLang="zh-TW" sz="5400" dirty="0" smtClean="0"/>
              <a:t>1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4357686" y="1357298"/>
            <a:ext cx="4143404" cy="785818"/>
          </a:xfrm>
          <a:prstGeom prst="wedgeRoundRectCallout">
            <a:avLst>
              <a:gd name="adj1" fmla="val -62238"/>
              <a:gd name="adj2" fmla="val 4083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左上逆時針轉</a:t>
            </a:r>
            <a:endParaRPr lang="zh-TW" altLang="en-US" sz="4000" b="1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4357686" y="2357430"/>
            <a:ext cx="4143404" cy="785818"/>
          </a:xfrm>
          <a:prstGeom prst="wedgeRoundRectCallout">
            <a:avLst>
              <a:gd name="adj1" fmla="val -61588"/>
              <a:gd name="adj2" fmla="val -2875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左下順時針轉</a:t>
            </a:r>
            <a:endParaRPr lang="zh-TW" altLang="en-US" sz="4000" b="1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48" t="21821" r="36648" b="16401"/>
          <a:stretch>
            <a:fillRect/>
          </a:stretch>
        </p:blipFill>
        <p:spPr bwMode="auto">
          <a:xfrm>
            <a:off x="928662" y="1500174"/>
            <a:ext cx="2571768" cy="27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D:\Backup\WWW\Furom\phpBB\Cube\images\notation1\OLL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22764" y="4349344"/>
            <a:ext cx="1269184" cy="1285884"/>
          </a:xfrm>
          <a:prstGeom prst="rect">
            <a:avLst/>
          </a:prstGeom>
          <a:noFill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58" t="22904" r="37057" b="16402"/>
          <a:stretch>
            <a:fillRect/>
          </a:stretch>
        </p:blipFill>
        <p:spPr bwMode="auto">
          <a:xfrm>
            <a:off x="6357950" y="3643314"/>
            <a:ext cx="23421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向右箭號 18"/>
          <p:cNvSpPr/>
          <p:nvPr/>
        </p:nvSpPr>
        <p:spPr>
          <a:xfrm>
            <a:off x="3286116" y="4929198"/>
            <a:ext cx="3071834" cy="214314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3286116" y="3929066"/>
            <a:ext cx="300039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將方塊轉個方向變成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左上順時針，左下逆時針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再用原公式即可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其他情形</a:t>
            </a:r>
            <a:r>
              <a:rPr lang="en-US" altLang="zh-TW" sz="5400" dirty="0" smtClean="0"/>
              <a:t>2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3929058" y="2000240"/>
            <a:ext cx="4143404" cy="857256"/>
          </a:xfrm>
          <a:prstGeom prst="wedgeRoundRectCallout">
            <a:avLst>
              <a:gd name="adj1" fmla="val -62238"/>
              <a:gd name="adj2" fmla="val 4083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/>
              <a:t>3+</a:t>
            </a:r>
            <a:r>
              <a:rPr lang="zh-TW" altLang="en-US" sz="4000" b="1" dirty="0" smtClean="0"/>
              <a:t>公式</a:t>
            </a:r>
            <a:r>
              <a:rPr lang="en-US" altLang="zh-TW" sz="4000" b="1" dirty="0" smtClean="0"/>
              <a:t>A+6</a:t>
            </a:r>
            <a:endParaRPr lang="zh-TW" altLang="en-US" sz="4000" b="1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61" t="20737" r="38692" b="15318"/>
          <a:stretch>
            <a:fillRect/>
          </a:stretch>
        </p:blipFill>
        <p:spPr bwMode="auto">
          <a:xfrm>
            <a:off x="1071538" y="1500174"/>
            <a:ext cx="21697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61" t="23049" r="38011" b="17341"/>
          <a:stretch>
            <a:fillRect/>
          </a:stretch>
        </p:blipFill>
        <p:spPr bwMode="auto">
          <a:xfrm>
            <a:off x="714348" y="3714752"/>
            <a:ext cx="2357454" cy="227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3" t="22904" r="38420" b="16402"/>
          <a:stretch>
            <a:fillRect/>
          </a:stretch>
        </p:blipFill>
        <p:spPr bwMode="auto">
          <a:xfrm>
            <a:off x="3428992" y="371475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23" t="20737" r="35967" b="17485"/>
          <a:stretch>
            <a:fillRect/>
          </a:stretch>
        </p:blipFill>
        <p:spPr bwMode="auto">
          <a:xfrm>
            <a:off x="6072198" y="3571877"/>
            <a:ext cx="2286016" cy="22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OC</a:t>
            </a:r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572000" y="1714488"/>
            <a:ext cx="4071966" cy="1643074"/>
          </a:xfrm>
          <a:prstGeom prst="wedgeRoundRectCallout">
            <a:avLst>
              <a:gd name="adj1" fmla="val -65365"/>
              <a:gd name="adj2" fmla="val 3631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將角的方向轉好</a:t>
            </a:r>
            <a:endParaRPr lang="en-US" altLang="zh-TW" sz="3600" b="1" dirty="0" smtClean="0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61" t="22904" r="43460" b="19653"/>
          <a:stretch>
            <a:fillRect/>
          </a:stretch>
        </p:blipFill>
        <p:spPr bwMode="auto">
          <a:xfrm>
            <a:off x="1000100" y="1500174"/>
            <a:ext cx="2857520" cy="30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矩形 6"/>
          <p:cNvSpPr/>
          <p:nvPr/>
        </p:nvSpPr>
        <p:spPr>
          <a:xfrm>
            <a:off x="4143372" y="4071942"/>
            <a:ext cx="435771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此方式，只會動到角的方向，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角的位置、邊的方向及位置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完全不會改變。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2597</TotalTime>
  <Words>755</Words>
  <Application>Microsoft Office PowerPoint</Application>
  <PresentationFormat>如螢幕大小 (4:3)</PresentationFormat>
  <Paragraphs>233</Paragraphs>
  <Slides>43</Slides>
  <Notes>43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46" baseType="lpstr">
      <vt:lpstr>觀點</vt:lpstr>
      <vt:lpstr>Equation</vt:lpstr>
      <vt:lpstr>MathType 6.0 Equation</vt:lpstr>
      <vt:lpstr>3階魔術方塊盲解 Blindfold</vt:lpstr>
      <vt:lpstr>符號復習</vt:lpstr>
      <vt:lpstr>注意</vt:lpstr>
      <vt:lpstr>投影片 4</vt:lpstr>
      <vt:lpstr>步驟一：CO</vt:lpstr>
      <vt:lpstr>公式A</vt:lpstr>
      <vt:lpstr>其他情形1</vt:lpstr>
      <vt:lpstr>其他情形2</vt:lpstr>
      <vt:lpstr>OC練習</vt:lpstr>
      <vt:lpstr>OC盲解練習</vt:lpstr>
      <vt:lpstr>步驟二：CP</vt:lpstr>
      <vt:lpstr>公式B</vt:lpstr>
      <vt:lpstr>公式B-2</vt:lpstr>
      <vt:lpstr>把角編號</vt:lpstr>
      <vt:lpstr>將角的移動順續寫成Cycle</vt:lpstr>
      <vt:lpstr>將Cycle分解成3-cycle</vt:lpstr>
      <vt:lpstr>投影片 17</vt:lpstr>
      <vt:lpstr>投影片 18</vt:lpstr>
      <vt:lpstr>剩一個2-cycle</vt:lpstr>
      <vt:lpstr>投影片 20</vt:lpstr>
      <vt:lpstr>練習</vt:lpstr>
      <vt:lpstr>投影片 22</vt:lpstr>
      <vt:lpstr>步驟三：EO</vt:lpstr>
      <vt:lpstr>邊的方向</vt:lpstr>
      <vt:lpstr>公式C</vt:lpstr>
      <vt:lpstr>其他情形</vt:lpstr>
      <vt:lpstr>OE盲解練習</vt:lpstr>
      <vt:lpstr>步驟四：EP</vt:lpstr>
      <vt:lpstr>公式D</vt:lpstr>
      <vt:lpstr>新公式</vt:lpstr>
      <vt:lpstr>把邊編號</vt:lpstr>
      <vt:lpstr>將邊的移動順續寫成3-Cycle</vt:lpstr>
      <vt:lpstr>投影片 33</vt:lpstr>
      <vt:lpstr>練習</vt:lpstr>
      <vt:lpstr>投影片 35</vt:lpstr>
      <vt:lpstr>步驟五</vt:lpstr>
      <vt:lpstr>先將角互換改成邊互換</vt:lpstr>
      <vt:lpstr>公式E</vt:lpstr>
      <vt:lpstr>投影片 39</vt:lpstr>
      <vt:lpstr>投影片 40</vt:lpstr>
      <vt:lpstr>投影片 41</vt:lpstr>
      <vt:lpstr>投影片 42</vt:lpstr>
      <vt:lpstr>盲解完成</vt:lpstr>
    </vt:vector>
  </TitlesOfParts>
  <Company>NCTUMath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DavidGuo</dc:creator>
  <cp:lastModifiedBy>DavidGuo</cp:lastModifiedBy>
  <cp:revision>200</cp:revision>
  <dcterms:created xsi:type="dcterms:W3CDTF">2007-10-01T07:19:59Z</dcterms:created>
  <dcterms:modified xsi:type="dcterms:W3CDTF">2008-05-01T14:54:39Z</dcterms:modified>
</cp:coreProperties>
</file>