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5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9" r:id="rId12"/>
    <p:sldId id="267" r:id="rId13"/>
    <p:sldId id="268" r:id="rId1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50000" saltData="1wTEVAd7NO5r23s1bOe/6w" hashData="+VeVXLQ+vT+byJjIVFfXS+WO8SI" cryptProvider="" algIdExt="0" algIdExtSource="" cryptProviderTypeExt="0" cryptProviderTypeExtSource="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2474" autoAdjust="0"/>
    <p:restoredTop sz="94660"/>
  </p:normalViewPr>
  <p:slideViewPr>
    <p:cSldViewPr>
      <p:cViewPr varScale="1">
        <p:scale>
          <a:sx n="79" d="100"/>
          <a:sy n="79" d="100"/>
        </p:scale>
        <p:origin x="-34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7" Type="http://schemas.openxmlformats.org/officeDocument/2006/relationships/image" Target="../media/image26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C1ADA1-B1BD-4D8D-A817-6D5C72BC1DC2}" type="datetimeFigureOut">
              <a:rPr lang="zh-TW" altLang="en-US" smtClean="0"/>
              <a:pPr/>
              <a:t>2007/11/26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213269-84F4-4E48-9603-1D442AE3271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13269-84F4-4E48-9603-1D442AE32713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13269-84F4-4E48-9603-1D442AE32713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13269-84F4-4E48-9603-1D442AE32713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13269-84F4-4E48-9603-1D442AE32713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13269-84F4-4E48-9603-1D442AE32713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13269-84F4-4E48-9603-1D442AE32713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13269-84F4-4E48-9603-1D442AE32713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13269-84F4-4E48-9603-1D442AE32713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13269-84F4-4E48-9603-1D442AE32713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13269-84F4-4E48-9603-1D442AE32713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13269-84F4-4E48-9603-1D442AE32713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13269-84F4-4E48-9603-1D442AE32713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13269-84F4-4E48-9603-1D442AE32713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圓角矩形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圓角矩形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標題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20" name="副標題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pic>
        <p:nvPicPr>
          <p:cNvPr id="40961" name="Picture 1" descr="C:\Users\DavidGuo\Desktop\Cube's Image\圖片1.gif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42844" y="428604"/>
            <a:ext cx="3067050" cy="306705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D00337-F575-4448-8FDF-020FB2E94679}" type="datetime1">
              <a:rPr lang="zh-TW" altLang="en-US" smtClean="0"/>
              <a:pPr/>
              <a:t>2007/11/26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9531EB-1764-4D75-839E-59D81BB0DE6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ADEA28-DF9C-48B4-B980-BDA14E9F83A7}" type="datetime1">
              <a:rPr lang="zh-TW" altLang="en-US" smtClean="0"/>
              <a:pPr/>
              <a:t>2007/11/26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9531EB-1764-4D75-839E-59D81BB0DE6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00232" y="357166"/>
            <a:ext cx="6758006" cy="1051560"/>
          </a:xfrm>
        </p:spPr>
        <p:txBody>
          <a:bodyPr/>
          <a:lstStyle>
            <a:extLst/>
          </a:lstStyle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71472" y="1714488"/>
            <a:ext cx="8183880" cy="4357718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CDB62A-B881-4099-AA90-F7834373B1BC}" type="datetime1">
              <a:rPr lang="zh-TW" altLang="en-US" smtClean="0"/>
              <a:pPr/>
              <a:t>2007/11/26</a:t>
            </a:fld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9531EB-1764-4D75-839E-59D81BB0DE6E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pic>
        <p:nvPicPr>
          <p:cNvPr id="39939" name="Picture 3" descr="C:\Users\DavidGuo\Desktop\Cube's Image\rubiks-cube[1].jpg"/>
          <p:cNvPicPr>
            <a:picLocks noChangeAspect="1" noChangeArrowheads="1"/>
          </p:cNvPicPr>
          <p:nvPr userDrawn="1"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357158" y="357166"/>
            <a:ext cx="1143000" cy="1211263"/>
          </a:xfrm>
          <a:prstGeom prst="rect">
            <a:avLst/>
          </a:prstGeom>
          <a:noFill/>
          <a:ln w="12700" cap="rnd">
            <a:solidFill>
              <a:schemeClr val="tx1"/>
            </a:solidFill>
            <a:round/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圓角矩形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圓角矩形 10"/>
          <p:cNvSpPr/>
          <p:nvPr/>
        </p:nvSpPr>
        <p:spPr>
          <a:xfrm>
            <a:off x="418596" y="434162"/>
            <a:ext cx="8306809" cy="5709482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BC1722-E2C4-421E-9FA1-068CC3AFE3BB}" type="datetime1">
              <a:rPr lang="zh-TW" altLang="en-US" smtClean="0"/>
              <a:pPr/>
              <a:t>2007/11/26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9531EB-1764-4D75-839E-59D81BB0DE6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70A7CC-BE6E-4C1A-9E06-98A09C709822}" type="datetime1">
              <a:rPr lang="zh-TW" altLang="en-US" smtClean="0"/>
              <a:pPr/>
              <a:t>2007/11/26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9531EB-1764-4D75-839E-59D81BB0DE6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3B5AA0-EB61-463E-94A6-971AE1F71D03}" type="datetime1">
              <a:rPr lang="zh-TW" altLang="en-US" smtClean="0"/>
              <a:pPr/>
              <a:t>2007/11/26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9531EB-1764-4D75-839E-59D81BB0DE6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BEA932-F9F8-47D6-887D-9EB10B3CA1B7}" type="datetime1">
              <a:rPr lang="zh-TW" altLang="en-US" smtClean="0"/>
              <a:pPr/>
              <a:t>2007/11/26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9531EB-1764-4D75-839E-59D81BB0DE6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角矩形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7A2713-25F4-4532-ACF5-C5F2ACCF78AB}" type="datetime1">
              <a:rPr lang="zh-TW" altLang="en-US" smtClean="0"/>
              <a:pPr/>
              <a:t>2007/11/26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9531EB-1764-4D75-839E-59D81BB0DE6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18362A-1058-4923-80B4-26E593492D06}" type="datetime1">
              <a:rPr lang="zh-TW" altLang="en-US" smtClean="0"/>
              <a:pPr/>
              <a:t>2007/11/26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9531EB-1764-4D75-839E-59D81BB0DE6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圓角矩形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圓角化單一角落矩形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B14526-5A09-4961-BEE1-2761CA4CAD11}" type="datetime1">
              <a:rPr lang="zh-TW" altLang="en-US" smtClean="0"/>
              <a:pPr/>
              <a:t>2007/11/26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29531EB-1764-4D75-839E-59D81BB0DE6E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zh-TW" altLang="en-US" smtClean="0"/>
              <a:t>按一下圖示以新增圖片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角矩形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圓角矩形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標題版面配置區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25" name="日期版面配置區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188BB72-7F26-4DA5-A3BA-95C61E655F0D}" type="datetime1">
              <a:rPr lang="zh-TW" altLang="en-US" smtClean="0"/>
              <a:pPr/>
              <a:t>2007/11/26</a:t>
            </a:fld>
            <a:endParaRPr lang="zh-TW" altLang="en-US"/>
          </a:p>
        </p:txBody>
      </p:sp>
      <p:sp>
        <p:nvSpPr>
          <p:cNvPr id="18" name="頁尾版面配置區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829531EB-1764-4D75-839E-59D81BB0DE6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9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10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eedcubing.com/events/wc2007/registrations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notesSlide" Target="../notesSlides/notesSlide5.xml"/><Relationship Id="rId7" Type="http://schemas.openxmlformats.org/officeDocument/2006/relationships/hyperlink" Target="http://www.ws.binghamton.edu/fridrich/fridrich.html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DavidGuo\Desktop\Cube's%20Image\TVBS_N_omega_studio_060315.wmv" TargetMode="External"/><Relationship Id="rId6" Type="http://schemas.openxmlformats.org/officeDocument/2006/relationships/hyperlink" Target="http://www.davidguo.idv.tw/Cube" TargetMode="External"/><Relationship Id="rId11" Type="http://schemas.openxmlformats.org/officeDocument/2006/relationships/image" Target="../media/image17.jpeg"/><Relationship Id="rId5" Type="http://schemas.openxmlformats.org/officeDocument/2006/relationships/hyperlink" Target="http://www.ettoday.com/2007/07/07/327-2122548.htm" TargetMode="External"/><Relationship Id="rId10" Type="http://schemas.openxmlformats.org/officeDocument/2006/relationships/image" Target="../media/image16.jpeg"/><Relationship Id="rId4" Type="http://schemas.openxmlformats.org/officeDocument/2006/relationships/image" Target="../media/image13.png"/><Relationship Id="rId9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.rwth-aachen.de/~Martin.Schoenert/Cube-Lovers/michael_reid__superflip_requires_20_face_turns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ubezzz.homelinux.org/drupal/?q=node/view/53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gif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5.bin"/><Relationship Id="rId12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3.bin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2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85786" y="2714620"/>
            <a:ext cx="7772400" cy="1828800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>Determine whether a Rubik’s Cube is solvable without moving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714348" y="5143512"/>
            <a:ext cx="7772400" cy="914400"/>
          </a:xfrm>
        </p:spPr>
        <p:txBody>
          <a:bodyPr/>
          <a:lstStyle/>
          <a:p>
            <a:r>
              <a:rPr lang="en-US" altLang="zh-TW" dirty="0" smtClean="0"/>
              <a:t>DavidGuo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Decompose into 3-cycle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(1 2 3 4 5 6 7 8)</a:t>
            </a:r>
            <a:br>
              <a:rPr lang="en-US" altLang="zh-TW" dirty="0" smtClean="0"/>
            </a:br>
            <a:r>
              <a:rPr lang="en-US" altLang="zh-TW" dirty="0" smtClean="0"/>
              <a:t>=(1 2 3)(1 4 5)(1 6 7)(18)</a:t>
            </a:r>
          </a:p>
          <a:p>
            <a:r>
              <a:rPr lang="en-US" altLang="zh-TW" dirty="0" smtClean="0"/>
              <a:t>(1 2)(3 4)=(123)(143)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smtClean="0"/>
              <a:t>How many subgroups?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531EB-1764-4D75-839E-59D81BB0DE6E}" type="slidenum">
              <a:rPr lang="zh-TW" altLang="en-US" smtClean="0"/>
              <a:pPr/>
              <a:t>10</a:t>
            </a:fld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Remark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71472" y="1714488"/>
            <a:ext cx="8183880" cy="3571900"/>
          </a:xfrm>
        </p:spPr>
        <p:txBody>
          <a:bodyPr/>
          <a:lstStyle/>
          <a:p>
            <a:r>
              <a:rPr lang="en-US" b="1" dirty="0" smtClean="0"/>
              <a:t>There are 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b="1" dirty="0" smtClean="0"/>
              <a:t>Cube subgroups.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531EB-1764-4D75-839E-59D81BB0DE6E}" type="slidenum">
              <a:rPr lang="zh-TW" altLang="en-US" smtClean="0"/>
              <a:pPr/>
              <a:t>11</a:t>
            </a:fld>
            <a:endParaRPr lang="zh-TW" altLang="en-US" dirty="0"/>
          </a:p>
        </p:txBody>
      </p:sp>
      <p:graphicFrame>
        <p:nvGraphicFramePr>
          <p:cNvPr id="5" name="物件 4"/>
          <p:cNvGraphicFramePr>
            <a:graphicFrameLocks noChangeAspect="1"/>
          </p:cNvGraphicFramePr>
          <p:nvPr/>
        </p:nvGraphicFramePr>
        <p:xfrm>
          <a:off x="1000100" y="2357430"/>
          <a:ext cx="7588303" cy="571504"/>
        </p:xfrm>
        <a:graphic>
          <a:graphicData uri="http://schemas.openxmlformats.org/presentationml/2006/ole">
            <p:oleObj spid="_x0000_s32770" name="Equation" r:id="rId4" imgW="3035160" imgH="2286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Problem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/>
          </a:p>
          <a:p>
            <a:r>
              <a:rPr lang="en-US" altLang="zh-TW" dirty="0" smtClean="0"/>
              <a:t>                                   is even. 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n*n*n Rubik’s Cube.</a:t>
            </a:r>
          </a:p>
          <a:p>
            <a:r>
              <a:rPr lang="en-US" altLang="zh-TW" dirty="0" smtClean="0"/>
              <a:t>Improve the bound.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531EB-1764-4D75-839E-59D81BB0DE6E}" type="slidenum">
              <a:rPr lang="zh-TW" altLang="en-US" smtClean="0"/>
              <a:pPr/>
              <a:t>12</a:t>
            </a:fld>
            <a:endParaRPr lang="zh-TW" altLang="en-US" dirty="0"/>
          </a:p>
        </p:txBody>
      </p:sp>
      <p:graphicFrame>
        <p:nvGraphicFramePr>
          <p:cNvPr id="30723" name="Object 3"/>
          <p:cNvGraphicFramePr>
            <a:graphicFrameLocks noChangeAspect="1"/>
          </p:cNvGraphicFramePr>
          <p:nvPr/>
        </p:nvGraphicFramePr>
        <p:xfrm>
          <a:off x="1214414" y="2000240"/>
          <a:ext cx="3917183" cy="1000132"/>
        </p:xfrm>
        <a:graphic>
          <a:graphicData uri="http://schemas.openxmlformats.org/presentationml/2006/ole">
            <p:oleObj spid="_x0000_s30723" name="Equation" r:id="rId4" imgW="1790640" imgH="4572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 idx="4294967295"/>
          </p:nvPr>
        </p:nvSpPr>
        <p:spPr>
          <a:xfrm>
            <a:off x="468344" y="4928616"/>
            <a:ext cx="8183880" cy="676656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文字版面配置區 5"/>
          <p:cNvSpPr>
            <a:spLocks noGrp="1"/>
          </p:cNvSpPr>
          <p:nvPr>
            <p:ph type="body" idx="4294967295"/>
          </p:nvPr>
        </p:nvSpPr>
        <p:spPr>
          <a:xfrm>
            <a:off x="468344" y="5624484"/>
            <a:ext cx="8183880" cy="420624"/>
          </a:xfrm>
        </p:spPr>
        <p:txBody>
          <a:bodyPr>
            <a:normAutofit fontScale="77500" lnSpcReduction="20000"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531EB-1764-4D75-839E-59D81BB0DE6E}" type="slidenum">
              <a:rPr lang="zh-TW" altLang="en-US" smtClean="0"/>
              <a:pPr/>
              <a:t>13</a:t>
            </a:fld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3357554" y="3429000"/>
            <a:ext cx="46434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5400" dirty="0" smtClean="0">
                <a:latin typeface="Broadway" pitchFamily="82" charset="0"/>
              </a:rPr>
              <a:t>Thank you</a:t>
            </a:r>
            <a:endParaRPr lang="zh-TW" altLang="en-US" sz="5400" dirty="0">
              <a:latin typeface="Broadway" pitchFamily="82" charset="0"/>
            </a:endParaRPr>
          </a:p>
        </p:txBody>
      </p:sp>
      <p:pic>
        <p:nvPicPr>
          <p:cNvPr id="31747" name="Picture 3" descr="C:\Users\DavidGuo\Desktop\5013e202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1214421"/>
            <a:ext cx="2286016" cy="2108261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292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800" dirty="0" smtClean="0"/>
              <a:t>History</a:t>
            </a:r>
            <a:endParaRPr lang="zh-TW" altLang="en-US" sz="48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42910" y="2071678"/>
            <a:ext cx="8183880" cy="3929090"/>
          </a:xfrm>
        </p:spPr>
        <p:txBody>
          <a:bodyPr/>
          <a:lstStyle/>
          <a:p>
            <a:r>
              <a:rPr lang="en-US" b="1" dirty="0" err="1" smtClean="0"/>
              <a:t>Ernö</a:t>
            </a:r>
            <a:r>
              <a:rPr lang="en-US" b="1" dirty="0" smtClean="0"/>
              <a:t> Rubik</a:t>
            </a:r>
          </a:p>
          <a:p>
            <a:r>
              <a:rPr lang="en-US" dirty="0" smtClean="0"/>
              <a:t>"How could the blocks move independently without falling apart?" </a:t>
            </a:r>
          </a:p>
          <a:p>
            <a:r>
              <a:rPr lang="en-US" dirty="0" smtClean="0"/>
              <a:t>Hungarian patent in January 1975</a:t>
            </a:r>
            <a:r>
              <a:rPr lang="en-US" b="1" dirty="0" smtClean="0"/>
              <a:t>.</a:t>
            </a:r>
          </a:p>
          <a:p>
            <a:r>
              <a:rPr lang="en-US" dirty="0" smtClean="0"/>
              <a:t>The first world championship took place on June 5, 1982 in Budapest.</a:t>
            </a:r>
          </a:p>
          <a:p>
            <a:r>
              <a:rPr lang="en-US" dirty="0" smtClean="0">
                <a:hlinkClick r:id="rId3"/>
              </a:rPr>
              <a:t>World Rubik's Cube Championship 2007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531EB-1764-4D75-839E-59D81BB0DE6E}" type="slidenum">
              <a:rPr lang="zh-TW" altLang="en-US" smtClean="0"/>
              <a:pPr/>
              <a:t>2</a:t>
            </a:fld>
            <a:endParaRPr lang="zh-TW" altLang="en-US" dirty="0"/>
          </a:p>
        </p:txBody>
      </p:sp>
      <p:pic>
        <p:nvPicPr>
          <p:cNvPr id="1028" name="Picture 4" descr="http://www.ws.binghamton.edu/fridrich/images/priz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8" y="1000108"/>
            <a:ext cx="2709851" cy="2010152"/>
          </a:xfrm>
          <a:prstGeom prst="rect">
            <a:avLst/>
          </a:prstGeom>
          <a:noFill/>
        </p:spPr>
      </p:pic>
      <p:pic>
        <p:nvPicPr>
          <p:cNvPr id="1030" name="Picture 6" descr="http://www.ws.binghamton.edu/fridrich/images/winner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214290"/>
            <a:ext cx="4264832" cy="3786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Cube Revenge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dirty="0" err="1" smtClean="0"/>
              <a:t>Proffessor</a:t>
            </a:r>
            <a:r>
              <a:rPr lang="en-US" dirty="0" smtClean="0"/>
              <a:t> Cube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smtClean="0"/>
              <a:t>Mini Cube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531EB-1764-4D75-839E-59D81BB0DE6E}" type="slidenum">
              <a:rPr lang="zh-TW" altLang="en-US" smtClean="0"/>
              <a:pPr/>
              <a:t>3</a:t>
            </a:fld>
            <a:endParaRPr lang="zh-TW" altLang="en-US" dirty="0"/>
          </a:p>
        </p:txBody>
      </p:sp>
      <p:pic>
        <p:nvPicPr>
          <p:cNvPr id="20482" name="Picture 2" descr="C:\Users\DavidGuo\Desktop\Cube's Image\Rubiks_revenge_tilt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1214422"/>
            <a:ext cx="2479680" cy="247968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20483" name="Picture 3" descr="C:\Users\DavidGuo\Desktop\Cube's Image\Professors_cube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4" y="2500306"/>
            <a:ext cx="2286000" cy="22860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20485" name="Picture 5" descr="http://www.geocities.com/jaapsch/puzzles/images/cube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57818" y="4143380"/>
            <a:ext cx="1928826" cy="192882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6x6x6 Cube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smtClean="0"/>
              <a:t>7x7x7 Cube?</a:t>
            </a:r>
          </a:p>
          <a:p>
            <a:pPr lvl="1"/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531EB-1764-4D75-839E-59D81BB0DE6E}" type="slidenum">
              <a:rPr lang="zh-TW" altLang="en-US" smtClean="0"/>
              <a:pPr/>
              <a:t>4</a:t>
            </a:fld>
            <a:endParaRPr lang="zh-TW" altLang="en-US" dirty="0"/>
          </a:p>
        </p:txBody>
      </p:sp>
      <p:pic>
        <p:nvPicPr>
          <p:cNvPr id="22530" name="Picture 2" descr="C:\Users\DavidGuo\Desktop\Cube's Image\6x6x6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357166"/>
            <a:ext cx="3987820" cy="2990865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531" name="Picture 3" descr="C:\Users\DavidGuo\Desktop\Cube's Image\7x7x7[2]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2" y="3214686"/>
            <a:ext cx="3490915" cy="3281782"/>
          </a:xfrm>
          <a:prstGeom prst="rect">
            <a:avLst/>
          </a:prstGeom>
          <a:noFill/>
        </p:spPr>
      </p:pic>
      <p:pic>
        <p:nvPicPr>
          <p:cNvPr id="22532" name="Picture 4" descr="C:\Users\DavidGuo\Desktop\Cube's Image\rubiks_cube_102[1]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14810" y="2857496"/>
            <a:ext cx="4398414" cy="329881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8" name="物件 7"/>
          <p:cNvGraphicFramePr>
            <a:graphicFrameLocks noChangeAspect="1"/>
          </p:cNvGraphicFramePr>
          <p:nvPr/>
        </p:nvGraphicFramePr>
        <p:xfrm>
          <a:off x="1214414" y="4286255"/>
          <a:ext cx="2571768" cy="1202385"/>
        </p:xfrm>
        <a:graphic>
          <a:graphicData uri="http://schemas.openxmlformats.org/presentationml/2006/ole">
            <p:oleObj spid="_x0000_s22533" name="Equation" r:id="rId7" imgW="977760" imgH="4572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Famous person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531EB-1764-4D75-839E-59D81BB0DE6E}" type="slidenum">
              <a:rPr lang="zh-TW" altLang="en-US" smtClean="0"/>
              <a:pPr/>
              <a:t>5</a:t>
            </a:fld>
            <a:endParaRPr lang="zh-TW" altLang="en-US" dirty="0"/>
          </a:p>
        </p:txBody>
      </p:sp>
      <p:pic>
        <p:nvPicPr>
          <p:cNvPr id="6" name="TVBS_N_omega_studio_060315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071934" y="1714488"/>
            <a:ext cx="4476781" cy="335758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內容版面配置區 2"/>
          <p:cNvSpPr txBox="1">
            <a:spLocks/>
          </p:cNvSpPr>
          <p:nvPr/>
        </p:nvSpPr>
        <p:spPr>
          <a:xfrm>
            <a:off x="642910" y="2071678"/>
            <a:ext cx="8183880" cy="3929090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趙承宗</a:t>
            </a:r>
            <a:endParaRPr kumimoji="0" lang="en-US" altLang="zh-TW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鄭維駿</a:t>
            </a:r>
            <a:r>
              <a:rPr kumimoji="0" lang="en-US" altLang="zh-TW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altLang="zh-TW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weijiunn</a:t>
            </a:r>
            <a:r>
              <a:rPr kumimoji="0" lang="en-US" altLang="zh-TW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lang="zh-TW" altLang="en-US" sz="2800" dirty="0" smtClean="0">
                <a:hlinkClick r:id="rId5"/>
              </a:rPr>
              <a:t>陸嘉宏</a:t>
            </a:r>
            <a:r>
              <a:rPr lang="en-US" altLang="zh-TW" sz="2800" dirty="0" smtClean="0">
                <a:hlinkClick r:id="rId5"/>
              </a:rPr>
              <a:t>(</a:t>
            </a:r>
            <a:r>
              <a:rPr lang="en-US" altLang="zh-TW" sz="2800" dirty="0" err="1" smtClean="0">
                <a:hlinkClick r:id="rId5"/>
              </a:rPr>
              <a:t>aaaboy</a:t>
            </a:r>
            <a:r>
              <a:rPr lang="en-US" altLang="zh-TW" sz="2800" dirty="0" smtClean="0">
                <a:hlinkClick r:id="rId5"/>
              </a:rPr>
              <a:t>)</a:t>
            </a:r>
            <a:endParaRPr lang="en-US" altLang="zh-TW" sz="2800" dirty="0" smtClean="0"/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lang="en-US" altLang="zh-TW" sz="2800" dirty="0" smtClean="0"/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馮於懋</a:t>
            </a:r>
            <a:r>
              <a:rPr kumimoji="0" lang="en-US" altLang="zh-TW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(omega)</a:t>
            </a:r>
            <a:endParaRPr kumimoji="0" lang="en-US" altLang="zh-TW" sz="2800" b="0" i="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6"/>
              </a:rPr>
              <a:t>DavidGuo</a:t>
            </a:r>
            <a:endParaRPr kumimoji="0" lang="en-US" altLang="zh-TW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5176" indent="-265176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</a:pPr>
            <a:r>
              <a:rPr lang="en-US" altLang="zh-TW" sz="2800" dirty="0" smtClean="0">
                <a:hlinkClick r:id="rId7"/>
              </a:rPr>
              <a:t>Prof. Jessica </a:t>
            </a:r>
            <a:r>
              <a:rPr lang="en-US" altLang="zh-TW" sz="2800" dirty="0" err="1" smtClean="0">
                <a:hlinkClick r:id="rId7"/>
              </a:rPr>
              <a:t>Fridrich</a:t>
            </a:r>
            <a:endParaRPr lang="zh-TW" altLang="en-US" sz="2800" dirty="0" smtClean="0"/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3556" name="Picture 4" descr="http://blog.yam.com/sanacyayu/75f672aa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286380" y="1714488"/>
            <a:ext cx="2786082" cy="3712796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557" name="Picture 5" descr="D:\Backup\MyPictures\20070722NYNY魔術方塊大賽\DSC0465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86248" y="1785926"/>
            <a:ext cx="4317973" cy="323848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0" name="群組 9"/>
          <p:cNvGrpSpPr/>
          <p:nvPr/>
        </p:nvGrpSpPr>
        <p:grpSpPr>
          <a:xfrm>
            <a:off x="5857884" y="2428868"/>
            <a:ext cx="1714512" cy="2673822"/>
            <a:chOff x="6786578" y="357166"/>
            <a:chExt cx="1714512" cy="2673822"/>
          </a:xfrm>
        </p:grpSpPr>
        <p:pic>
          <p:nvPicPr>
            <p:cNvPr id="11" name="Picture 2" descr="http://www.ws.binghamton.edu/fridrich/images/jessica5.jpg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6786578" y="357166"/>
              <a:ext cx="1714512" cy="2229518"/>
            </a:xfrm>
            <a:prstGeom prst="rect">
              <a:avLst/>
            </a:prstGeom>
            <a:noFill/>
          </p:spPr>
        </p:pic>
        <p:pic>
          <p:nvPicPr>
            <p:cNvPr id="12" name="Picture 4" descr="http://www.ws.binghamton.edu/fridrich/images/rubsgn.jp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6786578" y="2571744"/>
              <a:ext cx="1714512" cy="459244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57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Fewest move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71472" y="1571612"/>
            <a:ext cx="8286808" cy="5000660"/>
          </a:xfrm>
        </p:spPr>
        <p:txBody>
          <a:bodyPr>
            <a:normAutofit fontScale="85000" lnSpcReduction="20000"/>
          </a:bodyPr>
          <a:lstStyle/>
          <a:p>
            <a:r>
              <a:rPr lang="en-US" altLang="zh-TW" dirty="0" smtClean="0">
                <a:latin typeface="Arno Pro Smbd SmText" pitchFamily="18" charset="0"/>
                <a:cs typeface="Times New Roman" pitchFamily="18" charset="0"/>
              </a:rPr>
              <a:t>Alexander H. Frey, Jr. and David </a:t>
            </a:r>
            <a:r>
              <a:rPr lang="en-US" altLang="zh-TW" dirty="0" err="1" smtClean="0">
                <a:latin typeface="Arno Pro Smbd SmText" pitchFamily="18" charset="0"/>
                <a:cs typeface="Times New Roman" pitchFamily="18" charset="0"/>
              </a:rPr>
              <a:t>Singmaster</a:t>
            </a:r>
            <a:r>
              <a:rPr lang="en-US" altLang="zh-TW" dirty="0" smtClean="0">
                <a:latin typeface="Arno Pro Smbd SmText" pitchFamily="18" charset="0"/>
                <a:cs typeface="Times New Roman" pitchFamily="18" charset="0"/>
              </a:rPr>
              <a:t>. </a:t>
            </a:r>
            <a:r>
              <a:rPr lang="en-US" altLang="zh-TW" i="1" dirty="0" smtClean="0">
                <a:latin typeface="Arno Pro Smbd SmText" pitchFamily="18" charset="0"/>
                <a:cs typeface="Times New Roman" pitchFamily="18" charset="0"/>
              </a:rPr>
              <a:t>Handbook of </a:t>
            </a:r>
            <a:r>
              <a:rPr lang="en-US" altLang="zh-TW" i="1" dirty="0" err="1" smtClean="0">
                <a:latin typeface="Arno Pro Smbd SmText" pitchFamily="18" charset="0"/>
                <a:cs typeface="Times New Roman" pitchFamily="18" charset="0"/>
              </a:rPr>
              <a:t>Cubik</a:t>
            </a:r>
            <a:r>
              <a:rPr lang="en-US" altLang="zh-TW" i="1" dirty="0" smtClean="0">
                <a:latin typeface="Arno Pro Smbd SmText" pitchFamily="18" charset="0"/>
                <a:cs typeface="Times New Roman" pitchFamily="18" charset="0"/>
              </a:rPr>
              <a:t> Math. </a:t>
            </a:r>
            <a:r>
              <a:rPr lang="en-US" altLang="zh-TW" dirty="0" err="1" smtClean="0">
                <a:latin typeface="Arno Pro Smbd SmText" pitchFamily="18" charset="0"/>
                <a:cs typeface="Times New Roman" pitchFamily="18" charset="0"/>
              </a:rPr>
              <a:t>Enslow</a:t>
            </a:r>
            <a:r>
              <a:rPr lang="en-US" altLang="zh-TW" dirty="0" smtClean="0">
                <a:latin typeface="Arno Pro Smbd SmText" pitchFamily="18" charset="0"/>
                <a:cs typeface="Times New Roman" pitchFamily="18" charset="0"/>
              </a:rPr>
              <a:t> Publishers, 1982.</a:t>
            </a:r>
          </a:p>
          <a:p>
            <a:pPr lvl="1"/>
            <a:r>
              <a:rPr lang="en-US" altLang="zh-TW" dirty="0" smtClean="0">
                <a:latin typeface="Arno Pro Smbd SmText" pitchFamily="18" charset="0"/>
                <a:cs typeface="Times New Roman" pitchFamily="18" charset="0"/>
              </a:rPr>
              <a:t>At least 17 moves. At most 52 moves.</a:t>
            </a:r>
          </a:p>
          <a:p>
            <a:pPr lvl="1"/>
            <a:r>
              <a:rPr lang="en-US" altLang="zh-TW" dirty="0" smtClean="0">
                <a:latin typeface="Arno Pro Smbd SmText" pitchFamily="18" charset="0"/>
                <a:cs typeface="Times New Roman" pitchFamily="18" charset="0"/>
              </a:rPr>
              <a:t>Conjecture: “God’s number” is in the low 20’s.</a:t>
            </a:r>
          </a:p>
          <a:p>
            <a:r>
              <a:rPr lang="en-US" altLang="zh-TW" dirty="0" smtClean="0">
                <a:latin typeface="Arno Pro Smbd SmText" pitchFamily="18" charset="0"/>
                <a:cs typeface="Times New Roman" pitchFamily="18" charset="0"/>
              </a:rPr>
              <a:t>Michael Reid.</a:t>
            </a:r>
          </a:p>
          <a:p>
            <a:pPr lvl="1"/>
            <a:r>
              <a:rPr lang="en-US" altLang="zh-TW" dirty="0" err="1" smtClean="0">
                <a:latin typeface="Arno Pro Smbd SmText" pitchFamily="18" charset="0"/>
                <a:cs typeface="Times New Roman" pitchFamily="18" charset="0"/>
                <a:hlinkClick r:id="rId3"/>
              </a:rPr>
              <a:t>Superflip</a:t>
            </a:r>
            <a:r>
              <a:rPr lang="en-US" altLang="zh-TW" dirty="0" smtClean="0">
                <a:latin typeface="Arno Pro Smbd SmText" pitchFamily="18" charset="0"/>
                <a:cs typeface="Times New Roman" pitchFamily="18" charset="0"/>
                <a:hlinkClick r:id="rId3"/>
              </a:rPr>
              <a:t> requires 20 face turns</a:t>
            </a:r>
            <a:r>
              <a:rPr lang="en-US" altLang="zh-TW" dirty="0" smtClean="0">
                <a:latin typeface="Arno Pro Smbd SmText" pitchFamily="18" charset="0"/>
                <a:cs typeface="Times New Roman" pitchFamily="18" charset="0"/>
              </a:rPr>
              <a:t>.</a:t>
            </a:r>
          </a:p>
          <a:p>
            <a:r>
              <a:rPr lang="en-US" altLang="zh-TW" dirty="0" err="1" smtClean="0">
                <a:latin typeface="Arno Pro Smbd SmText" pitchFamily="18" charset="0"/>
                <a:cs typeface="Times New Roman" pitchFamily="18" charset="0"/>
              </a:rPr>
              <a:t>Silviu</a:t>
            </a:r>
            <a:r>
              <a:rPr lang="en-US" altLang="zh-TW" dirty="0" smtClean="0">
                <a:latin typeface="Arno Pro Smbd SmText" pitchFamily="18" charset="0"/>
                <a:cs typeface="Times New Roman" pitchFamily="18" charset="0"/>
              </a:rPr>
              <a:t> </a:t>
            </a:r>
            <a:r>
              <a:rPr lang="en-US" altLang="zh-TW" dirty="0" err="1" smtClean="0">
                <a:latin typeface="Arno Pro Smbd SmText" pitchFamily="18" charset="0"/>
                <a:cs typeface="Times New Roman" pitchFamily="18" charset="0"/>
              </a:rPr>
              <a:t>Radu</a:t>
            </a:r>
            <a:r>
              <a:rPr lang="en-US" altLang="zh-TW" dirty="0" smtClean="0">
                <a:latin typeface="Arno Pro Smbd SmText" pitchFamily="18" charset="0"/>
                <a:cs typeface="Times New Roman" pitchFamily="18" charset="0"/>
              </a:rPr>
              <a:t>.</a:t>
            </a:r>
          </a:p>
          <a:p>
            <a:pPr lvl="1"/>
            <a:r>
              <a:rPr lang="en-US" altLang="zh-TW" dirty="0" smtClean="0">
                <a:latin typeface="Arno Pro Smbd SmText" pitchFamily="18" charset="0"/>
                <a:cs typeface="Times New Roman" pitchFamily="18" charset="0"/>
                <a:hlinkClick r:id="rId4"/>
              </a:rPr>
              <a:t>Rubik can be solved in 27f.</a:t>
            </a:r>
            <a:endParaRPr lang="en-US" altLang="zh-TW" dirty="0" smtClean="0">
              <a:latin typeface="Arno Pro Smbd SmText" pitchFamily="18" charset="0"/>
              <a:cs typeface="Times New Roman" pitchFamily="18" charset="0"/>
            </a:endParaRPr>
          </a:p>
          <a:p>
            <a:r>
              <a:rPr lang="en-US" altLang="zh-TW" dirty="0" smtClean="0">
                <a:latin typeface="Arno Pro Smbd SmText" pitchFamily="18" charset="0"/>
                <a:cs typeface="Times New Roman" pitchFamily="18" charset="0"/>
              </a:rPr>
              <a:t>Daniel </a:t>
            </a:r>
            <a:r>
              <a:rPr lang="en-US" altLang="zh-TW" dirty="0" err="1" smtClean="0">
                <a:latin typeface="Arno Pro Smbd SmText" pitchFamily="18" charset="0"/>
                <a:cs typeface="Times New Roman" pitchFamily="18" charset="0"/>
              </a:rPr>
              <a:t>Kunkle</a:t>
            </a:r>
            <a:r>
              <a:rPr lang="en-US" altLang="zh-TW" dirty="0" smtClean="0">
                <a:latin typeface="Arno Pro Smbd SmText" pitchFamily="18" charset="0"/>
                <a:cs typeface="Times New Roman" pitchFamily="18" charset="0"/>
              </a:rPr>
              <a:t> and Gene Cooperman, 26 Moves Suffice for Rubik's Cube, </a:t>
            </a:r>
            <a:r>
              <a:rPr lang="en-US" altLang="zh-TW" i="1" dirty="0" smtClean="0">
                <a:latin typeface="Arno Pro Smbd SmText" pitchFamily="18" charset="0"/>
                <a:cs typeface="Times New Roman" pitchFamily="18" charset="0"/>
              </a:rPr>
              <a:t>Proc. of International Symposium on Symbolic and Algebraic Computation </a:t>
            </a:r>
            <a:r>
              <a:rPr lang="en-US" altLang="zh-TW" dirty="0" smtClean="0">
                <a:latin typeface="Arno Pro Smbd SmText" pitchFamily="18" charset="0"/>
                <a:cs typeface="Times New Roman" pitchFamily="18" charset="0"/>
              </a:rPr>
              <a:t>(ISSAC '07), ACM Press, 2007, to appear.</a:t>
            </a:r>
          </a:p>
          <a:p>
            <a:pPr lvl="1"/>
            <a:r>
              <a:rPr lang="en-US" altLang="zh-TW" dirty="0" smtClean="0">
                <a:latin typeface="Arno Pro Smbd SmText" pitchFamily="18" charset="0"/>
                <a:cs typeface="Times New Roman" pitchFamily="18" charset="0"/>
              </a:rPr>
              <a:t>Gene Cooperman, Larry Finkelstein, and </a:t>
            </a:r>
            <a:r>
              <a:rPr lang="en-US" altLang="zh-TW" dirty="0" err="1" smtClean="0">
                <a:latin typeface="Arno Pro Smbd SmText" pitchFamily="18" charset="0"/>
                <a:cs typeface="Times New Roman" pitchFamily="18" charset="0"/>
              </a:rPr>
              <a:t>Namita</a:t>
            </a:r>
            <a:r>
              <a:rPr lang="en-US" altLang="zh-TW" dirty="0" smtClean="0">
                <a:latin typeface="Arno Pro Smbd SmText" pitchFamily="18" charset="0"/>
                <a:cs typeface="Times New Roman" pitchFamily="18" charset="0"/>
              </a:rPr>
              <a:t> </a:t>
            </a:r>
            <a:r>
              <a:rPr lang="en-US" altLang="zh-TW" dirty="0" err="1" smtClean="0">
                <a:latin typeface="Arno Pro Smbd SmText" pitchFamily="18" charset="0"/>
                <a:cs typeface="Times New Roman" pitchFamily="18" charset="0"/>
              </a:rPr>
              <a:t>Sarawagi</a:t>
            </a:r>
            <a:r>
              <a:rPr lang="en-US" altLang="zh-TW" dirty="0" smtClean="0">
                <a:latin typeface="Arno Pro Smbd SmText" pitchFamily="18" charset="0"/>
                <a:cs typeface="Times New Roman" pitchFamily="18" charset="0"/>
              </a:rPr>
              <a:t>. Applications of </a:t>
            </a:r>
            <a:r>
              <a:rPr lang="en-US" altLang="zh-TW" dirty="0" err="1" smtClean="0">
                <a:latin typeface="Arno Pro Smbd SmText" pitchFamily="18" charset="0"/>
                <a:cs typeface="Times New Roman" pitchFamily="18" charset="0"/>
              </a:rPr>
              <a:t>Cayleygraphs</a:t>
            </a:r>
            <a:r>
              <a:rPr lang="en-US" altLang="zh-TW" dirty="0" smtClean="0">
                <a:latin typeface="Arno Pro Smbd SmText" pitchFamily="18" charset="0"/>
                <a:cs typeface="Times New Roman" pitchFamily="18" charset="0"/>
              </a:rPr>
              <a:t>. In AAECC: Applied Algebra, </a:t>
            </a:r>
            <a:r>
              <a:rPr lang="en-US" altLang="zh-TW" i="1" dirty="0" smtClean="0">
                <a:latin typeface="Arno Pro Smbd SmText" pitchFamily="18" charset="0"/>
                <a:cs typeface="Times New Roman" pitchFamily="18" charset="0"/>
              </a:rPr>
              <a:t>Algebraic </a:t>
            </a:r>
            <a:r>
              <a:rPr lang="en-US" altLang="zh-TW" i="1" dirty="0" err="1" smtClean="0">
                <a:latin typeface="Arno Pro Smbd SmText" pitchFamily="18" charset="0"/>
                <a:cs typeface="Times New Roman" pitchFamily="18" charset="0"/>
              </a:rPr>
              <a:t>Algorithmsand</a:t>
            </a:r>
            <a:r>
              <a:rPr lang="en-US" altLang="zh-TW" i="1" dirty="0" smtClean="0">
                <a:latin typeface="Arno Pro Smbd SmText" pitchFamily="18" charset="0"/>
                <a:cs typeface="Times New Roman" pitchFamily="18" charset="0"/>
              </a:rPr>
              <a:t> Error-Correcting Codes, </a:t>
            </a:r>
            <a:r>
              <a:rPr lang="en-US" altLang="zh-TW" i="1" dirty="0" err="1" smtClean="0">
                <a:latin typeface="Arno Pro Smbd SmText" pitchFamily="18" charset="0"/>
                <a:cs typeface="Times New Roman" pitchFamily="18" charset="0"/>
              </a:rPr>
              <a:t>InternationalConference</a:t>
            </a:r>
            <a:r>
              <a:rPr lang="en-US" altLang="zh-TW" dirty="0" smtClean="0">
                <a:latin typeface="Arno Pro Smbd SmText" pitchFamily="18" charset="0"/>
                <a:cs typeface="Times New Roman" pitchFamily="18" charset="0"/>
              </a:rPr>
              <a:t>, pages 367-378 LNCS, Springer-</a:t>
            </a:r>
            <a:r>
              <a:rPr lang="en-US" altLang="zh-TW" dirty="0" err="1" smtClean="0">
                <a:latin typeface="Arno Pro Smbd SmText" pitchFamily="18" charset="0"/>
                <a:cs typeface="Times New Roman" pitchFamily="18" charset="0"/>
              </a:rPr>
              <a:t>Verlag</a:t>
            </a:r>
            <a:r>
              <a:rPr lang="en-US" altLang="zh-TW" dirty="0" smtClean="0">
                <a:latin typeface="Arno Pro Smbd SmText" pitchFamily="18" charset="0"/>
                <a:cs typeface="Times New Roman" pitchFamily="18" charset="0"/>
              </a:rPr>
              <a:t>, 1990.</a:t>
            </a:r>
            <a:endParaRPr lang="zh-TW" altLang="en-US" dirty="0">
              <a:latin typeface="Arno Pro Smbd SmText" pitchFamily="18" charset="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531EB-1764-4D75-839E-59D81BB0DE6E}" type="slidenum">
              <a:rPr lang="zh-TW" altLang="en-US" smtClean="0"/>
              <a:pPr/>
              <a:t>6</a:t>
            </a:fld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Main Result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Number the orientation.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531EB-1764-4D75-839E-59D81BB0DE6E}" type="slidenum">
              <a:rPr lang="zh-TW" altLang="en-US" smtClean="0"/>
              <a:pPr/>
              <a:t>7</a:t>
            </a:fld>
            <a:endParaRPr lang="zh-TW" altLang="en-US" dirty="0"/>
          </a:p>
        </p:txBody>
      </p:sp>
      <p:sp>
        <p:nvSpPr>
          <p:cNvPr id="7" name="矩形 6"/>
          <p:cNvSpPr/>
          <p:nvPr/>
        </p:nvSpPr>
        <p:spPr>
          <a:xfrm>
            <a:off x="3286116" y="3214686"/>
            <a:ext cx="1428760" cy="142876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5400" dirty="0" smtClean="0">
                <a:solidFill>
                  <a:schemeClr val="tx1"/>
                </a:solidFill>
              </a:rPr>
              <a:t>3</a:t>
            </a:r>
            <a:endParaRPr lang="zh-TW" altLang="en-US" sz="5400" dirty="0">
              <a:solidFill>
                <a:schemeClr val="tx1"/>
              </a:solidFill>
            </a:endParaRPr>
          </a:p>
        </p:txBody>
      </p:sp>
      <p:sp>
        <p:nvSpPr>
          <p:cNvPr id="8" name="平行四邊形 7"/>
          <p:cNvSpPr/>
          <p:nvPr/>
        </p:nvSpPr>
        <p:spPr>
          <a:xfrm>
            <a:off x="3286116" y="2500306"/>
            <a:ext cx="1643074" cy="714380"/>
          </a:xfrm>
          <a:prstGeom prst="parallelogram">
            <a:avLst>
              <a:gd name="adj" fmla="val 31275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5400" dirty="0" smtClean="0">
                <a:solidFill>
                  <a:schemeClr val="tx1"/>
                </a:solidFill>
              </a:rPr>
              <a:t>1</a:t>
            </a:r>
            <a:endParaRPr lang="zh-TW" altLang="en-US" sz="5400" dirty="0">
              <a:solidFill>
                <a:schemeClr val="tx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1857356" y="3214686"/>
            <a:ext cx="1428760" cy="142876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5400" dirty="0" smtClean="0">
                <a:solidFill>
                  <a:schemeClr val="tx1"/>
                </a:solidFill>
              </a:rPr>
              <a:t>2</a:t>
            </a:r>
            <a:endParaRPr lang="zh-TW" altLang="en-US" sz="5400" dirty="0">
              <a:solidFill>
                <a:schemeClr val="tx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714876" y="3214686"/>
            <a:ext cx="1428760" cy="142876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5400" dirty="0" smtClean="0">
                <a:solidFill>
                  <a:schemeClr val="tx1"/>
                </a:solidFill>
              </a:rPr>
              <a:t>2</a:t>
            </a:r>
            <a:endParaRPr lang="zh-TW" altLang="en-US" sz="5400" dirty="0">
              <a:solidFill>
                <a:schemeClr val="tx1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286116" y="4643446"/>
            <a:ext cx="1428760" cy="14287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5400" dirty="0" smtClean="0">
                <a:solidFill>
                  <a:schemeClr val="tx1"/>
                </a:solidFill>
              </a:rPr>
              <a:t>1</a:t>
            </a:r>
            <a:endParaRPr lang="zh-TW" altLang="en-US" sz="5400" dirty="0">
              <a:solidFill>
                <a:schemeClr val="tx1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143636" y="3214686"/>
            <a:ext cx="1428760" cy="142876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5400" dirty="0" smtClean="0">
                <a:solidFill>
                  <a:schemeClr val="tx1"/>
                </a:solidFill>
              </a:rPr>
              <a:t>3</a:t>
            </a:r>
            <a:endParaRPr lang="zh-TW" altLang="en-US" sz="5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Orientation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Corner Orientation</a:t>
            </a:r>
          </a:p>
          <a:p>
            <a:pPr lvl="1"/>
            <a:r>
              <a:rPr lang="en-US" altLang="zh-TW" dirty="0" smtClean="0"/>
              <a:t>∑ mod 3=0</a:t>
            </a:r>
          </a:p>
          <a:p>
            <a:r>
              <a:rPr lang="en-US" altLang="zh-TW" dirty="0" smtClean="0"/>
              <a:t>Edge Orientation</a:t>
            </a:r>
          </a:p>
          <a:p>
            <a:pPr lvl="1"/>
            <a:r>
              <a:rPr lang="en-US" altLang="zh-TW" dirty="0" smtClean="0"/>
              <a:t>∑ mod 2=0</a:t>
            </a:r>
          </a:p>
          <a:p>
            <a:r>
              <a:rPr lang="en-US" altLang="zh-TW" dirty="0" smtClean="0"/>
              <a:t>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531EB-1764-4D75-839E-59D81BB0DE6E}" type="slidenum">
              <a:rPr lang="zh-TW" altLang="en-US" smtClean="0"/>
              <a:pPr/>
              <a:t>8</a:t>
            </a:fld>
            <a:endParaRPr lang="zh-TW" altLang="en-US" dirty="0"/>
          </a:p>
        </p:txBody>
      </p:sp>
      <p:pic>
        <p:nvPicPr>
          <p:cNvPr id="28674" name="Picture 2" descr="D:\Backup\WWW\Furom\phpBB\Cube\images\blindfold\BLOC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3643314"/>
            <a:ext cx="1143008" cy="1128164"/>
          </a:xfrm>
          <a:prstGeom prst="rect">
            <a:avLst/>
          </a:prstGeom>
          <a:noFill/>
        </p:spPr>
      </p:pic>
      <p:pic>
        <p:nvPicPr>
          <p:cNvPr id="28675" name="Picture 3" descr="D:\Backup\WWW\Furom\phpBB\Cube\images\blindfold\BLOE1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50" y="3643314"/>
            <a:ext cx="1071570" cy="11144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Permutation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Must be even.</a:t>
            </a:r>
          </a:p>
          <a:p>
            <a:r>
              <a:rPr lang="en-US" altLang="zh-TW" dirty="0" smtClean="0"/>
              <a:t> 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 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smtClean="0"/>
              <a:t>             ,             , 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531EB-1764-4D75-839E-59D81BB0DE6E}" type="slidenum">
              <a:rPr lang="zh-TW" altLang="en-US" smtClean="0"/>
              <a:pPr/>
              <a:t>9</a:t>
            </a:fld>
            <a:endParaRPr lang="zh-TW" altLang="en-US" dirty="0"/>
          </a:p>
        </p:txBody>
      </p:sp>
      <p:graphicFrame>
        <p:nvGraphicFramePr>
          <p:cNvPr id="5" name="物件 4"/>
          <p:cNvGraphicFramePr>
            <a:graphicFrameLocks noChangeAspect="1"/>
          </p:cNvGraphicFramePr>
          <p:nvPr/>
        </p:nvGraphicFramePr>
        <p:xfrm>
          <a:off x="1071538" y="2285992"/>
          <a:ext cx="3357584" cy="857256"/>
        </p:xfrm>
        <a:graphic>
          <a:graphicData uri="http://schemas.openxmlformats.org/presentationml/2006/ole">
            <p:oleObj spid="_x0000_s29698" name="Equation" r:id="rId4" imgW="1790640" imgH="457200" progId="Equation.DSMT4">
              <p:embed/>
            </p:oleObj>
          </a:graphicData>
        </a:graphic>
      </p:graphicFrame>
      <p:graphicFrame>
        <p:nvGraphicFramePr>
          <p:cNvPr id="6" name="物件 5"/>
          <p:cNvGraphicFramePr>
            <a:graphicFrameLocks noChangeAspect="1"/>
          </p:cNvGraphicFramePr>
          <p:nvPr/>
        </p:nvGraphicFramePr>
        <p:xfrm>
          <a:off x="4500562" y="2428868"/>
          <a:ext cx="3429000" cy="476250"/>
        </p:xfrm>
        <a:graphic>
          <a:graphicData uri="http://schemas.openxmlformats.org/presentationml/2006/ole">
            <p:oleObj spid="_x0000_s29699" name="Equation" r:id="rId5" imgW="1828800" imgH="253800" progId="Equation.DSMT4">
              <p:embed/>
            </p:oleObj>
          </a:graphicData>
        </a:graphic>
      </p:graphicFrame>
      <p:graphicFrame>
        <p:nvGraphicFramePr>
          <p:cNvPr id="7" name="物件 6"/>
          <p:cNvGraphicFramePr>
            <a:graphicFrameLocks noChangeAspect="1"/>
          </p:cNvGraphicFramePr>
          <p:nvPr/>
        </p:nvGraphicFramePr>
        <p:xfrm>
          <a:off x="1071538" y="3214686"/>
          <a:ext cx="5214938" cy="857250"/>
        </p:xfrm>
        <a:graphic>
          <a:graphicData uri="http://schemas.openxmlformats.org/presentationml/2006/ole">
            <p:oleObj spid="_x0000_s29700" name="Equation" r:id="rId6" imgW="2781000" imgH="457200" progId="Equation.DSMT4">
              <p:embed/>
            </p:oleObj>
          </a:graphicData>
        </a:graphic>
      </p:graphicFrame>
      <p:graphicFrame>
        <p:nvGraphicFramePr>
          <p:cNvPr id="8" name="物件 7"/>
          <p:cNvGraphicFramePr>
            <a:graphicFrameLocks noChangeAspect="1"/>
          </p:cNvGraphicFramePr>
          <p:nvPr/>
        </p:nvGraphicFramePr>
        <p:xfrm>
          <a:off x="3357554" y="4000504"/>
          <a:ext cx="4738687" cy="476250"/>
        </p:xfrm>
        <a:graphic>
          <a:graphicData uri="http://schemas.openxmlformats.org/presentationml/2006/ole">
            <p:oleObj spid="_x0000_s29701" name="Equation" r:id="rId7" imgW="2527200" imgH="253800" progId="Equation.DSMT4">
              <p:embed/>
            </p:oleObj>
          </a:graphicData>
        </a:graphic>
      </p:graphicFrame>
      <p:pic>
        <p:nvPicPr>
          <p:cNvPr id="29702" name="Picture 6" descr="D:\Backup\WWW\Furom\phpBB\Cube\images\blindfold\CP_Number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643570" y="571480"/>
            <a:ext cx="1305118" cy="1357322"/>
          </a:xfrm>
          <a:prstGeom prst="rect">
            <a:avLst/>
          </a:prstGeom>
          <a:noFill/>
        </p:spPr>
      </p:pic>
      <p:pic>
        <p:nvPicPr>
          <p:cNvPr id="29703" name="Picture 7" descr="D:\Backup\WWW\Furom\phpBB\Cube\images\blindfold\EP_Number.GI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143768" y="571480"/>
            <a:ext cx="1428760" cy="1293274"/>
          </a:xfrm>
          <a:prstGeom prst="rect">
            <a:avLst/>
          </a:prstGeom>
          <a:noFill/>
        </p:spPr>
      </p:pic>
      <p:graphicFrame>
        <p:nvGraphicFramePr>
          <p:cNvPr id="11" name="物件 10"/>
          <p:cNvGraphicFramePr>
            <a:graphicFrameLocks noChangeAspect="1"/>
          </p:cNvGraphicFramePr>
          <p:nvPr/>
        </p:nvGraphicFramePr>
        <p:xfrm>
          <a:off x="1071538" y="4572008"/>
          <a:ext cx="1521630" cy="428628"/>
        </p:xfrm>
        <a:graphic>
          <a:graphicData uri="http://schemas.openxmlformats.org/presentationml/2006/ole">
            <p:oleObj spid="_x0000_s29704" name="Equation" r:id="rId10" imgW="901440" imgH="253800" progId="Equation.DSMT4">
              <p:embed/>
            </p:oleObj>
          </a:graphicData>
        </a:graphic>
      </p:graphicFrame>
      <p:graphicFrame>
        <p:nvGraphicFramePr>
          <p:cNvPr id="12" name="物件 11"/>
          <p:cNvGraphicFramePr>
            <a:graphicFrameLocks noChangeAspect="1"/>
          </p:cNvGraphicFramePr>
          <p:nvPr/>
        </p:nvGraphicFramePr>
        <p:xfrm>
          <a:off x="2857488" y="4572008"/>
          <a:ext cx="1521630" cy="428628"/>
        </p:xfrm>
        <a:graphic>
          <a:graphicData uri="http://schemas.openxmlformats.org/presentationml/2006/ole">
            <p:oleObj spid="_x0000_s29705" name="Equation" r:id="rId11" imgW="901440" imgH="253800" progId="Equation.DSMT4">
              <p:embed/>
            </p:oleObj>
          </a:graphicData>
        </a:graphic>
      </p:graphicFrame>
      <p:graphicFrame>
        <p:nvGraphicFramePr>
          <p:cNvPr id="13" name="物件 12"/>
          <p:cNvGraphicFramePr>
            <a:graphicFrameLocks noChangeAspect="1"/>
          </p:cNvGraphicFramePr>
          <p:nvPr/>
        </p:nvGraphicFramePr>
        <p:xfrm>
          <a:off x="4722019" y="4572008"/>
          <a:ext cx="1993121" cy="428628"/>
        </p:xfrm>
        <a:graphic>
          <a:graphicData uri="http://schemas.openxmlformats.org/presentationml/2006/ole">
            <p:oleObj spid="_x0000_s29706" name="Equation" r:id="rId12" imgW="1180800" imgH="2538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觀點">
  <a:themeElements>
    <a:clrScheme name="觀點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觀點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觀點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966</TotalTime>
  <Words>306</Words>
  <Application>Microsoft Office PowerPoint</Application>
  <PresentationFormat>如螢幕大小 (4:3)</PresentationFormat>
  <Paragraphs>102</Paragraphs>
  <Slides>13</Slides>
  <Notes>13</Notes>
  <HiddenSlides>0</HiddenSlides>
  <MMClips>1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15" baseType="lpstr">
      <vt:lpstr>觀點</vt:lpstr>
      <vt:lpstr>Equation</vt:lpstr>
      <vt:lpstr>Determine whether a Rubik’s Cube is solvable without moving</vt:lpstr>
      <vt:lpstr>History</vt:lpstr>
      <vt:lpstr>投影片 3</vt:lpstr>
      <vt:lpstr>投影片 4</vt:lpstr>
      <vt:lpstr>Famous person</vt:lpstr>
      <vt:lpstr>Fewest move</vt:lpstr>
      <vt:lpstr>Main Result</vt:lpstr>
      <vt:lpstr>Orientation</vt:lpstr>
      <vt:lpstr>Permutation</vt:lpstr>
      <vt:lpstr>Decompose into 3-cycle</vt:lpstr>
      <vt:lpstr>Remark</vt:lpstr>
      <vt:lpstr>Problem</vt:lpstr>
      <vt:lpstr>投影片 13</vt:lpstr>
    </vt:vector>
  </TitlesOfParts>
  <Company>NCTUMath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DavidGuo</dc:creator>
  <cp:lastModifiedBy>DavidGuo</cp:lastModifiedBy>
  <cp:revision>86</cp:revision>
  <dcterms:created xsi:type="dcterms:W3CDTF">2007-10-01T07:19:59Z</dcterms:created>
  <dcterms:modified xsi:type="dcterms:W3CDTF">2007-11-26T04:27:38Z</dcterms:modified>
</cp:coreProperties>
</file>