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sldIdLst>
    <p:sldId id="311" r:id="rId2"/>
    <p:sldId id="293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91" r:id="rId17"/>
    <p:sldId id="283" r:id="rId18"/>
    <p:sldId id="294" r:id="rId19"/>
    <p:sldId id="295" r:id="rId20"/>
    <p:sldId id="296" r:id="rId21"/>
    <p:sldId id="297" r:id="rId22"/>
    <p:sldId id="298" r:id="rId23"/>
    <p:sldId id="300" r:id="rId24"/>
    <p:sldId id="299" r:id="rId25"/>
    <p:sldId id="308" r:id="rId26"/>
    <p:sldId id="310" r:id="rId27"/>
    <p:sldId id="309" r:id="rId28"/>
    <p:sldId id="307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33zjtQCJCkgZ6torSAqo0w" hashData="twy5ldJG6pIlxDvVZBMJpu8MYbc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924" autoAdjust="0"/>
    <p:restoredTop sz="93023" autoAdjust="0"/>
  </p:normalViewPr>
  <p:slideViewPr>
    <p:cSldViewPr>
      <p:cViewPr varScale="1">
        <p:scale>
          <a:sx n="96" d="100"/>
          <a:sy n="96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1ADA1-B1BD-4D8D-A817-6D5C72BC1DC2}" type="datetimeFigureOut">
              <a:rPr lang="zh-TW" altLang="en-US" smtClean="0"/>
              <a:pPr/>
              <a:t>2008/8/21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3269-84F4-4E48-9603-1D442AE327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圓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pic>
        <p:nvPicPr>
          <p:cNvPr id="40961" name="Picture 1" descr="C:\Users\DavidGuo\Desktop\Cube's Image\圖片1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3067050" cy="3067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00337-F575-4448-8FDF-020FB2E94679}" type="datetime1">
              <a:rPr lang="zh-TW" altLang="en-US" smtClean="0"/>
              <a:pPr/>
              <a:t>2008/8/21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DEA28-DF9C-48B4-B980-BDA14E9F83A7}" type="datetime1">
              <a:rPr lang="zh-TW" altLang="en-US" smtClean="0"/>
              <a:pPr/>
              <a:t>2008/8/21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758006" cy="1051560"/>
          </a:xfrm>
        </p:spPr>
        <p:txBody>
          <a:bodyPr/>
          <a:lstStyle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435771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CDB62A-B881-4099-AA90-F7834373B1BC}" type="datetime1">
              <a:rPr lang="zh-TW" altLang="en-US" smtClean="0"/>
              <a:pPr/>
              <a:t>2008/8/21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9939" name="Picture 3" descr="C:\Users\DavidGuo\Desktop\Cube's Image\rubiks-cube[1]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57158" y="357166"/>
            <a:ext cx="1143000" cy="1211263"/>
          </a:xfrm>
          <a:prstGeom prst="rect">
            <a:avLst/>
          </a:prstGeom>
          <a:noFill/>
          <a:ln w="12700" cap="rnd">
            <a:solidFill>
              <a:schemeClr val="tx1"/>
            </a:solidFill>
            <a:rou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矩形 10"/>
          <p:cNvSpPr/>
          <p:nvPr/>
        </p:nvSpPr>
        <p:spPr>
          <a:xfrm>
            <a:off x="418596" y="434162"/>
            <a:ext cx="8306809" cy="5709482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C1722-E2C4-421E-9FA1-068CC3AFE3BB}" type="datetime1">
              <a:rPr lang="zh-TW" altLang="en-US" smtClean="0"/>
              <a:pPr/>
              <a:t>2008/8/21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A7CC-BE6E-4C1A-9E06-98A09C709822}" type="datetime1">
              <a:rPr lang="zh-TW" altLang="en-US" smtClean="0"/>
              <a:pPr/>
              <a:t>2008/8/21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3B5AA0-EB61-463E-94A6-971AE1F71D03}" type="datetime1">
              <a:rPr lang="zh-TW" altLang="en-US" smtClean="0"/>
              <a:pPr/>
              <a:t>2008/8/21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EA932-F9F8-47D6-887D-9EB10B3CA1B7}" type="datetime1">
              <a:rPr lang="zh-TW" altLang="en-US" smtClean="0"/>
              <a:pPr/>
              <a:t>2008/8/21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A2713-25F4-4532-ACF5-C5F2ACCF78AB}" type="datetime1">
              <a:rPr lang="zh-TW" altLang="en-US" smtClean="0"/>
              <a:pPr/>
              <a:t>2008/8/21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8362A-1058-4923-80B4-26E593492D06}" type="datetime1">
              <a:rPr lang="zh-TW" altLang="en-US" smtClean="0"/>
              <a:pPr/>
              <a:t>2008/8/21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化單一角落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14526-5A09-4961-BEE1-2761CA4CAD11}" type="datetime1">
              <a:rPr lang="zh-TW" altLang="en-US" smtClean="0"/>
              <a:pPr/>
              <a:t>2008/8/21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圓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標題版面配置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88BB72-7F26-4DA5-A3BA-95C61E655F0D}" type="datetime1">
              <a:rPr lang="zh-TW" altLang="en-US" smtClean="0"/>
              <a:pPr/>
              <a:t>2008/8/21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ubeassociation.org/results/regions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ubeassociation.org/results/p.php?i=2006KIED0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worldcubeassociation.org/results/p.php?i=2006OKAY0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ubeassociation.org/results/p.php?i=2006PRUS0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worldcubeassociation.org/results/p.php?i=2007JIJO0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zzle-shop.de/start-museum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dingcube.com/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hyperlink" Target="http://www.gabbasoft.com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www.ws.binghamton.edu/fridrich/fridrich.html" TargetMode="Externa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www.davidguo.idv.tw/Cub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unmean.twbbs.org/003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ociemba.org/cube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y.fit.edu/~pierrel/RASSL-Images/RASSL-Pics/RUBOT.m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rwth-aachen.de/~Martin.Schoenert/Cube-Lovers/michael_reid__superflip_requires_20_face_turns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.rwth-aachen.de/~Martin.Schoenert/Cube-Lovers/michael_reid__new_upper_bounds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ociemba.org/math/papers/rubik26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ubezzz.homelinux.org/drupal/?q=node/view/53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ap-system.org/" TargetMode="External"/><Relationship Id="rId4" Type="http://schemas.openxmlformats.org/officeDocument/2006/relationships/hyperlink" Target="http://kociemba.org/math/papers/rubik27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ociemba.org/math/papers/rubik25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ubezzz.homelinux.org/drupal/?q=node/view/117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ubeassociation.org/results/competitions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ldcubeassociation.org/results/p.php?i=2007NAKA03" TargetMode="External"/><Relationship Id="rId5" Type="http://schemas.openxmlformats.org/officeDocument/2006/relationships/hyperlink" Target="http://www.worldcubeassociation.org/results/p.php?i=2005AKKE01" TargetMode="External"/><Relationship Id="rId4" Type="http://schemas.openxmlformats.org/officeDocument/2006/relationships/hyperlink" Target="http://www.worldcubeassociation.org/results/e.php?i=33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cubeassociation.org/results/p.php?i=2003ZBOR02" TargetMode="External"/><Relationship Id="rId3" Type="http://schemas.openxmlformats.org/officeDocument/2006/relationships/hyperlink" Target="http://www.worldcubeassociation.org/results/p.php?i=2006GUZE01" TargetMode="External"/><Relationship Id="rId7" Type="http://schemas.openxmlformats.org/officeDocument/2006/relationships/hyperlink" Target="http://www.worldcubeassociation.org/results/p.php?i=2003GOLJ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ldcubeassociation.org/results/p.php?i=2007JEEH01" TargetMode="External"/><Relationship Id="rId5" Type="http://schemas.openxmlformats.org/officeDocument/2006/relationships/hyperlink" Target="http://www.worldcubeassociation.org/results/p.php?i=2004PATR01" TargetMode="External"/><Relationship Id="rId4" Type="http://schemas.openxmlformats.org/officeDocument/2006/relationships/hyperlink" Target="http://www.worldcubeassociation.org/results/p.php?i=2007NAKA03" TargetMode="External"/><Relationship Id="rId9" Type="http://schemas.openxmlformats.org/officeDocument/2006/relationships/hyperlink" Target="http://www.worldcubeassociation.org/regulation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ubeassociation.org/results/regions.php?regionId=&amp;eventId=222&amp;years=&amp;history=Histo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worldcubeassociation.org/results/p.php?i=2005CIAL02" TargetMode="External"/><Relationship Id="rId4" Type="http://schemas.openxmlformats.org/officeDocument/2006/relationships/hyperlink" Target="http://www.worldcubeassociation.org/results/p.php?i=2005PARI0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www.worldcubeassociation.org/results/p.php?i=2003HARD0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ldcubeassociation.org/results/p.php?i=2006KUTI01" TargetMode="External"/><Relationship Id="rId5" Type="http://schemas.openxmlformats.org/officeDocument/2006/relationships/hyperlink" Target="http://www.worldcubeassociation.org/results/p.php?i=2007HIRA02" TargetMode="External"/><Relationship Id="rId4" Type="http://schemas.openxmlformats.org/officeDocument/2006/relationships/hyperlink" Target="http://www.worldcubeassociation.org/results/regions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orldcubeassociation.org/results/p.php?i=2007COHE01" TargetMode="External"/><Relationship Id="rId4" Type="http://schemas.openxmlformats.org/officeDocument/2006/relationships/hyperlink" Target="http://www.worldcubeassociation.org/results/regions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ubeassociation.org/results/regions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¥¿½TLogo-¬ì¾Ç¤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835650"/>
            <a:ext cx="1531938" cy="56515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976313" y="5857875"/>
            <a:ext cx="8167687" cy="430213"/>
          </a:xfrm>
        </p:spPr>
        <p:txBody>
          <a:bodyPr/>
          <a:lstStyle/>
          <a:p>
            <a:pPr algn="l"/>
            <a:r>
              <a:rPr lang="zh-TW" altLang="en-US" sz="1800" b="1" dirty="0">
                <a:ea typeface="華康中黑體" pitchFamily="49" charset="-120"/>
              </a:rPr>
              <a:t>主辦單位</a:t>
            </a:r>
            <a:r>
              <a:rPr lang="zh-TW" altLang="en-US" sz="1800" b="1" dirty="0">
                <a:ea typeface="華康中黑體(P)" pitchFamily="2" charset="-120"/>
              </a:rPr>
              <a:t>：              </a:t>
            </a:r>
            <a:r>
              <a:rPr lang="zh-TW" altLang="en-US" sz="1600" dirty="0">
                <a:ea typeface="華康中黑體(P)" pitchFamily="2" charset="-120"/>
              </a:rPr>
              <a:t>　                                     </a:t>
            </a:r>
            <a:r>
              <a:rPr lang="zh-TW" altLang="en-US" sz="1800" b="1" dirty="0" smtClean="0">
                <a:ea typeface="華康中黑體(P)" pitchFamily="2" charset="-120"/>
              </a:rPr>
              <a:t>合作</a:t>
            </a:r>
            <a:r>
              <a:rPr lang="zh-TW" altLang="en-US" sz="1800" b="1" dirty="0">
                <a:ea typeface="華康中黑體(P)" pitchFamily="2" charset="-120"/>
              </a:rPr>
              <a:t>夥伴：</a:t>
            </a:r>
            <a:r>
              <a:rPr lang="zh-TW" altLang="en-US" sz="1600" dirty="0">
                <a:ea typeface="華康中黑體(P)" pitchFamily="2" charset="-120"/>
              </a:rPr>
              <a:t>　　　　　　　　</a:t>
            </a:r>
            <a:r>
              <a:rPr lang="zh-TW" altLang="en-US" sz="1200" dirty="0">
                <a:ea typeface="華康中黑體(P)" pitchFamily="2" charset="-120"/>
              </a:rPr>
              <a:t>　　　　　</a:t>
            </a:r>
            <a:endParaRPr lang="zh-TW" altLang="en-US" sz="1000" dirty="0">
              <a:ea typeface="華康中黑體(P)" pitchFamily="2" charset="-120"/>
            </a:endParaRPr>
          </a:p>
        </p:txBody>
      </p:sp>
      <p:pic>
        <p:nvPicPr>
          <p:cNvPr id="6151" name="Picture 7" descr="全球華文行銷知識庫LOGO_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840413"/>
            <a:ext cx="1322388" cy="484187"/>
          </a:xfrm>
          <a:prstGeom prst="rect">
            <a:avLst/>
          </a:prstGeom>
          <a:noFill/>
        </p:spPr>
      </p:pic>
      <p:pic>
        <p:nvPicPr>
          <p:cNvPr id="6184" name="Picture 40" descr="N:\科學人行銷部公用檔\科學不簡單講座\科學不簡單相關文件\2008科學不簡單講座\0820\科技生活館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891213"/>
            <a:ext cx="1752600" cy="433387"/>
          </a:xfrm>
          <a:prstGeom prst="rect">
            <a:avLst/>
          </a:prstGeom>
          <a:noFill/>
        </p:spPr>
      </p:pic>
      <p:pic>
        <p:nvPicPr>
          <p:cNvPr id="6185" name="Picture 41" descr="N:\科學人行銷部公用檔\科學不簡單講座\科學不簡單相關文件\2008科學不簡單講座\0820\現場物件\定景片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286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Rubik’s Master Magic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zh-TW" altLang="en-US" dirty="0" smtClean="0">
                <a:hlinkClick r:id="rId3"/>
              </a:rPr>
              <a:t>世界紀錄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en-US" altLang="zh-TW" sz="1800" dirty="0" smtClean="0"/>
              <a:t>1.72s, </a:t>
            </a:r>
            <a:r>
              <a:rPr lang="en-US" altLang="zh-TW" sz="1800" dirty="0" err="1" smtClean="0"/>
              <a:t>Mátyás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Kuti</a:t>
            </a:r>
            <a:r>
              <a:rPr lang="en-US" altLang="zh-TW" sz="1800" dirty="0" smtClean="0"/>
              <a:t>, Hungary, Belgian Open 2008.</a:t>
            </a:r>
          </a:p>
          <a:p>
            <a:pPr lvl="1"/>
            <a:r>
              <a:rPr lang="en-US" altLang="zh-TW" sz="1800" dirty="0" smtClean="0"/>
              <a:t>1.96s, </a:t>
            </a:r>
            <a:r>
              <a:rPr lang="en-US" altLang="zh-TW" sz="1800" dirty="0" err="1" smtClean="0"/>
              <a:t>Mátyás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Kuti</a:t>
            </a:r>
            <a:r>
              <a:rPr lang="en-US" altLang="zh-TW" sz="1800" dirty="0" smtClean="0"/>
              <a:t>, Hungary, Polish Open 2007.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76802" name="Picture 2" descr="http://www.puzzle-shop.de/master-mag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14818"/>
            <a:ext cx="4000528" cy="1428760"/>
          </a:xfrm>
          <a:prstGeom prst="rect">
            <a:avLst/>
          </a:prstGeom>
          <a:noFill/>
        </p:spPr>
      </p:pic>
      <p:pic>
        <p:nvPicPr>
          <p:cNvPr id="76804" name="Picture 4" descr="http://www.puzzle-shop.de/master-magic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714752"/>
            <a:ext cx="3714776" cy="248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Megaminx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altLang="zh-TW" sz="1800" dirty="0" smtClean="0"/>
              <a:t>1:01.78, Erik Akkersdijk, Netherlands, Belgian Open 2008.</a:t>
            </a:r>
          </a:p>
          <a:p>
            <a:r>
              <a:rPr lang="nl-NL" altLang="zh-TW" sz="1800" dirty="0" smtClean="0"/>
              <a:t>1:07.70, Erik Akkersdijk, Netherlands, Belgian Open 2008.</a:t>
            </a: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78852" name="Picture 4" descr="http://www.puzzle-shop.de/megaminx-tile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571743"/>
            <a:ext cx="3286148" cy="3302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Pyraminx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800" dirty="0" smtClean="0"/>
              <a:t>2.83,</a:t>
            </a:r>
            <a:r>
              <a:rPr lang="pl-PL" altLang="zh-TW" sz="1800" dirty="0" smtClean="0"/>
              <a:t> </a:t>
            </a:r>
            <a:r>
              <a:rPr lang="en-US" sz="1800" dirty="0" smtClean="0">
                <a:hlinkClick r:id="rId3" action="ppaction://hlinkfile"/>
              </a:rPr>
              <a:t>Tomasz </a:t>
            </a:r>
            <a:r>
              <a:rPr lang="en-US" sz="1800" dirty="0" err="1" smtClean="0">
                <a:hlinkClick r:id="rId3" action="ppaction://hlinkfile"/>
              </a:rPr>
              <a:t>Kiedrowicz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Poland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</a:t>
            </a:r>
            <a:r>
              <a:rPr lang="en-US" altLang="zh-TW" sz="1800" dirty="0" smtClean="0"/>
              <a:t>Gdansk</a:t>
            </a:r>
            <a:r>
              <a:rPr lang="pl-PL" altLang="zh-TW" sz="1800" dirty="0" smtClean="0"/>
              <a:t> Open 200</a:t>
            </a:r>
            <a:r>
              <a:rPr lang="en-US" altLang="zh-TW" sz="1800" dirty="0" smtClean="0"/>
              <a:t>8</a:t>
            </a:r>
            <a:r>
              <a:rPr lang="nl-NL" altLang="zh-TW" sz="1800" dirty="0" smtClean="0"/>
              <a:t>.</a:t>
            </a:r>
          </a:p>
          <a:p>
            <a:r>
              <a:rPr lang="en-US" altLang="zh-TW" sz="1800" dirty="0" smtClean="0"/>
              <a:t>4.39,</a:t>
            </a:r>
            <a:r>
              <a:rPr lang="pl-PL" altLang="zh-TW" sz="1800" dirty="0" smtClean="0"/>
              <a:t> </a:t>
            </a:r>
            <a:r>
              <a:rPr lang="en-US" sz="1800" dirty="0" err="1" smtClean="0">
                <a:hlinkClick r:id="rId4" action="ppaction://hlinkfile"/>
              </a:rPr>
              <a:t>Yohei</a:t>
            </a:r>
            <a:r>
              <a:rPr lang="en-US" sz="1800" dirty="0" smtClean="0">
                <a:hlinkClick r:id="rId4" action="ppaction://hlinkfile"/>
              </a:rPr>
              <a:t> Oka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</a:t>
            </a:r>
            <a:r>
              <a:rPr lang="en-US" altLang="zh-TW" sz="1800" dirty="0" smtClean="0"/>
              <a:t>Japan, Tokyo Open 2008</a:t>
            </a:r>
            <a:r>
              <a:rPr lang="nl-NL" altLang="zh-TW" sz="1800" dirty="0" smtClean="0"/>
              <a:t>.</a:t>
            </a:r>
          </a:p>
          <a:p>
            <a:r>
              <a:rPr lang="nl-NL" altLang="zh-TW" sz="3200" dirty="0" smtClean="0">
                <a:solidFill>
                  <a:schemeClr val="accent1"/>
                </a:solidFill>
              </a:rPr>
              <a:t>Tetraminx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80898" name="Picture 2" descr="http://www.puzzle-shop.de/tomy-pyraminx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857496"/>
            <a:ext cx="2771775" cy="2857500"/>
          </a:xfrm>
          <a:prstGeom prst="rect">
            <a:avLst/>
          </a:prstGeom>
          <a:noFill/>
        </p:spPr>
      </p:pic>
      <p:pic>
        <p:nvPicPr>
          <p:cNvPr id="80900" name="Picture 4" descr="http://www.puzzle-shop.de/russ-pyra5.jpg"/>
          <p:cNvPicPr>
            <a:picLocks noChangeAspect="1" noChangeArrowheads="1"/>
          </p:cNvPicPr>
          <p:nvPr/>
        </p:nvPicPr>
        <p:blipFill>
          <a:blip r:embed="rId6"/>
          <a:srcRect l="17460" t="4261" r="28571" b="21168"/>
          <a:stretch>
            <a:fillRect/>
          </a:stretch>
        </p:blipFill>
        <p:spPr bwMode="auto">
          <a:xfrm>
            <a:off x="1428728" y="3214686"/>
            <a:ext cx="242889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Square-1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zh-TW" sz="1800" dirty="0" smtClean="0"/>
              <a:t>13.56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</a:t>
            </a:r>
            <a:r>
              <a:rPr lang="en-US" sz="1800" dirty="0" err="1" smtClean="0">
                <a:hlinkClick r:id="rId3" action="ppaction://hlinkfile"/>
              </a:rPr>
              <a:t>Grzegorz</a:t>
            </a:r>
            <a:r>
              <a:rPr lang="en-US" sz="1800" dirty="0" smtClean="0">
                <a:hlinkClick r:id="rId3" action="ppaction://hlinkfile"/>
              </a:rPr>
              <a:t> </a:t>
            </a:r>
            <a:r>
              <a:rPr lang="en-US" sz="1800" dirty="0" err="1" smtClean="0">
                <a:hlinkClick r:id="rId3" action="ppaction://hlinkfile"/>
              </a:rPr>
              <a:t>Prusak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Poland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Polish Open 2007</a:t>
            </a:r>
            <a:r>
              <a:rPr lang="nl-NL" altLang="zh-TW" sz="1800" dirty="0" smtClean="0"/>
              <a:t>.</a:t>
            </a:r>
          </a:p>
          <a:p>
            <a:r>
              <a:rPr lang="pl-PL" altLang="zh-TW" sz="1800" dirty="0" smtClean="0"/>
              <a:t>1</a:t>
            </a:r>
            <a:r>
              <a:rPr lang="en-US" altLang="zh-TW" sz="1800" dirty="0" smtClean="0"/>
              <a:t>7.77,</a:t>
            </a:r>
            <a:r>
              <a:rPr lang="pl-PL" altLang="zh-TW" sz="1800" dirty="0" smtClean="0"/>
              <a:t> </a:t>
            </a:r>
            <a:r>
              <a:rPr lang="en-US" sz="1800" dirty="0" smtClean="0">
                <a:hlinkClick r:id="rId4" action="ppaction://hlinkfile"/>
              </a:rPr>
              <a:t>Kang </a:t>
            </a:r>
            <a:r>
              <a:rPr lang="en-US" sz="1800" dirty="0" err="1" smtClean="0">
                <a:hlinkClick r:id="rId4" action="ppaction://hlinkfile"/>
              </a:rPr>
              <a:t>Ji</a:t>
            </a:r>
            <a:r>
              <a:rPr lang="en-US" sz="1800" dirty="0" smtClean="0">
                <a:hlinkClick r:id="rId4" action="ppaction://hlinkfile"/>
              </a:rPr>
              <a:t>-Jon</a:t>
            </a:r>
            <a:r>
              <a:rPr lang="en-US" altLang="zh-TW" sz="1800" dirty="0" smtClean="0"/>
              <a:t>,</a:t>
            </a:r>
            <a:r>
              <a:rPr lang="pl-PL" altLang="zh-TW" sz="1800" dirty="0" smtClean="0"/>
              <a:t> </a:t>
            </a:r>
            <a:r>
              <a:rPr lang="en-US" altLang="zh-TW" sz="1800" dirty="0" smtClean="0"/>
              <a:t>Korea,</a:t>
            </a:r>
            <a:r>
              <a:rPr lang="pl-PL" altLang="zh-TW" sz="1800" dirty="0" smtClean="0"/>
              <a:t> </a:t>
            </a:r>
            <a:r>
              <a:rPr lang="en-US" altLang="zh-TW" sz="1800" dirty="0" err="1" smtClean="0"/>
              <a:t>Cheonan</a:t>
            </a:r>
            <a:r>
              <a:rPr lang="en-US" altLang="zh-TW" sz="1800" dirty="0" smtClean="0"/>
              <a:t> 2008</a:t>
            </a:r>
            <a:r>
              <a:rPr lang="nl-NL" altLang="zh-TW" sz="1800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pic>
        <p:nvPicPr>
          <p:cNvPr id="82946" name="Picture 2" descr="http://www.puzzle-shop.de/squar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2643182"/>
            <a:ext cx="6429420" cy="3177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其他方塊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>
                <a:hlinkClick r:id="rId3"/>
              </a:rPr>
              <a:t>Puzzle-Museum</a:t>
            </a:r>
            <a:endParaRPr lang="en-US" altLang="zh-TW" dirty="0" smtClean="0"/>
          </a:p>
          <a:p>
            <a:r>
              <a:rPr lang="en-US" altLang="zh-TW" dirty="0" err="1" smtClean="0"/>
              <a:t>Skewb</a:t>
            </a:r>
            <a:endParaRPr lang="en-US" altLang="zh-TW" dirty="0" smtClean="0"/>
          </a:p>
          <a:p>
            <a:r>
              <a:rPr lang="en-US" altLang="zh-TW" dirty="0" smtClean="0"/>
              <a:t>Dodecahedron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pic>
        <p:nvPicPr>
          <p:cNvPr id="63490" name="Picture 2" descr="http://www.puzzle-shop.de/mini-skew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357430"/>
            <a:ext cx="3750495" cy="2143140"/>
          </a:xfrm>
          <a:prstGeom prst="rect">
            <a:avLst/>
          </a:prstGeom>
          <a:noFill/>
        </p:spPr>
      </p:pic>
      <p:pic>
        <p:nvPicPr>
          <p:cNvPr id="63492" name="Picture 4" descr="http://www.puzzle-shop.de/neon-dodekaed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35743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高階方塊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6x6x6 Cube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7x7x7 Cube?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22530" name="Picture 2" descr="C:\Users\DavidGuo\Desktop\Cube's Image\6x6x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3987820" cy="29908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1" name="Picture 3" descr="C:\Users\DavidGuo\Desktop\Cube's Image\7x7x7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214686"/>
            <a:ext cx="3490915" cy="3281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方塊製作限制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當方塊轉</a:t>
            </a:r>
            <a:r>
              <a:rPr lang="en-US" altLang="zh-TW" dirty="0" smtClean="0"/>
              <a:t>45</a:t>
            </a:r>
            <a:r>
              <a:rPr lang="zh-TW" altLang="en-US" dirty="0" smtClean="0"/>
              <a:t>度角時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000364" y="2714620"/>
            <a:ext cx="2928958" cy="29289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000364" y="2714620"/>
            <a:ext cx="2928958" cy="29289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21"/>
          <p:cNvGrpSpPr/>
          <p:nvPr/>
        </p:nvGrpSpPr>
        <p:grpSpPr>
          <a:xfrm>
            <a:off x="1643042" y="2714620"/>
            <a:ext cx="783675" cy="2928958"/>
            <a:chOff x="1643042" y="2714620"/>
            <a:chExt cx="783675" cy="2928958"/>
          </a:xfrm>
        </p:grpSpPr>
        <p:sp>
          <p:nvSpPr>
            <p:cNvPr id="8" name="左大括弧 7"/>
            <p:cNvSpPr/>
            <p:nvPr/>
          </p:nvSpPr>
          <p:spPr>
            <a:xfrm>
              <a:off x="1928794" y="2714620"/>
              <a:ext cx="497923" cy="2928958"/>
            </a:xfrm>
            <a:prstGeom prst="leftBrace">
              <a:avLst>
                <a:gd name="adj1" fmla="val 53344"/>
                <a:gd name="adj2" fmla="val 5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643042" y="400050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</p:grpSp>
      <p:grpSp>
        <p:nvGrpSpPr>
          <p:cNvPr id="13" name="群組 22"/>
          <p:cNvGrpSpPr/>
          <p:nvPr/>
        </p:nvGrpSpPr>
        <p:grpSpPr>
          <a:xfrm>
            <a:off x="3071802" y="2714620"/>
            <a:ext cx="571504" cy="1428760"/>
            <a:chOff x="3071802" y="2714620"/>
            <a:chExt cx="571504" cy="1428760"/>
          </a:xfrm>
        </p:grpSpPr>
        <p:sp>
          <p:nvSpPr>
            <p:cNvPr id="10" name="右大括弧 9"/>
            <p:cNvSpPr/>
            <p:nvPr/>
          </p:nvSpPr>
          <p:spPr>
            <a:xfrm>
              <a:off x="3071802" y="2714620"/>
              <a:ext cx="214314" cy="1428760"/>
            </a:xfrm>
            <a:prstGeom prst="rightBrace">
              <a:avLst>
                <a:gd name="adj1" fmla="val 54346"/>
                <a:gd name="adj2" fmla="val 50000"/>
              </a:avLst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286116" y="328612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</p:grpSp>
      <p:grpSp>
        <p:nvGrpSpPr>
          <p:cNvPr id="22" name="群組 23"/>
          <p:cNvGrpSpPr/>
          <p:nvPr/>
        </p:nvGrpSpPr>
        <p:grpSpPr>
          <a:xfrm>
            <a:off x="4500562" y="2143116"/>
            <a:ext cx="574491" cy="2000264"/>
            <a:chOff x="4500562" y="2143116"/>
            <a:chExt cx="574491" cy="2000264"/>
          </a:xfrm>
        </p:grpSpPr>
        <p:sp>
          <p:nvSpPr>
            <p:cNvPr id="12" name="右大括弧 11"/>
            <p:cNvSpPr/>
            <p:nvPr/>
          </p:nvSpPr>
          <p:spPr>
            <a:xfrm>
              <a:off x="4500562" y="2143116"/>
              <a:ext cx="214314" cy="2000264"/>
            </a:xfrm>
            <a:prstGeom prst="rightBrace">
              <a:avLst>
                <a:gd name="adj1" fmla="val 54346"/>
                <a:gd name="adj2" fmla="val 50000"/>
              </a:avLst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4" name="物件 13"/>
            <p:cNvGraphicFramePr>
              <a:graphicFrameLocks noChangeAspect="1"/>
            </p:cNvGraphicFramePr>
            <p:nvPr/>
          </p:nvGraphicFramePr>
          <p:xfrm>
            <a:off x="4714876" y="3071810"/>
            <a:ext cx="360177" cy="322264"/>
          </p:xfrm>
          <a:graphic>
            <a:graphicData uri="http://schemas.openxmlformats.org/presentationml/2006/ole">
              <p:oleObj spid="_x0000_s130050" name="Equation" r:id="rId4" imgW="241200" imgH="215640" progId="">
                <p:embed/>
              </p:oleObj>
            </a:graphicData>
          </a:graphic>
        </p:graphicFrame>
      </p:grpSp>
      <p:sp>
        <p:nvSpPr>
          <p:cNvPr id="15" name="橢圓 14"/>
          <p:cNvSpPr/>
          <p:nvPr/>
        </p:nvSpPr>
        <p:spPr>
          <a:xfrm>
            <a:off x="4429124" y="414338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3" name="群組 25"/>
          <p:cNvGrpSpPr/>
          <p:nvPr/>
        </p:nvGrpSpPr>
        <p:grpSpPr>
          <a:xfrm>
            <a:off x="6786578" y="2143116"/>
            <a:ext cx="774688" cy="4143404"/>
            <a:chOff x="6786578" y="2143116"/>
            <a:chExt cx="774688" cy="4143404"/>
          </a:xfrm>
        </p:grpSpPr>
        <p:sp>
          <p:nvSpPr>
            <p:cNvPr id="16" name="右大括弧 15"/>
            <p:cNvSpPr/>
            <p:nvPr/>
          </p:nvSpPr>
          <p:spPr>
            <a:xfrm>
              <a:off x="6786578" y="2143116"/>
              <a:ext cx="214314" cy="4143404"/>
            </a:xfrm>
            <a:prstGeom prst="rightBrace">
              <a:avLst>
                <a:gd name="adj1" fmla="val 54346"/>
                <a:gd name="adj2" fmla="val 50000"/>
              </a:avLst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7" name="物件 16"/>
            <p:cNvGraphicFramePr>
              <a:graphicFrameLocks noChangeAspect="1"/>
            </p:cNvGraphicFramePr>
            <p:nvPr/>
          </p:nvGraphicFramePr>
          <p:xfrm>
            <a:off x="7088191" y="4000500"/>
            <a:ext cx="473075" cy="322263"/>
          </p:xfrm>
          <a:graphic>
            <a:graphicData uri="http://schemas.openxmlformats.org/presentationml/2006/ole">
              <p:oleObj spid="_x0000_s130051" name="Equation" r:id="rId5" imgW="317160" imgH="215640" progId="">
                <p:embed/>
              </p:oleObj>
            </a:graphicData>
          </a:graphic>
        </p:graphicFrame>
      </p:grpSp>
      <p:grpSp>
        <p:nvGrpSpPr>
          <p:cNvPr id="24" name="群組 24"/>
          <p:cNvGrpSpPr/>
          <p:nvPr/>
        </p:nvGrpSpPr>
        <p:grpSpPr>
          <a:xfrm>
            <a:off x="4786314" y="2143116"/>
            <a:ext cx="839789" cy="571504"/>
            <a:chOff x="4786314" y="2143116"/>
            <a:chExt cx="839789" cy="571504"/>
          </a:xfrm>
        </p:grpSpPr>
        <p:sp>
          <p:nvSpPr>
            <p:cNvPr id="18" name="右大括弧 17"/>
            <p:cNvSpPr/>
            <p:nvPr/>
          </p:nvSpPr>
          <p:spPr>
            <a:xfrm>
              <a:off x="4786314" y="2143116"/>
              <a:ext cx="214314" cy="571504"/>
            </a:xfrm>
            <a:prstGeom prst="rightBrace">
              <a:avLst>
                <a:gd name="adj1" fmla="val 54346"/>
                <a:gd name="adj2" fmla="val 50000"/>
              </a:avLst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9" name="物件 18"/>
            <p:cNvGraphicFramePr>
              <a:graphicFrameLocks noChangeAspect="1"/>
            </p:cNvGraphicFramePr>
            <p:nvPr/>
          </p:nvGraphicFramePr>
          <p:xfrm>
            <a:off x="5000628" y="2285992"/>
            <a:ext cx="625475" cy="322263"/>
          </p:xfrm>
          <a:graphic>
            <a:graphicData uri="http://schemas.openxmlformats.org/presentationml/2006/ole">
              <p:oleObj spid="_x0000_s130052" name="Equation" r:id="rId6" imgW="419040" imgH="215640" progId="">
                <p:embed/>
              </p:oleObj>
            </a:graphicData>
          </a:graphic>
        </p:graphicFrame>
      </p:grpSp>
      <p:graphicFrame>
        <p:nvGraphicFramePr>
          <p:cNvPr id="20" name="物件 19"/>
          <p:cNvGraphicFramePr>
            <a:graphicFrameLocks noChangeAspect="1"/>
          </p:cNvGraphicFramePr>
          <p:nvPr/>
        </p:nvGraphicFramePr>
        <p:xfrm>
          <a:off x="714348" y="5572140"/>
          <a:ext cx="928694" cy="955228"/>
        </p:xfrm>
        <a:graphic>
          <a:graphicData uri="http://schemas.openxmlformats.org/presentationml/2006/ole">
            <p:oleObj spid="_x0000_s130053" name="Equation" r:id="rId7" imgW="444240" imgH="457200" progId="">
              <p:embed/>
            </p:oleObj>
          </a:graphicData>
        </a:graphic>
      </p:graphicFrame>
      <p:graphicFrame>
        <p:nvGraphicFramePr>
          <p:cNvPr id="21" name="物件 20"/>
          <p:cNvGraphicFramePr>
            <a:graphicFrameLocks noChangeAspect="1"/>
          </p:cNvGraphicFramePr>
          <p:nvPr/>
        </p:nvGraphicFramePr>
        <p:xfrm>
          <a:off x="1714480" y="5857892"/>
          <a:ext cx="742950" cy="371475"/>
        </p:xfrm>
        <a:graphic>
          <a:graphicData uri="http://schemas.openxmlformats.org/presentationml/2006/ole">
            <p:oleObj spid="_x0000_s130054" name="Equation" r:id="rId8" imgW="355320" imgH="177480" progId="">
              <p:embed/>
            </p:oleObj>
          </a:graphicData>
        </a:graphic>
      </p:graphicFrame>
      <p:sp>
        <p:nvSpPr>
          <p:cNvPr id="27" name="矩形 26"/>
          <p:cNvSpPr>
            <a:spLocks noChangeAspect="1"/>
          </p:cNvSpPr>
          <p:nvPr/>
        </p:nvSpPr>
        <p:spPr>
          <a:xfrm rot="2700000">
            <a:off x="4266843" y="2190027"/>
            <a:ext cx="396000" cy="39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圖說文字 27"/>
          <p:cNvSpPr/>
          <p:nvPr/>
        </p:nvSpPr>
        <p:spPr>
          <a:xfrm>
            <a:off x="5715008" y="928670"/>
            <a:ext cx="3214710" cy="1143008"/>
          </a:xfrm>
          <a:prstGeom prst="wedgeRoundRectCallout">
            <a:avLst>
              <a:gd name="adj1" fmla="val -85217"/>
              <a:gd name="adj2" fmla="val 4977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 smtClean="0">
                <a:solidFill>
                  <a:srgbClr val="FF0000"/>
                </a:solidFill>
              </a:rPr>
              <a:t>7*7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的方塊，角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會完全露在外面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29" name="Picture 4" descr="C:\Users\DavidGuo\Desktop\Cube's Image\rubiks_cube_102[1].jpg"/>
          <p:cNvPicPr>
            <a:picLocks noChangeAspect="1" noChangeArrowheads="1"/>
          </p:cNvPicPr>
          <p:nvPr/>
        </p:nvPicPr>
        <p:blipFill>
          <a:blip r:embed="rId9"/>
          <a:srcRect l="19490" r="18791" b="9046"/>
          <a:stretch>
            <a:fillRect/>
          </a:stretch>
        </p:blipFill>
        <p:spPr bwMode="auto">
          <a:xfrm>
            <a:off x="5643570" y="3357562"/>
            <a:ext cx="2714644" cy="30003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橢圓形圖說文字 29"/>
          <p:cNvSpPr/>
          <p:nvPr/>
        </p:nvSpPr>
        <p:spPr>
          <a:xfrm>
            <a:off x="5786446" y="642918"/>
            <a:ext cx="3214710" cy="1643074"/>
          </a:xfrm>
          <a:prstGeom prst="wedgeEllipseCallout">
            <a:avLst>
              <a:gd name="adj1" fmla="val -64894"/>
              <a:gd name="adj2" fmla="val 6468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/>
              <a:t>做成圓弧狀</a:t>
            </a:r>
            <a:endParaRPr lang="zh-TW" altLang="en-US" sz="3200" b="1" dirty="0"/>
          </a:p>
        </p:txBody>
      </p:sp>
      <p:sp>
        <p:nvSpPr>
          <p:cNvPr id="31" name="弧形 30"/>
          <p:cNvSpPr/>
          <p:nvPr/>
        </p:nvSpPr>
        <p:spPr>
          <a:xfrm>
            <a:off x="3000364" y="2571744"/>
            <a:ext cx="2928958" cy="357190"/>
          </a:xfrm>
          <a:prstGeom prst="arc">
            <a:avLst>
              <a:gd name="adj1" fmla="val 10798701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5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6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電腦模擬</a:t>
            </a:r>
            <a:r>
              <a:rPr lang="en-US" altLang="zh-TW" dirty="0" smtClean="0"/>
              <a:t>N</a:t>
            </a:r>
            <a:r>
              <a:rPr lang="zh-TW" altLang="en-US" dirty="0" smtClean="0"/>
              <a:t>階方塊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Gliding Cube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3"/>
              </a:rPr>
              <a:t>http://www.glidingcube.com/</a:t>
            </a:r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dirty="0" smtClean="0">
                <a:hlinkClick r:id="rId4"/>
              </a:rPr>
              <a:t>http://www.gabbasoft.com/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pic>
        <p:nvPicPr>
          <p:cNvPr id="84994" name="Picture 2" descr="http://www.glidingcube.com/screenshots_files/pluzz_big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3E3E3E"/>
              </a:clrFrom>
              <a:clrTo>
                <a:srgbClr val="3E3E3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928670"/>
            <a:ext cx="3267063" cy="3210842"/>
          </a:xfrm>
          <a:prstGeom prst="rect">
            <a:avLst/>
          </a:prstGeom>
          <a:noFill/>
        </p:spPr>
      </p:pic>
      <p:pic>
        <p:nvPicPr>
          <p:cNvPr id="64514" name="Picture 2" descr="Welcome To GabbaSoft"/>
          <p:cNvPicPr>
            <a:picLocks noChangeAspect="1" noChangeArrowheads="1"/>
          </p:cNvPicPr>
          <p:nvPr/>
        </p:nvPicPr>
        <p:blipFill>
          <a:blip r:embed="rId6"/>
          <a:srcRect b="16268"/>
          <a:stretch>
            <a:fillRect/>
          </a:stretch>
        </p:blipFill>
        <p:spPr bwMode="auto">
          <a:xfrm>
            <a:off x="1000100" y="2714620"/>
            <a:ext cx="2714644" cy="500066"/>
          </a:xfrm>
          <a:prstGeom prst="rect">
            <a:avLst/>
          </a:prstGeom>
          <a:noFill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7"/>
          <a:srcRect t="3840"/>
          <a:stretch>
            <a:fillRect/>
          </a:stretch>
        </p:blipFill>
        <p:spPr bwMode="auto">
          <a:xfrm>
            <a:off x="3000364" y="3643314"/>
            <a:ext cx="3462314" cy="2724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Famous person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42910" y="2071678"/>
            <a:ext cx="8183880" cy="392909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趙承宗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鄭維駿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zh-TW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weijiunn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zh-TW" altLang="en-US" sz="2800" dirty="0" smtClean="0"/>
              <a:t>陸嘉宏</a:t>
            </a:r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aaaboy</a:t>
            </a:r>
            <a:r>
              <a:rPr lang="en-US" altLang="zh-TW" sz="2800" dirty="0" smtClean="0"/>
              <a:t>)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en-US" altLang="zh-TW" sz="2800" dirty="0" smtClean="0"/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altLang="zh-TW" sz="2800" dirty="0" smtClean="0">
                <a:hlinkClick r:id="rId3"/>
              </a:rPr>
              <a:t>Prof. Jessica </a:t>
            </a:r>
            <a:r>
              <a:rPr lang="en-US" altLang="zh-TW" sz="2800" dirty="0" err="1" smtClean="0">
                <a:hlinkClick r:id="rId3"/>
              </a:rPr>
              <a:t>Fridrich</a:t>
            </a:r>
            <a:endParaRPr lang="zh-TW" altLang="en-US" sz="2800" dirty="0" smtClean="0"/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郭滄海 教授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4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DavidGuo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6" name="Picture 4" descr="http://blog.yam.com/sanacyayu/75f672a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714488"/>
            <a:ext cx="2786082" cy="37127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57" name="Picture 5" descr="D:\Backup\MyPictures\20070722NYNY魔術方塊大賽\DSC046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2143116"/>
            <a:ext cx="4317973" cy="323848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群組 9"/>
          <p:cNvGrpSpPr/>
          <p:nvPr/>
        </p:nvGrpSpPr>
        <p:grpSpPr>
          <a:xfrm>
            <a:off x="5715008" y="2285992"/>
            <a:ext cx="1714512" cy="2673822"/>
            <a:chOff x="6786578" y="357166"/>
            <a:chExt cx="1714512" cy="2673822"/>
          </a:xfrm>
        </p:grpSpPr>
        <p:pic>
          <p:nvPicPr>
            <p:cNvPr id="11" name="Picture 2" descr="http://www.ws.binghamton.edu/fridrich/images/jessica5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786578" y="357166"/>
              <a:ext cx="1714512" cy="2229518"/>
            </a:xfrm>
            <a:prstGeom prst="rect">
              <a:avLst/>
            </a:prstGeom>
            <a:noFill/>
          </p:spPr>
        </p:pic>
        <p:pic>
          <p:nvPicPr>
            <p:cNvPr id="12" name="Picture 4" descr="http://www.ws.binghamton.edu/fridrich/images/rubsgn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86578" y="2571744"/>
              <a:ext cx="1714512" cy="4592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571480"/>
            <a:ext cx="6500858" cy="837246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教材教法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714488"/>
            <a:ext cx="8072494" cy="4286280"/>
          </a:xfrm>
        </p:spPr>
        <p:txBody>
          <a:bodyPr/>
          <a:lstStyle/>
          <a:p>
            <a:r>
              <a:rPr lang="zh-TW" altLang="en-US" dirty="0" smtClean="0"/>
              <a:t>便於記憶、記錄</a:t>
            </a:r>
            <a:endParaRPr lang="en-US" altLang="zh-TW" dirty="0" smtClean="0"/>
          </a:p>
          <a:p>
            <a:pPr lvl="1"/>
            <a:r>
              <a:rPr lang="zh-TW" altLang="en-US" dirty="0" smtClean="0">
                <a:hlinkClick r:id="rId3"/>
              </a:rPr>
              <a:t>圖示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數字</a:t>
            </a:r>
            <a:endParaRPr lang="en-US" altLang="zh-TW" dirty="0" smtClean="0"/>
          </a:p>
          <a:p>
            <a:r>
              <a:rPr lang="zh-TW" altLang="en-US" dirty="0" smtClean="0"/>
              <a:t>能完成為優先，立即引發興趣</a:t>
            </a:r>
            <a:endParaRPr lang="en-US" altLang="zh-TW" dirty="0" smtClean="0"/>
          </a:p>
          <a:p>
            <a:r>
              <a:rPr lang="zh-TW" altLang="en-US" dirty="0" smtClean="0"/>
              <a:t>大班教學效果下降不多</a:t>
            </a:r>
            <a:endParaRPr lang="en-US" altLang="zh-TW" dirty="0" smtClean="0"/>
          </a:p>
          <a:p>
            <a:r>
              <a:rPr lang="zh-TW" altLang="en-US" dirty="0" smtClean="0"/>
              <a:t>容易複習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19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14480" y="2857496"/>
            <a:ext cx="6843706" cy="1471610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寓數學於魔方</a:t>
            </a:r>
            <a:endParaRPr lang="zh-TW" altLang="en-US" sz="8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4348" y="5143512"/>
            <a:ext cx="7772400" cy="914400"/>
          </a:xfrm>
        </p:spPr>
        <p:txBody>
          <a:bodyPr/>
          <a:lstStyle/>
          <a:p>
            <a:r>
              <a:rPr lang="en-US" altLang="zh-TW" dirty="0" smtClean="0"/>
              <a:t>DavidGuo</a:t>
            </a:r>
          </a:p>
          <a:p>
            <a:r>
              <a:rPr lang="zh-TW" altLang="en-US" dirty="0" smtClean="0"/>
              <a:t>師大數學系 郭君逸 助理教授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Remark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3571900"/>
          </a:xfrm>
        </p:spPr>
        <p:txBody>
          <a:bodyPr/>
          <a:lstStyle/>
          <a:p>
            <a:r>
              <a:rPr lang="en-US" b="1" dirty="0" smtClean="0"/>
              <a:t>There are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b="1" dirty="0" smtClean="0"/>
              <a:t>Cube subgroups.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928662" y="2285992"/>
          <a:ext cx="7747000" cy="1206500"/>
        </p:xfrm>
        <a:graphic>
          <a:graphicData uri="http://schemas.openxmlformats.org/presentationml/2006/ole">
            <p:oleObj spid="_x0000_s173058" name="Equation" r:id="rId4" imgW="3098520" imgH="482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Fewest move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2571744"/>
            <a:ext cx="8286808" cy="3286148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Alexander H. Frey, Jr. and David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Singmaster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 </a:t>
            </a:r>
            <a:r>
              <a:rPr lang="en-US" altLang="zh-TW" i="1" dirty="0" smtClean="0">
                <a:latin typeface="Arno Pro Smbd SmText" pitchFamily="18" charset="0"/>
                <a:cs typeface="Times New Roman" pitchFamily="18" charset="0"/>
              </a:rPr>
              <a:t>Handbook of </a:t>
            </a:r>
            <a:r>
              <a:rPr lang="en-US" altLang="zh-TW" i="1" dirty="0" err="1" smtClean="0">
                <a:latin typeface="Arno Pro Smbd SmText" pitchFamily="18" charset="0"/>
                <a:cs typeface="Times New Roman" pitchFamily="18" charset="0"/>
              </a:rPr>
              <a:t>Cubik</a:t>
            </a:r>
            <a:r>
              <a:rPr lang="en-US" altLang="zh-TW" i="1" dirty="0" smtClean="0">
                <a:latin typeface="Arno Pro Smbd SmText" pitchFamily="18" charset="0"/>
                <a:cs typeface="Times New Roman" pitchFamily="18" charset="0"/>
              </a:rPr>
              <a:t> Math.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Enslow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 Publishers, 1982.</a:t>
            </a:r>
          </a:p>
          <a:p>
            <a:pPr lvl="1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At least 17 moves. At most 52 moves.</a:t>
            </a:r>
          </a:p>
          <a:p>
            <a:pPr lvl="1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Conjecture: “God’s number” is in the low 20’s.</a:t>
            </a:r>
          </a:p>
          <a:p>
            <a:r>
              <a:rPr lang="en-US" altLang="zh-TW" dirty="0" smtClean="0">
                <a:latin typeface="Arno Pro Smbd SmText" pitchFamily="18" charset="0"/>
                <a:cs typeface="Times New Roman" pitchFamily="18" charset="0"/>
                <a:hlinkClick r:id="rId3"/>
              </a:rPr>
              <a:t>Cube Explorer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 : </a:t>
            </a:r>
            <a:r>
              <a:rPr lang="zh-TW" altLang="en-US" dirty="0" smtClean="0">
                <a:latin typeface="Arno Pro Smbd SmText" pitchFamily="18" charset="0"/>
                <a:cs typeface="Times New Roman" pitchFamily="18" charset="0"/>
              </a:rPr>
              <a:t>找最佳解</a:t>
            </a:r>
            <a:endParaRPr lang="en-US" altLang="zh-TW" dirty="0" smtClean="0">
              <a:latin typeface="Arno Pro Smbd SmText" pitchFamily="18" charset="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Florida Institute of Technology: 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  <a:hlinkClick r:id="rId4"/>
              </a:rPr>
              <a:t>Robot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grpSp>
        <p:nvGrpSpPr>
          <p:cNvPr id="5" name="群組 63"/>
          <p:cNvGrpSpPr/>
          <p:nvPr/>
        </p:nvGrpSpPr>
        <p:grpSpPr>
          <a:xfrm>
            <a:off x="1785918" y="500042"/>
            <a:ext cx="6919997" cy="5913446"/>
            <a:chOff x="1643042" y="428604"/>
            <a:chExt cx="6919997" cy="5913446"/>
          </a:xfrm>
        </p:grpSpPr>
        <p:sp>
          <p:nvSpPr>
            <p:cNvPr id="48151" name="Freeform 23"/>
            <p:cNvSpPr>
              <a:spLocks/>
            </p:cNvSpPr>
            <p:nvPr/>
          </p:nvSpPr>
          <p:spPr bwMode="auto">
            <a:xfrm>
              <a:off x="5087875" y="2140055"/>
              <a:ext cx="3475164" cy="4201995"/>
            </a:xfrm>
            <a:custGeom>
              <a:avLst/>
              <a:gdLst/>
              <a:ahLst/>
              <a:cxnLst>
                <a:cxn ang="0">
                  <a:pos x="1176" y="296"/>
                </a:cxn>
                <a:cxn ang="0">
                  <a:pos x="1100" y="425"/>
                </a:cxn>
                <a:cxn ang="0">
                  <a:pos x="1090" y="549"/>
                </a:cxn>
                <a:cxn ang="0">
                  <a:pos x="1055" y="721"/>
                </a:cxn>
                <a:cxn ang="0">
                  <a:pos x="1078" y="796"/>
                </a:cxn>
                <a:cxn ang="0">
                  <a:pos x="1097" y="833"/>
                </a:cxn>
                <a:cxn ang="0">
                  <a:pos x="1167" y="900"/>
                </a:cxn>
                <a:cxn ang="0">
                  <a:pos x="1202" y="1060"/>
                </a:cxn>
                <a:cxn ang="0">
                  <a:pos x="1184" y="1338"/>
                </a:cxn>
                <a:cxn ang="0">
                  <a:pos x="1204" y="1384"/>
                </a:cxn>
                <a:cxn ang="0">
                  <a:pos x="1228" y="1419"/>
                </a:cxn>
                <a:cxn ang="0">
                  <a:pos x="1239" y="1464"/>
                </a:cxn>
                <a:cxn ang="0">
                  <a:pos x="1234" y="1505"/>
                </a:cxn>
                <a:cxn ang="0">
                  <a:pos x="1273" y="1528"/>
                </a:cxn>
                <a:cxn ang="0">
                  <a:pos x="1375" y="1572"/>
                </a:cxn>
                <a:cxn ang="0">
                  <a:pos x="1475" y="1619"/>
                </a:cxn>
                <a:cxn ang="0">
                  <a:pos x="1550" y="1655"/>
                </a:cxn>
                <a:cxn ang="0">
                  <a:pos x="1685" y="1722"/>
                </a:cxn>
                <a:cxn ang="0">
                  <a:pos x="1805" y="1781"/>
                </a:cxn>
                <a:cxn ang="0">
                  <a:pos x="1836" y="1827"/>
                </a:cxn>
                <a:cxn ang="0">
                  <a:pos x="1806" y="1874"/>
                </a:cxn>
                <a:cxn ang="0">
                  <a:pos x="1670" y="1923"/>
                </a:cxn>
                <a:cxn ang="0">
                  <a:pos x="1445" y="2001"/>
                </a:cxn>
                <a:cxn ang="0">
                  <a:pos x="1207" y="2077"/>
                </a:cxn>
                <a:cxn ang="0">
                  <a:pos x="1012" y="2135"/>
                </a:cxn>
                <a:cxn ang="0">
                  <a:pos x="815" y="2185"/>
                </a:cxn>
                <a:cxn ang="0">
                  <a:pos x="630" y="2220"/>
                </a:cxn>
                <a:cxn ang="0">
                  <a:pos x="116" y="1702"/>
                </a:cxn>
                <a:cxn ang="0">
                  <a:pos x="149" y="1666"/>
                </a:cxn>
                <a:cxn ang="0">
                  <a:pos x="154" y="1619"/>
                </a:cxn>
                <a:cxn ang="0">
                  <a:pos x="134" y="1563"/>
                </a:cxn>
                <a:cxn ang="0">
                  <a:pos x="78" y="1540"/>
                </a:cxn>
                <a:cxn ang="0">
                  <a:pos x="26" y="1379"/>
                </a:cxn>
                <a:cxn ang="0">
                  <a:pos x="9" y="1183"/>
                </a:cxn>
                <a:cxn ang="0">
                  <a:pos x="138" y="1097"/>
                </a:cxn>
                <a:cxn ang="0">
                  <a:pos x="225" y="1000"/>
                </a:cxn>
                <a:cxn ang="0">
                  <a:pos x="323" y="903"/>
                </a:cxn>
                <a:cxn ang="0">
                  <a:pos x="539" y="708"/>
                </a:cxn>
                <a:cxn ang="0">
                  <a:pos x="495" y="599"/>
                </a:cxn>
                <a:cxn ang="0">
                  <a:pos x="472" y="280"/>
                </a:cxn>
                <a:cxn ang="0">
                  <a:pos x="459" y="221"/>
                </a:cxn>
                <a:cxn ang="0">
                  <a:pos x="399" y="232"/>
                </a:cxn>
                <a:cxn ang="0">
                  <a:pos x="377" y="198"/>
                </a:cxn>
                <a:cxn ang="0">
                  <a:pos x="412" y="212"/>
                </a:cxn>
                <a:cxn ang="0">
                  <a:pos x="446" y="201"/>
                </a:cxn>
                <a:cxn ang="0">
                  <a:pos x="480" y="200"/>
                </a:cxn>
                <a:cxn ang="0">
                  <a:pos x="560" y="156"/>
                </a:cxn>
                <a:cxn ang="0">
                  <a:pos x="597" y="115"/>
                </a:cxn>
                <a:cxn ang="0">
                  <a:pos x="632" y="85"/>
                </a:cxn>
                <a:cxn ang="0">
                  <a:pos x="697" y="51"/>
                </a:cxn>
                <a:cxn ang="0">
                  <a:pos x="744" y="36"/>
                </a:cxn>
                <a:cxn ang="0">
                  <a:pos x="842" y="1"/>
                </a:cxn>
                <a:cxn ang="0">
                  <a:pos x="949" y="6"/>
                </a:cxn>
                <a:cxn ang="0">
                  <a:pos x="1046" y="38"/>
                </a:cxn>
                <a:cxn ang="0">
                  <a:pos x="1135" y="110"/>
                </a:cxn>
              </a:cxnLst>
              <a:rect l="0" t="0" r="r" b="b"/>
              <a:pathLst>
                <a:path w="1836" h="2220">
                  <a:moveTo>
                    <a:pt x="1170" y="170"/>
                  </a:moveTo>
                  <a:lnTo>
                    <a:pt x="1179" y="201"/>
                  </a:lnTo>
                  <a:lnTo>
                    <a:pt x="1182" y="233"/>
                  </a:lnTo>
                  <a:lnTo>
                    <a:pt x="1181" y="265"/>
                  </a:lnTo>
                  <a:lnTo>
                    <a:pt x="1176" y="296"/>
                  </a:lnTo>
                  <a:lnTo>
                    <a:pt x="1166" y="326"/>
                  </a:lnTo>
                  <a:lnTo>
                    <a:pt x="1152" y="355"/>
                  </a:lnTo>
                  <a:lnTo>
                    <a:pt x="1134" y="381"/>
                  </a:lnTo>
                  <a:lnTo>
                    <a:pt x="1113" y="403"/>
                  </a:lnTo>
                  <a:lnTo>
                    <a:pt x="1100" y="425"/>
                  </a:lnTo>
                  <a:lnTo>
                    <a:pt x="1094" y="447"/>
                  </a:lnTo>
                  <a:lnTo>
                    <a:pt x="1091" y="472"/>
                  </a:lnTo>
                  <a:lnTo>
                    <a:pt x="1091" y="497"/>
                  </a:lnTo>
                  <a:lnTo>
                    <a:pt x="1091" y="523"/>
                  </a:lnTo>
                  <a:lnTo>
                    <a:pt x="1090" y="549"/>
                  </a:lnTo>
                  <a:lnTo>
                    <a:pt x="1085" y="572"/>
                  </a:lnTo>
                  <a:lnTo>
                    <a:pt x="1073" y="595"/>
                  </a:lnTo>
                  <a:lnTo>
                    <a:pt x="1075" y="639"/>
                  </a:lnTo>
                  <a:lnTo>
                    <a:pt x="1067" y="680"/>
                  </a:lnTo>
                  <a:lnTo>
                    <a:pt x="1055" y="721"/>
                  </a:lnTo>
                  <a:lnTo>
                    <a:pt x="1043" y="762"/>
                  </a:lnTo>
                  <a:lnTo>
                    <a:pt x="1055" y="768"/>
                  </a:lnTo>
                  <a:lnTo>
                    <a:pt x="1066" y="775"/>
                  </a:lnTo>
                  <a:lnTo>
                    <a:pt x="1073" y="786"/>
                  </a:lnTo>
                  <a:lnTo>
                    <a:pt x="1078" y="796"/>
                  </a:lnTo>
                  <a:lnTo>
                    <a:pt x="1076" y="806"/>
                  </a:lnTo>
                  <a:lnTo>
                    <a:pt x="1078" y="815"/>
                  </a:lnTo>
                  <a:lnTo>
                    <a:pt x="1084" y="821"/>
                  </a:lnTo>
                  <a:lnTo>
                    <a:pt x="1090" y="827"/>
                  </a:lnTo>
                  <a:lnTo>
                    <a:pt x="1097" y="833"/>
                  </a:lnTo>
                  <a:lnTo>
                    <a:pt x="1105" y="839"/>
                  </a:lnTo>
                  <a:lnTo>
                    <a:pt x="1110" y="847"/>
                  </a:lnTo>
                  <a:lnTo>
                    <a:pt x="1113" y="854"/>
                  </a:lnTo>
                  <a:lnTo>
                    <a:pt x="1144" y="874"/>
                  </a:lnTo>
                  <a:lnTo>
                    <a:pt x="1167" y="900"/>
                  </a:lnTo>
                  <a:lnTo>
                    <a:pt x="1182" y="927"/>
                  </a:lnTo>
                  <a:lnTo>
                    <a:pt x="1193" y="959"/>
                  </a:lnTo>
                  <a:lnTo>
                    <a:pt x="1198" y="992"/>
                  </a:lnTo>
                  <a:lnTo>
                    <a:pt x="1201" y="1027"/>
                  </a:lnTo>
                  <a:lnTo>
                    <a:pt x="1202" y="1060"/>
                  </a:lnTo>
                  <a:lnTo>
                    <a:pt x="1204" y="1095"/>
                  </a:lnTo>
                  <a:lnTo>
                    <a:pt x="1195" y="1262"/>
                  </a:lnTo>
                  <a:lnTo>
                    <a:pt x="1190" y="1288"/>
                  </a:lnTo>
                  <a:lnTo>
                    <a:pt x="1187" y="1314"/>
                  </a:lnTo>
                  <a:lnTo>
                    <a:pt x="1184" y="1338"/>
                  </a:lnTo>
                  <a:lnTo>
                    <a:pt x="1178" y="1363"/>
                  </a:lnTo>
                  <a:lnTo>
                    <a:pt x="1184" y="1367"/>
                  </a:lnTo>
                  <a:lnTo>
                    <a:pt x="1190" y="1372"/>
                  </a:lnTo>
                  <a:lnTo>
                    <a:pt x="1198" y="1378"/>
                  </a:lnTo>
                  <a:lnTo>
                    <a:pt x="1204" y="1384"/>
                  </a:lnTo>
                  <a:lnTo>
                    <a:pt x="1210" y="1390"/>
                  </a:lnTo>
                  <a:lnTo>
                    <a:pt x="1216" y="1396"/>
                  </a:lnTo>
                  <a:lnTo>
                    <a:pt x="1222" y="1402"/>
                  </a:lnTo>
                  <a:lnTo>
                    <a:pt x="1226" y="1410"/>
                  </a:lnTo>
                  <a:lnTo>
                    <a:pt x="1228" y="1419"/>
                  </a:lnTo>
                  <a:lnTo>
                    <a:pt x="1229" y="1428"/>
                  </a:lnTo>
                  <a:lnTo>
                    <a:pt x="1228" y="1437"/>
                  </a:lnTo>
                  <a:lnTo>
                    <a:pt x="1223" y="1444"/>
                  </a:lnTo>
                  <a:lnTo>
                    <a:pt x="1232" y="1454"/>
                  </a:lnTo>
                  <a:lnTo>
                    <a:pt x="1239" y="1464"/>
                  </a:lnTo>
                  <a:lnTo>
                    <a:pt x="1240" y="1478"/>
                  </a:lnTo>
                  <a:lnTo>
                    <a:pt x="1239" y="1490"/>
                  </a:lnTo>
                  <a:lnTo>
                    <a:pt x="1234" y="1493"/>
                  </a:lnTo>
                  <a:lnTo>
                    <a:pt x="1232" y="1499"/>
                  </a:lnTo>
                  <a:lnTo>
                    <a:pt x="1234" y="1505"/>
                  </a:lnTo>
                  <a:lnTo>
                    <a:pt x="1240" y="1513"/>
                  </a:lnTo>
                  <a:lnTo>
                    <a:pt x="1243" y="1514"/>
                  </a:lnTo>
                  <a:lnTo>
                    <a:pt x="1249" y="1517"/>
                  </a:lnTo>
                  <a:lnTo>
                    <a:pt x="1260" y="1522"/>
                  </a:lnTo>
                  <a:lnTo>
                    <a:pt x="1273" y="1528"/>
                  </a:lnTo>
                  <a:lnTo>
                    <a:pt x="1290" y="1536"/>
                  </a:lnTo>
                  <a:lnTo>
                    <a:pt x="1310" y="1543"/>
                  </a:lnTo>
                  <a:lnTo>
                    <a:pt x="1331" y="1552"/>
                  </a:lnTo>
                  <a:lnTo>
                    <a:pt x="1352" y="1563"/>
                  </a:lnTo>
                  <a:lnTo>
                    <a:pt x="1375" y="1572"/>
                  </a:lnTo>
                  <a:lnTo>
                    <a:pt x="1398" y="1583"/>
                  </a:lnTo>
                  <a:lnTo>
                    <a:pt x="1419" y="1592"/>
                  </a:lnTo>
                  <a:lnTo>
                    <a:pt x="1440" y="1602"/>
                  </a:lnTo>
                  <a:lnTo>
                    <a:pt x="1459" y="1610"/>
                  </a:lnTo>
                  <a:lnTo>
                    <a:pt x="1475" y="1619"/>
                  </a:lnTo>
                  <a:lnTo>
                    <a:pt x="1490" y="1625"/>
                  </a:lnTo>
                  <a:lnTo>
                    <a:pt x="1501" y="1631"/>
                  </a:lnTo>
                  <a:lnTo>
                    <a:pt x="1513" y="1637"/>
                  </a:lnTo>
                  <a:lnTo>
                    <a:pt x="1530" y="1645"/>
                  </a:lnTo>
                  <a:lnTo>
                    <a:pt x="1550" y="1655"/>
                  </a:lnTo>
                  <a:lnTo>
                    <a:pt x="1574" y="1668"/>
                  </a:lnTo>
                  <a:lnTo>
                    <a:pt x="1600" y="1680"/>
                  </a:lnTo>
                  <a:lnTo>
                    <a:pt x="1627" y="1693"/>
                  </a:lnTo>
                  <a:lnTo>
                    <a:pt x="1656" y="1709"/>
                  </a:lnTo>
                  <a:lnTo>
                    <a:pt x="1685" y="1722"/>
                  </a:lnTo>
                  <a:lnTo>
                    <a:pt x="1712" y="1736"/>
                  </a:lnTo>
                  <a:lnTo>
                    <a:pt x="1739" y="1750"/>
                  </a:lnTo>
                  <a:lnTo>
                    <a:pt x="1764" y="1762"/>
                  </a:lnTo>
                  <a:lnTo>
                    <a:pt x="1786" y="1772"/>
                  </a:lnTo>
                  <a:lnTo>
                    <a:pt x="1805" y="1781"/>
                  </a:lnTo>
                  <a:lnTo>
                    <a:pt x="1818" y="1789"/>
                  </a:lnTo>
                  <a:lnTo>
                    <a:pt x="1827" y="1794"/>
                  </a:lnTo>
                  <a:lnTo>
                    <a:pt x="1830" y="1795"/>
                  </a:lnTo>
                  <a:lnTo>
                    <a:pt x="1835" y="1809"/>
                  </a:lnTo>
                  <a:lnTo>
                    <a:pt x="1836" y="1827"/>
                  </a:lnTo>
                  <a:lnTo>
                    <a:pt x="1836" y="1847"/>
                  </a:lnTo>
                  <a:lnTo>
                    <a:pt x="1830" y="1865"/>
                  </a:lnTo>
                  <a:lnTo>
                    <a:pt x="1827" y="1866"/>
                  </a:lnTo>
                  <a:lnTo>
                    <a:pt x="1820" y="1869"/>
                  </a:lnTo>
                  <a:lnTo>
                    <a:pt x="1806" y="1874"/>
                  </a:lnTo>
                  <a:lnTo>
                    <a:pt x="1788" y="1882"/>
                  </a:lnTo>
                  <a:lnTo>
                    <a:pt x="1765" y="1889"/>
                  </a:lnTo>
                  <a:lnTo>
                    <a:pt x="1736" y="1900"/>
                  </a:lnTo>
                  <a:lnTo>
                    <a:pt x="1706" y="1910"/>
                  </a:lnTo>
                  <a:lnTo>
                    <a:pt x="1670" y="1923"/>
                  </a:lnTo>
                  <a:lnTo>
                    <a:pt x="1632" y="1938"/>
                  </a:lnTo>
                  <a:lnTo>
                    <a:pt x="1589" y="1951"/>
                  </a:lnTo>
                  <a:lnTo>
                    <a:pt x="1544" y="1968"/>
                  </a:lnTo>
                  <a:lnTo>
                    <a:pt x="1495" y="1983"/>
                  </a:lnTo>
                  <a:lnTo>
                    <a:pt x="1445" y="2001"/>
                  </a:lnTo>
                  <a:lnTo>
                    <a:pt x="1392" y="2018"/>
                  </a:lnTo>
                  <a:lnTo>
                    <a:pt x="1337" y="2036"/>
                  </a:lnTo>
                  <a:lnTo>
                    <a:pt x="1281" y="2055"/>
                  </a:lnTo>
                  <a:lnTo>
                    <a:pt x="1243" y="2067"/>
                  </a:lnTo>
                  <a:lnTo>
                    <a:pt x="1207" y="2077"/>
                  </a:lnTo>
                  <a:lnTo>
                    <a:pt x="1167" y="2089"/>
                  </a:lnTo>
                  <a:lnTo>
                    <a:pt x="1129" y="2102"/>
                  </a:lnTo>
                  <a:lnTo>
                    <a:pt x="1090" y="2112"/>
                  </a:lnTo>
                  <a:lnTo>
                    <a:pt x="1052" y="2123"/>
                  </a:lnTo>
                  <a:lnTo>
                    <a:pt x="1012" y="2135"/>
                  </a:lnTo>
                  <a:lnTo>
                    <a:pt x="973" y="2146"/>
                  </a:lnTo>
                  <a:lnTo>
                    <a:pt x="934" y="2156"/>
                  </a:lnTo>
                  <a:lnTo>
                    <a:pt x="894" y="2165"/>
                  </a:lnTo>
                  <a:lnTo>
                    <a:pt x="855" y="2176"/>
                  </a:lnTo>
                  <a:lnTo>
                    <a:pt x="815" y="2185"/>
                  </a:lnTo>
                  <a:lnTo>
                    <a:pt x="777" y="2194"/>
                  </a:lnTo>
                  <a:lnTo>
                    <a:pt x="738" y="2203"/>
                  </a:lnTo>
                  <a:lnTo>
                    <a:pt x="700" y="2212"/>
                  </a:lnTo>
                  <a:lnTo>
                    <a:pt x="662" y="2220"/>
                  </a:lnTo>
                  <a:lnTo>
                    <a:pt x="630" y="2220"/>
                  </a:lnTo>
                  <a:lnTo>
                    <a:pt x="143" y="1815"/>
                  </a:lnTo>
                  <a:lnTo>
                    <a:pt x="125" y="1790"/>
                  </a:lnTo>
                  <a:lnTo>
                    <a:pt x="114" y="1763"/>
                  </a:lnTo>
                  <a:lnTo>
                    <a:pt x="111" y="1733"/>
                  </a:lnTo>
                  <a:lnTo>
                    <a:pt x="116" y="1702"/>
                  </a:lnTo>
                  <a:lnTo>
                    <a:pt x="120" y="1693"/>
                  </a:lnTo>
                  <a:lnTo>
                    <a:pt x="126" y="1686"/>
                  </a:lnTo>
                  <a:lnTo>
                    <a:pt x="132" y="1680"/>
                  </a:lnTo>
                  <a:lnTo>
                    <a:pt x="141" y="1672"/>
                  </a:lnTo>
                  <a:lnTo>
                    <a:pt x="149" y="1666"/>
                  </a:lnTo>
                  <a:lnTo>
                    <a:pt x="158" y="1660"/>
                  </a:lnTo>
                  <a:lnTo>
                    <a:pt x="167" y="1655"/>
                  </a:lnTo>
                  <a:lnTo>
                    <a:pt x="175" y="1649"/>
                  </a:lnTo>
                  <a:lnTo>
                    <a:pt x="161" y="1636"/>
                  </a:lnTo>
                  <a:lnTo>
                    <a:pt x="154" y="1619"/>
                  </a:lnTo>
                  <a:lnTo>
                    <a:pt x="150" y="1602"/>
                  </a:lnTo>
                  <a:lnTo>
                    <a:pt x="150" y="1586"/>
                  </a:lnTo>
                  <a:lnTo>
                    <a:pt x="160" y="1564"/>
                  </a:lnTo>
                  <a:lnTo>
                    <a:pt x="147" y="1564"/>
                  </a:lnTo>
                  <a:lnTo>
                    <a:pt x="134" y="1563"/>
                  </a:lnTo>
                  <a:lnTo>
                    <a:pt x="122" y="1563"/>
                  </a:lnTo>
                  <a:lnTo>
                    <a:pt x="110" y="1560"/>
                  </a:lnTo>
                  <a:lnTo>
                    <a:pt x="97" y="1555"/>
                  </a:lnTo>
                  <a:lnTo>
                    <a:pt x="87" y="1549"/>
                  </a:lnTo>
                  <a:lnTo>
                    <a:pt x="78" y="1540"/>
                  </a:lnTo>
                  <a:lnTo>
                    <a:pt x="70" y="1529"/>
                  </a:lnTo>
                  <a:lnTo>
                    <a:pt x="56" y="1493"/>
                  </a:lnTo>
                  <a:lnTo>
                    <a:pt x="44" y="1457"/>
                  </a:lnTo>
                  <a:lnTo>
                    <a:pt x="35" y="1419"/>
                  </a:lnTo>
                  <a:lnTo>
                    <a:pt x="26" y="1379"/>
                  </a:lnTo>
                  <a:lnTo>
                    <a:pt x="18" y="1340"/>
                  </a:lnTo>
                  <a:lnTo>
                    <a:pt x="12" y="1300"/>
                  </a:lnTo>
                  <a:lnTo>
                    <a:pt x="6" y="1261"/>
                  </a:lnTo>
                  <a:lnTo>
                    <a:pt x="0" y="1221"/>
                  </a:lnTo>
                  <a:lnTo>
                    <a:pt x="9" y="1183"/>
                  </a:lnTo>
                  <a:lnTo>
                    <a:pt x="26" y="1155"/>
                  </a:lnTo>
                  <a:lnTo>
                    <a:pt x="50" y="1135"/>
                  </a:lnTo>
                  <a:lnTo>
                    <a:pt x="78" y="1120"/>
                  </a:lnTo>
                  <a:lnTo>
                    <a:pt x="108" y="1108"/>
                  </a:lnTo>
                  <a:lnTo>
                    <a:pt x="138" y="1097"/>
                  </a:lnTo>
                  <a:lnTo>
                    <a:pt x="169" y="1086"/>
                  </a:lnTo>
                  <a:lnTo>
                    <a:pt x="196" y="1073"/>
                  </a:lnTo>
                  <a:lnTo>
                    <a:pt x="201" y="1047"/>
                  </a:lnTo>
                  <a:lnTo>
                    <a:pt x="211" y="1023"/>
                  </a:lnTo>
                  <a:lnTo>
                    <a:pt x="225" y="1000"/>
                  </a:lnTo>
                  <a:lnTo>
                    <a:pt x="242" y="979"/>
                  </a:lnTo>
                  <a:lnTo>
                    <a:pt x="261" y="959"/>
                  </a:lnTo>
                  <a:lnTo>
                    <a:pt x="283" y="939"/>
                  </a:lnTo>
                  <a:lnTo>
                    <a:pt x="304" y="921"/>
                  </a:lnTo>
                  <a:lnTo>
                    <a:pt x="323" y="903"/>
                  </a:lnTo>
                  <a:lnTo>
                    <a:pt x="503" y="774"/>
                  </a:lnTo>
                  <a:lnTo>
                    <a:pt x="519" y="760"/>
                  </a:lnTo>
                  <a:lnTo>
                    <a:pt x="527" y="743"/>
                  </a:lnTo>
                  <a:lnTo>
                    <a:pt x="531" y="727"/>
                  </a:lnTo>
                  <a:lnTo>
                    <a:pt x="539" y="708"/>
                  </a:lnTo>
                  <a:lnTo>
                    <a:pt x="530" y="705"/>
                  </a:lnTo>
                  <a:lnTo>
                    <a:pt x="519" y="701"/>
                  </a:lnTo>
                  <a:lnTo>
                    <a:pt x="510" y="696"/>
                  </a:lnTo>
                  <a:lnTo>
                    <a:pt x="503" y="689"/>
                  </a:lnTo>
                  <a:lnTo>
                    <a:pt x="495" y="599"/>
                  </a:lnTo>
                  <a:lnTo>
                    <a:pt x="480" y="511"/>
                  </a:lnTo>
                  <a:lnTo>
                    <a:pt x="465" y="425"/>
                  </a:lnTo>
                  <a:lnTo>
                    <a:pt x="459" y="337"/>
                  </a:lnTo>
                  <a:lnTo>
                    <a:pt x="463" y="308"/>
                  </a:lnTo>
                  <a:lnTo>
                    <a:pt x="472" y="280"/>
                  </a:lnTo>
                  <a:lnTo>
                    <a:pt x="483" y="253"/>
                  </a:lnTo>
                  <a:lnTo>
                    <a:pt x="495" y="227"/>
                  </a:lnTo>
                  <a:lnTo>
                    <a:pt x="481" y="220"/>
                  </a:lnTo>
                  <a:lnTo>
                    <a:pt x="471" y="218"/>
                  </a:lnTo>
                  <a:lnTo>
                    <a:pt x="459" y="221"/>
                  </a:lnTo>
                  <a:lnTo>
                    <a:pt x="448" y="227"/>
                  </a:lnTo>
                  <a:lnTo>
                    <a:pt x="437" y="232"/>
                  </a:lnTo>
                  <a:lnTo>
                    <a:pt x="425" y="236"/>
                  </a:lnTo>
                  <a:lnTo>
                    <a:pt x="413" y="236"/>
                  </a:lnTo>
                  <a:lnTo>
                    <a:pt x="399" y="232"/>
                  </a:lnTo>
                  <a:lnTo>
                    <a:pt x="389" y="224"/>
                  </a:lnTo>
                  <a:lnTo>
                    <a:pt x="380" y="212"/>
                  </a:lnTo>
                  <a:lnTo>
                    <a:pt x="374" y="200"/>
                  </a:lnTo>
                  <a:lnTo>
                    <a:pt x="371" y="195"/>
                  </a:lnTo>
                  <a:lnTo>
                    <a:pt x="377" y="198"/>
                  </a:lnTo>
                  <a:lnTo>
                    <a:pt x="384" y="201"/>
                  </a:lnTo>
                  <a:lnTo>
                    <a:pt x="390" y="205"/>
                  </a:lnTo>
                  <a:lnTo>
                    <a:pt x="396" y="208"/>
                  </a:lnTo>
                  <a:lnTo>
                    <a:pt x="404" y="211"/>
                  </a:lnTo>
                  <a:lnTo>
                    <a:pt x="412" y="212"/>
                  </a:lnTo>
                  <a:lnTo>
                    <a:pt x="419" y="212"/>
                  </a:lnTo>
                  <a:lnTo>
                    <a:pt x="427" y="211"/>
                  </a:lnTo>
                  <a:lnTo>
                    <a:pt x="434" y="211"/>
                  </a:lnTo>
                  <a:lnTo>
                    <a:pt x="442" y="208"/>
                  </a:lnTo>
                  <a:lnTo>
                    <a:pt x="446" y="201"/>
                  </a:lnTo>
                  <a:lnTo>
                    <a:pt x="452" y="195"/>
                  </a:lnTo>
                  <a:lnTo>
                    <a:pt x="459" y="191"/>
                  </a:lnTo>
                  <a:lnTo>
                    <a:pt x="465" y="189"/>
                  </a:lnTo>
                  <a:lnTo>
                    <a:pt x="472" y="191"/>
                  </a:lnTo>
                  <a:lnTo>
                    <a:pt x="480" y="200"/>
                  </a:lnTo>
                  <a:lnTo>
                    <a:pt x="501" y="200"/>
                  </a:lnTo>
                  <a:lnTo>
                    <a:pt x="518" y="194"/>
                  </a:lnTo>
                  <a:lnTo>
                    <a:pt x="533" y="183"/>
                  </a:lnTo>
                  <a:lnTo>
                    <a:pt x="547" y="170"/>
                  </a:lnTo>
                  <a:lnTo>
                    <a:pt x="560" y="156"/>
                  </a:lnTo>
                  <a:lnTo>
                    <a:pt x="574" y="142"/>
                  </a:lnTo>
                  <a:lnTo>
                    <a:pt x="589" y="130"/>
                  </a:lnTo>
                  <a:lnTo>
                    <a:pt x="607" y="123"/>
                  </a:lnTo>
                  <a:lnTo>
                    <a:pt x="601" y="120"/>
                  </a:lnTo>
                  <a:lnTo>
                    <a:pt x="597" y="115"/>
                  </a:lnTo>
                  <a:lnTo>
                    <a:pt x="592" y="110"/>
                  </a:lnTo>
                  <a:lnTo>
                    <a:pt x="592" y="104"/>
                  </a:lnTo>
                  <a:lnTo>
                    <a:pt x="604" y="95"/>
                  </a:lnTo>
                  <a:lnTo>
                    <a:pt x="618" y="89"/>
                  </a:lnTo>
                  <a:lnTo>
                    <a:pt x="632" y="85"/>
                  </a:lnTo>
                  <a:lnTo>
                    <a:pt x="647" y="82"/>
                  </a:lnTo>
                  <a:lnTo>
                    <a:pt x="662" y="79"/>
                  </a:lnTo>
                  <a:lnTo>
                    <a:pt x="676" y="74"/>
                  </a:lnTo>
                  <a:lnTo>
                    <a:pt x="688" y="65"/>
                  </a:lnTo>
                  <a:lnTo>
                    <a:pt x="697" y="51"/>
                  </a:lnTo>
                  <a:lnTo>
                    <a:pt x="706" y="51"/>
                  </a:lnTo>
                  <a:lnTo>
                    <a:pt x="715" y="50"/>
                  </a:lnTo>
                  <a:lnTo>
                    <a:pt x="724" y="48"/>
                  </a:lnTo>
                  <a:lnTo>
                    <a:pt x="727" y="48"/>
                  </a:lnTo>
                  <a:lnTo>
                    <a:pt x="744" y="36"/>
                  </a:lnTo>
                  <a:lnTo>
                    <a:pt x="762" y="25"/>
                  </a:lnTo>
                  <a:lnTo>
                    <a:pt x="782" y="18"/>
                  </a:lnTo>
                  <a:lnTo>
                    <a:pt x="802" y="10"/>
                  </a:lnTo>
                  <a:lnTo>
                    <a:pt x="821" y="6"/>
                  </a:lnTo>
                  <a:lnTo>
                    <a:pt x="842" y="1"/>
                  </a:lnTo>
                  <a:lnTo>
                    <a:pt x="862" y="0"/>
                  </a:lnTo>
                  <a:lnTo>
                    <a:pt x="885" y="0"/>
                  </a:lnTo>
                  <a:lnTo>
                    <a:pt x="906" y="0"/>
                  </a:lnTo>
                  <a:lnTo>
                    <a:pt x="927" y="1"/>
                  </a:lnTo>
                  <a:lnTo>
                    <a:pt x="949" y="6"/>
                  </a:lnTo>
                  <a:lnTo>
                    <a:pt x="968" y="10"/>
                  </a:lnTo>
                  <a:lnTo>
                    <a:pt x="990" y="15"/>
                  </a:lnTo>
                  <a:lnTo>
                    <a:pt x="1009" y="22"/>
                  </a:lnTo>
                  <a:lnTo>
                    <a:pt x="1028" y="28"/>
                  </a:lnTo>
                  <a:lnTo>
                    <a:pt x="1046" y="38"/>
                  </a:lnTo>
                  <a:lnTo>
                    <a:pt x="1066" y="50"/>
                  </a:lnTo>
                  <a:lnTo>
                    <a:pt x="1084" y="62"/>
                  </a:lnTo>
                  <a:lnTo>
                    <a:pt x="1102" y="77"/>
                  </a:lnTo>
                  <a:lnTo>
                    <a:pt x="1120" y="92"/>
                  </a:lnTo>
                  <a:lnTo>
                    <a:pt x="1135" y="110"/>
                  </a:lnTo>
                  <a:lnTo>
                    <a:pt x="1149" y="129"/>
                  </a:lnTo>
                  <a:lnTo>
                    <a:pt x="1161" y="148"/>
                  </a:lnTo>
                  <a:lnTo>
                    <a:pt x="1170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52" name="Freeform 24"/>
            <p:cNvSpPr>
              <a:spLocks/>
            </p:cNvSpPr>
            <p:nvPr/>
          </p:nvSpPr>
          <p:spPr bwMode="auto">
            <a:xfrm>
              <a:off x="6047519" y="2223337"/>
              <a:ext cx="1203815" cy="1182994"/>
            </a:xfrm>
            <a:custGeom>
              <a:avLst/>
              <a:gdLst/>
              <a:ahLst/>
              <a:cxnLst>
                <a:cxn ang="0">
                  <a:pos x="636" y="176"/>
                </a:cxn>
                <a:cxn ang="0">
                  <a:pos x="627" y="252"/>
                </a:cxn>
                <a:cxn ang="0">
                  <a:pos x="587" y="314"/>
                </a:cxn>
                <a:cxn ang="0">
                  <a:pos x="571" y="256"/>
                </a:cxn>
                <a:cxn ang="0">
                  <a:pos x="540" y="262"/>
                </a:cxn>
                <a:cxn ang="0">
                  <a:pos x="515" y="300"/>
                </a:cxn>
                <a:cxn ang="0">
                  <a:pos x="480" y="331"/>
                </a:cxn>
                <a:cxn ang="0">
                  <a:pos x="439" y="352"/>
                </a:cxn>
                <a:cxn ang="0">
                  <a:pos x="436" y="309"/>
                </a:cxn>
                <a:cxn ang="0">
                  <a:pos x="434" y="258"/>
                </a:cxn>
                <a:cxn ang="0">
                  <a:pos x="363" y="303"/>
                </a:cxn>
                <a:cxn ang="0">
                  <a:pos x="284" y="329"/>
                </a:cxn>
                <a:cxn ang="0">
                  <a:pos x="229" y="320"/>
                </a:cxn>
                <a:cxn ang="0">
                  <a:pos x="211" y="279"/>
                </a:cxn>
                <a:cxn ang="0">
                  <a:pos x="184" y="290"/>
                </a:cxn>
                <a:cxn ang="0">
                  <a:pos x="162" y="311"/>
                </a:cxn>
                <a:cxn ang="0">
                  <a:pos x="152" y="341"/>
                </a:cxn>
                <a:cxn ang="0">
                  <a:pos x="128" y="365"/>
                </a:cxn>
                <a:cxn ang="0">
                  <a:pos x="106" y="385"/>
                </a:cxn>
                <a:cxn ang="0">
                  <a:pos x="81" y="368"/>
                </a:cxn>
                <a:cxn ang="0">
                  <a:pos x="59" y="373"/>
                </a:cxn>
                <a:cxn ang="0">
                  <a:pos x="43" y="385"/>
                </a:cxn>
                <a:cxn ang="0">
                  <a:pos x="23" y="453"/>
                </a:cxn>
                <a:cxn ang="0">
                  <a:pos x="62" y="534"/>
                </a:cxn>
                <a:cxn ang="0">
                  <a:pos x="52" y="623"/>
                </a:cxn>
                <a:cxn ang="0">
                  <a:pos x="26" y="560"/>
                </a:cxn>
                <a:cxn ang="0">
                  <a:pos x="0" y="355"/>
                </a:cxn>
                <a:cxn ang="0">
                  <a:pos x="44" y="167"/>
                </a:cxn>
                <a:cxn ang="0">
                  <a:pos x="106" y="107"/>
                </a:cxn>
                <a:cxn ang="0">
                  <a:pos x="129" y="94"/>
                </a:cxn>
                <a:cxn ang="0">
                  <a:pos x="146" y="79"/>
                </a:cxn>
                <a:cxn ang="0">
                  <a:pos x="147" y="60"/>
                </a:cxn>
                <a:cxn ang="0">
                  <a:pos x="181" y="60"/>
                </a:cxn>
                <a:cxn ang="0">
                  <a:pos x="197" y="35"/>
                </a:cxn>
                <a:cxn ang="0">
                  <a:pos x="208" y="50"/>
                </a:cxn>
                <a:cxn ang="0">
                  <a:pos x="249" y="30"/>
                </a:cxn>
                <a:cxn ang="0">
                  <a:pos x="308" y="9"/>
                </a:cxn>
                <a:cxn ang="0">
                  <a:pos x="372" y="0"/>
                </a:cxn>
                <a:cxn ang="0">
                  <a:pos x="437" y="3"/>
                </a:cxn>
                <a:cxn ang="0">
                  <a:pos x="498" y="18"/>
                </a:cxn>
                <a:cxn ang="0">
                  <a:pos x="549" y="44"/>
                </a:cxn>
                <a:cxn ang="0">
                  <a:pos x="587" y="74"/>
                </a:cxn>
                <a:cxn ang="0">
                  <a:pos x="619" y="112"/>
                </a:cxn>
              </a:cxnLst>
              <a:rect l="0" t="0" r="r" b="b"/>
              <a:pathLst>
                <a:path w="636" h="625">
                  <a:moveTo>
                    <a:pt x="627" y="126"/>
                  </a:moveTo>
                  <a:lnTo>
                    <a:pt x="633" y="150"/>
                  </a:lnTo>
                  <a:lnTo>
                    <a:pt x="636" y="176"/>
                  </a:lnTo>
                  <a:lnTo>
                    <a:pt x="636" y="202"/>
                  </a:lnTo>
                  <a:lnTo>
                    <a:pt x="633" y="226"/>
                  </a:lnTo>
                  <a:lnTo>
                    <a:pt x="627" y="252"/>
                  </a:lnTo>
                  <a:lnTo>
                    <a:pt x="618" y="274"/>
                  </a:lnTo>
                  <a:lnTo>
                    <a:pt x="604" y="296"/>
                  </a:lnTo>
                  <a:lnTo>
                    <a:pt x="587" y="314"/>
                  </a:lnTo>
                  <a:lnTo>
                    <a:pt x="584" y="294"/>
                  </a:lnTo>
                  <a:lnTo>
                    <a:pt x="580" y="274"/>
                  </a:lnTo>
                  <a:lnTo>
                    <a:pt x="571" y="256"/>
                  </a:lnTo>
                  <a:lnTo>
                    <a:pt x="557" y="239"/>
                  </a:lnTo>
                  <a:lnTo>
                    <a:pt x="546" y="249"/>
                  </a:lnTo>
                  <a:lnTo>
                    <a:pt x="540" y="262"/>
                  </a:lnTo>
                  <a:lnTo>
                    <a:pt x="534" y="276"/>
                  </a:lnTo>
                  <a:lnTo>
                    <a:pt x="525" y="288"/>
                  </a:lnTo>
                  <a:lnTo>
                    <a:pt x="515" y="300"/>
                  </a:lnTo>
                  <a:lnTo>
                    <a:pt x="504" y="311"/>
                  </a:lnTo>
                  <a:lnTo>
                    <a:pt x="492" y="321"/>
                  </a:lnTo>
                  <a:lnTo>
                    <a:pt x="480" y="331"/>
                  </a:lnTo>
                  <a:lnTo>
                    <a:pt x="468" y="340"/>
                  </a:lnTo>
                  <a:lnTo>
                    <a:pt x="454" y="347"/>
                  </a:lnTo>
                  <a:lnTo>
                    <a:pt x="439" y="352"/>
                  </a:lnTo>
                  <a:lnTo>
                    <a:pt x="423" y="355"/>
                  </a:lnTo>
                  <a:lnTo>
                    <a:pt x="433" y="334"/>
                  </a:lnTo>
                  <a:lnTo>
                    <a:pt x="436" y="309"/>
                  </a:lnTo>
                  <a:lnTo>
                    <a:pt x="437" y="285"/>
                  </a:lnTo>
                  <a:lnTo>
                    <a:pt x="439" y="262"/>
                  </a:lnTo>
                  <a:lnTo>
                    <a:pt x="434" y="258"/>
                  </a:lnTo>
                  <a:lnTo>
                    <a:pt x="411" y="276"/>
                  </a:lnTo>
                  <a:lnTo>
                    <a:pt x="387" y="291"/>
                  </a:lnTo>
                  <a:lnTo>
                    <a:pt x="363" y="303"/>
                  </a:lnTo>
                  <a:lnTo>
                    <a:pt x="337" y="314"/>
                  </a:lnTo>
                  <a:lnTo>
                    <a:pt x="311" y="323"/>
                  </a:lnTo>
                  <a:lnTo>
                    <a:pt x="284" y="329"/>
                  </a:lnTo>
                  <a:lnTo>
                    <a:pt x="257" y="334"/>
                  </a:lnTo>
                  <a:lnTo>
                    <a:pt x="228" y="335"/>
                  </a:lnTo>
                  <a:lnTo>
                    <a:pt x="229" y="320"/>
                  </a:lnTo>
                  <a:lnTo>
                    <a:pt x="229" y="303"/>
                  </a:lnTo>
                  <a:lnTo>
                    <a:pt x="223" y="290"/>
                  </a:lnTo>
                  <a:lnTo>
                    <a:pt x="211" y="279"/>
                  </a:lnTo>
                  <a:lnTo>
                    <a:pt x="200" y="280"/>
                  </a:lnTo>
                  <a:lnTo>
                    <a:pt x="191" y="285"/>
                  </a:lnTo>
                  <a:lnTo>
                    <a:pt x="184" y="290"/>
                  </a:lnTo>
                  <a:lnTo>
                    <a:pt x="176" y="296"/>
                  </a:lnTo>
                  <a:lnTo>
                    <a:pt x="169" y="302"/>
                  </a:lnTo>
                  <a:lnTo>
                    <a:pt x="162" y="311"/>
                  </a:lnTo>
                  <a:lnTo>
                    <a:pt x="158" y="318"/>
                  </a:lnTo>
                  <a:lnTo>
                    <a:pt x="153" y="327"/>
                  </a:lnTo>
                  <a:lnTo>
                    <a:pt x="152" y="341"/>
                  </a:lnTo>
                  <a:lnTo>
                    <a:pt x="143" y="347"/>
                  </a:lnTo>
                  <a:lnTo>
                    <a:pt x="135" y="355"/>
                  </a:lnTo>
                  <a:lnTo>
                    <a:pt x="128" y="365"/>
                  </a:lnTo>
                  <a:lnTo>
                    <a:pt x="122" y="375"/>
                  </a:lnTo>
                  <a:lnTo>
                    <a:pt x="114" y="382"/>
                  </a:lnTo>
                  <a:lnTo>
                    <a:pt x="106" y="385"/>
                  </a:lnTo>
                  <a:lnTo>
                    <a:pt x="99" y="381"/>
                  </a:lnTo>
                  <a:lnTo>
                    <a:pt x="88" y="370"/>
                  </a:lnTo>
                  <a:lnTo>
                    <a:pt x="81" y="368"/>
                  </a:lnTo>
                  <a:lnTo>
                    <a:pt x="73" y="368"/>
                  </a:lnTo>
                  <a:lnTo>
                    <a:pt x="65" y="370"/>
                  </a:lnTo>
                  <a:lnTo>
                    <a:pt x="59" y="373"/>
                  </a:lnTo>
                  <a:lnTo>
                    <a:pt x="53" y="376"/>
                  </a:lnTo>
                  <a:lnTo>
                    <a:pt x="47" y="381"/>
                  </a:lnTo>
                  <a:lnTo>
                    <a:pt x="43" y="385"/>
                  </a:lnTo>
                  <a:lnTo>
                    <a:pt x="37" y="390"/>
                  </a:lnTo>
                  <a:lnTo>
                    <a:pt x="24" y="420"/>
                  </a:lnTo>
                  <a:lnTo>
                    <a:pt x="23" y="453"/>
                  </a:lnTo>
                  <a:lnTo>
                    <a:pt x="29" y="487"/>
                  </a:lnTo>
                  <a:lnTo>
                    <a:pt x="44" y="516"/>
                  </a:lnTo>
                  <a:lnTo>
                    <a:pt x="62" y="534"/>
                  </a:lnTo>
                  <a:lnTo>
                    <a:pt x="70" y="620"/>
                  </a:lnTo>
                  <a:lnTo>
                    <a:pt x="61" y="622"/>
                  </a:lnTo>
                  <a:lnTo>
                    <a:pt x="52" y="623"/>
                  </a:lnTo>
                  <a:lnTo>
                    <a:pt x="43" y="625"/>
                  </a:lnTo>
                  <a:lnTo>
                    <a:pt x="32" y="625"/>
                  </a:lnTo>
                  <a:lnTo>
                    <a:pt x="26" y="560"/>
                  </a:lnTo>
                  <a:lnTo>
                    <a:pt x="15" y="493"/>
                  </a:lnTo>
                  <a:lnTo>
                    <a:pt x="6" y="423"/>
                  </a:lnTo>
                  <a:lnTo>
                    <a:pt x="0" y="355"/>
                  </a:lnTo>
                  <a:lnTo>
                    <a:pt x="2" y="288"/>
                  </a:lnTo>
                  <a:lnTo>
                    <a:pt x="15" y="224"/>
                  </a:lnTo>
                  <a:lnTo>
                    <a:pt x="44" y="167"/>
                  </a:lnTo>
                  <a:lnTo>
                    <a:pt x="93" y="117"/>
                  </a:lnTo>
                  <a:lnTo>
                    <a:pt x="100" y="112"/>
                  </a:lnTo>
                  <a:lnTo>
                    <a:pt x="106" y="107"/>
                  </a:lnTo>
                  <a:lnTo>
                    <a:pt x="114" y="103"/>
                  </a:lnTo>
                  <a:lnTo>
                    <a:pt x="122" y="98"/>
                  </a:lnTo>
                  <a:lnTo>
                    <a:pt x="129" y="94"/>
                  </a:lnTo>
                  <a:lnTo>
                    <a:pt x="135" y="89"/>
                  </a:lnTo>
                  <a:lnTo>
                    <a:pt x="141" y="85"/>
                  </a:lnTo>
                  <a:lnTo>
                    <a:pt x="146" y="79"/>
                  </a:lnTo>
                  <a:lnTo>
                    <a:pt x="129" y="65"/>
                  </a:lnTo>
                  <a:lnTo>
                    <a:pt x="137" y="60"/>
                  </a:lnTo>
                  <a:lnTo>
                    <a:pt x="147" y="60"/>
                  </a:lnTo>
                  <a:lnTo>
                    <a:pt x="158" y="60"/>
                  </a:lnTo>
                  <a:lnTo>
                    <a:pt x="170" y="62"/>
                  </a:lnTo>
                  <a:lnTo>
                    <a:pt x="181" y="60"/>
                  </a:lnTo>
                  <a:lnTo>
                    <a:pt x="190" y="57"/>
                  </a:lnTo>
                  <a:lnTo>
                    <a:pt x="196" y="50"/>
                  </a:lnTo>
                  <a:lnTo>
                    <a:pt x="197" y="35"/>
                  </a:lnTo>
                  <a:lnTo>
                    <a:pt x="199" y="41"/>
                  </a:lnTo>
                  <a:lnTo>
                    <a:pt x="203" y="45"/>
                  </a:lnTo>
                  <a:lnTo>
                    <a:pt x="208" y="50"/>
                  </a:lnTo>
                  <a:lnTo>
                    <a:pt x="213" y="51"/>
                  </a:lnTo>
                  <a:lnTo>
                    <a:pt x="229" y="39"/>
                  </a:lnTo>
                  <a:lnTo>
                    <a:pt x="249" y="30"/>
                  </a:lnTo>
                  <a:lnTo>
                    <a:pt x="267" y="21"/>
                  </a:lnTo>
                  <a:lnTo>
                    <a:pt x="287" y="13"/>
                  </a:lnTo>
                  <a:lnTo>
                    <a:pt x="308" y="9"/>
                  </a:lnTo>
                  <a:lnTo>
                    <a:pt x="329" y="4"/>
                  </a:lnTo>
                  <a:lnTo>
                    <a:pt x="351" y="1"/>
                  </a:lnTo>
                  <a:lnTo>
                    <a:pt x="372" y="0"/>
                  </a:lnTo>
                  <a:lnTo>
                    <a:pt x="393" y="0"/>
                  </a:lnTo>
                  <a:lnTo>
                    <a:pt x="414" y="1"/>
                  </a:lnTo>
                  <a:lnTo>
                    <a:pt x="437" y="3"/>
                  </a:lnTo>
                  <a:lnTo>
                    <a:pt x="457" y="7"/>
                  </a:lnTo>
                  <a:lnTo>
                    <a:pt x="478" y="12"/>
                  </a:lnTo>
                  <a:lnTo>
                    <a:pt x="498" y="18"/>
                  </a:lnTo>
                  <a:lnTo>
                    <a:pt x="518" y="25"/>
                  </a:lnTo>
                  <a:lnTo>
                    <a:pt x="536" y="35"/>
                  </a:lnTo>
                  <a:lnTo>
                    <a:pt x="549" y="44"/>
                  </a:lnTo>
                  <a:lnTo>
                    <a:pt x="562" y="53"/>
                  </a:lnTo>
                  <a:lnTo>
                    <a:pt x="575" y="63"/>
                  </a:lnTo>
                  <a:lnTo>
                    <a:pt x="587" y="74"/>
                  </a:lnTo>
                  <a:lnTo>
                    <a:pt x="600" y="86"/>
                  </a:lnTo>
                  <a:lnTo>
                    <a:pt x="610" y="98"/>
                  </a:lnTo>
                  <a:lnTo>
                    <a:pt x="619" y="112"/>
                  </a:lnTo>
                  <a:lnTo>
                    <a:pt x="627" y="126"/>
                  </a:lnTo>
                  <a:close/>
                </a:path>
              </a:pathLst>
            </a:custGeom>
            <a:solidFill>
              <a:srgbClr val="A8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57" name="Freeform 29"/>
            <p:cNvSpPr>
              <a:spLocks/>
            </p:cNvSpPr>
            <p:nvPr/>
          </p:nvSpPr>
          <p:spPr bwMode="auto">
            <a:xfrm>
              <a:off x="6130802" y="2817674"/>
              <a:ext cx="965323" cy="1277634"/>
            </a:xfrm>
            <a:custGeom>
              <a:avLst/>
              <a:gdLst/>
              <a:ahLst/>
              <a:cxnLst>
                <a:cxn ang="0">
                  <a:pos x="150" y="32"/>
                </a:cxn>
                <a:cxn ang="0">
                  <a:pos x="185" y="54"/>
                </a:cxn>
                <a:cxn ang="0">
                  <a:pos x="261" y="50"/>
                </a:cxn>
                <a:cxn ang="0">
                  <a:pos x="335" y="36"/>
                </a:cxn>
                <a:cxn ang="0">
                  <a:pos x="354" y="45"/>
                </a:cxn>
                <a:cxn ang="0">
                  <a:pos x="372" y="64"/>
                </a:cxn>
                <a:cxn ang="0">
                  <a:pos x="430" y="56"/>
                </a:cxn>
                <a:cxn ang="0">
                  <a:pos x="483" y="32"/>
                </a:cxn>
                <a:cxn ang="0">
                  <a:pos x="496" y="42"/>
                </a:cxn>
                <a:cxn ang="0">
                  <a:pos x="492" y="67"/>
                </a:cxn>
                <a:cxn ang="0">
                  <a:pos x="510" y="62"/>
                </a:cxn>
                <a:cxn ang="0">
                  <a:pos x="499" y="180"/>
                </a:cxn>
                <a:cxn ang="0">
                  <a:pos x="472" y="253"/>
                </a:cxn>
                <a:cxn ang="0">
                  <a:pos x="446" y="305"/>
                </a:cxn>
                <a:cxn ang="0">
                  <a:pos x="411" y="352"/>
                </a:cxn>
                <a:cxn ang="0">
                  <a:pos x="348" y="367"/>
                </a:cxn>
                <a:cxn ang="0">
                  <a:pos x="288" y="390"/>
                </a:cxn>
                <a:cxn ang="0">
                  <a:pos x="228" y="407"/>
                </a:cxn>
                <a:cxn ang="0">
                  <a:pos x="150" y="360"/>
                </a:cxn>
                <a:cxn ang="0">
                  <a:pos x="94" y="293"/>
                </a:cxn>
                <a:cxn ang="0">
                  <a:pos x="76" y="265"/>
                </a:cxn>
                <a:cxn ang="0">
                  <a:pos x="78" y="302"/>
                </a:cxn>
                <a:cxn ang="0">
                  <a:pos x="152" y="387"/>
                </a:cxn>
                <a:cxn ang="0">
                  <a:pos x="223" y="440"/>
                </a:cxn>
                <a:cxn ang="0">
                  <a:pos x="234" y="454"/>
                </a:cxn>
                <a:cxn ang="0">
                  <a:pos x="252" y="470"/>
                </a:cxn>
                <a:cxn ang="0">
                  <a:pos x="284" y="478"/>
                </a:cxn>
                <a:cxn ang="0">
                  <a:pos x="267" y="513"/>
                </a:cxn>
                <a:cxn ang="0">
                  <a:pos x="282" y="542"/>
                </a:cxn>
                <a:cxn ang="0">
                  <a:pos x="299" y="566"/>
                </a:cxn>
                <a:cxn ang="0">
                  <a:pos x="270" y="613"/>
                </a:cxn>
                <a:cxn ang="0">
                  <a:pos x="238" y="658"/>
                </a:cxn>
                <a:cxn ang="0">
                  <a:pos x="202" y="611"/>
                </a:cxn>
                <a:cxn ang="0">
                  <a:pos x="190" y="511"/>
                </a:cxn>
                <a:cxn ang="0">
                  <a:pos x="140" y="448"/>
                </a:cxn>
                <a:cxn ang="0">
                  <a:pos x="82" y="388"/>
                </a:cxn>
                <a:cxn ang="0">
                  <a:pos x="64" y="294"/>
                </a:cxn>
                <a:cxn ang="0">
                  <a:pos x="38" y="214"/>
                </a:cxn>
                <a:cxn ang="0">
                  <a:pos x="9" y="171"/>
                </a:cxn>
                <a:cxn ang="0">
                  <a:pos x="0" y="120"/>
                </a:cxn>
                <a:cxn ang="0">
                  <a:pos x="18" y="83"/>
                </a:cxn>
                <a:cxn ang="0">
                  <a:pos x="50" y="92"/>
                </a:cxn>
                <a:cxn ang="0">
                  <a:pos x="73" y="126"/>
                </a:cxn>
                <a:cxn ang="0">
                  <a:pos x="102" y="86"/>
                </a:cxn>
                <a:cxn ang="0">
                  <a:pos x="128" y="47"/>
                </a:cxn>
                <a:cxn ang="0">
                  <a:pos x="140" y="10"/>
                </a:cxn>
                <a:cxn ang="0">
                  <a:pos x="158" y="0"/>
                </a:cxn>
              </a:cxnLst>
              <a:rect l="0" t="0" r="r" b="b"/>
              <a:pathLst>
                <a:path w="510" h="675">
                  <a:moveTo>
                    <a:pt x="158" y="0"/>
                  </a:moveTo>
                  <a:lnTo>
                    <a:pt x="156" y="17"/>
                  </a:lnTo>
                  <a:lnTo>
                    <a:pt x="150" y="32"/>
                  </a:lnTo>
                  <a:lnTo>
                    <a:pt x="147" y="45"/>
                  </a:lnTo>
                  <a:lnTo>
                    <a:pt x="161" y="56"/>
                  </a:lnTo>
                  <a:lnTo>
                    <a:pt x="185" y="54"/>
                  </a:lnTo>
                  <a:lnTo>
                    <a:pt x="211" y="54"/>
                  </a:lnTo>
                  <a:lnTo>
                    <a:pt x="235" y="53"/>
                  </a:lnTo>
                  <a:lnTo>
                    <a:pt x="261" y="50"/>
                  </a:lnTo>
                  <a:lnTo>
                    <a:pt x="287" y="47"/>
                  </a:lnTo>
                  <a:lnTo>
                    <a:pt x="311" y="42"/>
                  </a:lnTo>
                  <a:lnTo>
                    <a:pt x="335" y="36"/>
                  </a:lnTo>
                  <a:lnTo>
                    <a:pt x="358" y="29"/>
                  </a:lnTo>
                  <a:lnTo>
                    <a:pt x="357" y="38"/>
                  </a:lnTo>
                  <a:lnTo>
                    <a:pt x="354" y="45"/>
                  </a:lnTo>
                  <a:lnTo>
                    <a:pt x="351" y="53"/>
                  </a:lnTo>
                  <a:lnTo>
                    <a:pt x="352" y="62"/>
                  </a:lnTo>
                  <a:lnTo>
                    <a:pt x="372" y="64"/>
                  </a:lnTo>
                  <a:lnTo>
                    <a:pt x="392" y="64"/>
                  </a:lnTo>
                  <a:lnTo>
                    <a:pt x="411" y="61"/>
                  </a:lnTo>
                  <a:lnTo>
                    <a:pt x="430" y="56"/>
                  </a:lnTo>
                  <a:lnTo>
                    <a:pt x="448" y="48"/>
                  </a:lnTo>
                  <a:lnTo>
                    <a:pt x="466" y="41"/>
                  </a:lnTo>
                  <a:lnTo>
                    <a:pt x="483" y="32"/>
                  </a:lnTo>
                  <a:lnTo>
                    <a:pt x="499" y="21"/>
                  </a:lnTo>
                  <a:lnTo>
                    <a:pt x="501" y="32"/>
                  </a:lnTo>
                  <a:lnTo>
                    <a:pt x="496" y="42"/>
                  </a:lnTo>
                  <a:lnTo>
                    <a:pt x="492" y="53"/>
                  </a:lnTo>
                  <a:lnTo>
                    <a:pt x="484" y="65"/>
                  </a:lnTo>
                  <a:lnTo>
                    <a:pt x="492" y="67"/>
                  </a:lnTo>
                  <a:lnTo>
                    <a:pt x="499" y="65"/>
                  </a:lnTo>
                  <a:lnTo>
                    <a:pt x="505" y="64"/>
                  </a:lnTo>
                  <a:lnTo>
                    <a:pt x="510" y="62"/>
                  </a:lnTo>
                  <a:lnTo>
                    <a:pt x="507" y="101"/>
                  </a:lnTo>
                  <a:lnTo>
                    <a:pt x="504" y="141"/>
                  </a:lnTo>
                  <a:lnTo>
                    <a:pt x="499" y="180"/>
                  </a:lnTo>
                  <a:lnTo>
                    <a:pt x="490" y="218"/>
                  </a:lnTo>
                  <a:lnTo>
                    <a:pt x="481" y="235"/>
                  </a:lnTo>
                  <a:lnTo>
                    <a:pt x="472" y="253"/>
                  </a:lnTo>
                  <a:lnTo>
                    <a:pt x="464" y="270"/>
                  </a:lnTo>
                  <a:lnTo>
                    <a:pt x="455" y="288"/>
                  </a:lnTo>
                  <a:lnTo>
                    <a:pt x="446" y="305"/>
                  </a:lnTo>
                  <a:lnTo>
                    <a:pt x="437" y="322"/>
                  </a:lnTo>
                  <a:lnTo>
                    <a:pt x="425" y="337"/>
                  </a:lnTo>
                  <a:lnTo>
                    <a:pt x="411" y="352"/>
                  </a:lnTo>
                  <a:lnTo>
                    <a:pt x="390" y="358"/>
                  </a:lnTo>
                  <a:lnTo>
                    <a:pt x="369" y="363"/>
                  </a:lnTo>
                  <a:lnTo>
                    <a:pt x="348" y="367"/>
                  </a:lnTo>
                  <a:lnTo>
                    <a:pt x="328" y="373"/>
                  </a:lnTo>
                  <a:lnTo>
                    <a:pt x="307" y="381"/>
                  </a:lnTo>
                  <a:lnTo>
                    <a:pt x="288" y="390"/>
                  </a:lnTo>
                  <a:lnTo>
                    <a:pt x="270" y="402"/>
                  </a:lnTo>
                  <a:lnTo>
                    <a:pt x="254" y="417"/>
                  </a:lnTo>
                  <a:lnTo>
                    <a:pt x="228" y="407"/>
                  </a:lnTo>
                  <a:lnTo>
                    <a:pt x="200" y="393"/>
                  </a:lnTo>
                  <a:lnTo>
                    <a:pt x="175" y="378"/>
                  </a:lnTo>
                  <a:lnTo>
                    <a:pt x="150" y="360"/>
                  </a:lnTo>
                  <a:lnTo>
                    <a:pt x="129" y="340"/>
                  </a:lnTo>
                  <a:lnTo>
                    <a:pt x="109" y="317"/>
                  </a:lnTo>
                  <a:lnTo>
                    <a:pt x="94" y="293"/>
                  </a:lnTo>
                  <a:lnTo>
                    <a:pt x="84" y="264"/>
                  </a:lnTo>
                  <a:lnTo>
                    <a:pt x="79" y="264"/>
                  </a:lnTo>
                  <a:lnTo>
                    <a:pt x="76" y="265"/>
                  </a:lnTo>
                  <a:lnTo>
                    <a:pt x="73" y="268"/>
                  </a:lnTo>
                  <a:lnTo>
                    <a:pt x="70" y="271"/>
                  </a:lnTo>
                  <a:lnTo>
                    <a:pt x="78" y="302"/>
                  </a:lnTo>
                  <a:lnTo>
                    <a:pt x="97" y="331"/>
                  </a:lnTo>
                  <a:lnTo>
                    <a:pt x="123" y="360"/>
                  </a:lnTo>
                  <a:lnTo>
                    <a:pt x="152" y="387"/>
                  </a:lnTo>
                  <a:lnTo>
                    <a:pt x="181" y="410"/>
                  </a:lnTo>
                  <a:lnTo>
                    <a:pt x="205" y="428"/>
                  </a:lnTo>
                  <a:lnTo>
                    <a:pt x="223" y="440"/>
                  </a:lnTo>
                  <a:lnTo>
                    <a:pt x="229" y="446"/>
                  </a:lnTo>
                  <a:lnTo>
                    <a:pt x="231" y="449"/>
                  </a:lnTo>
                  <a:lnTo>
                    <a:pt x="234" y="454"/>
                  </a:lnTo>
                  <a:lnTo>
                    <a:pt x="238" y="458"/>
                  </a:lnTo>
                  <a:lnTo>
                    <a:pt x="244" y="464"/>
                  </a:lnTo>
                  <a:lnTo>
                    <a:pt x="252" y="470"/>
                  </a:lnTo>
                  <a:lnTo>
                    <a:pt x="261" y="475"/>
                  </a:lnTo>
                  <a:lnTo>
                    <a:pt x="272" y="478"/>
                  </a:lnTo>
                  <a:lnTo>
                    <a:pt x="284" y="478"/>
                  </a:lnTo>
                  <a:lnTo>
                    <a:pt x="278" y="490"/>
                  </a:lnTo>
                  <a:lnTo>
                    <a:pt x="272" y="501"/>
                  </a:lnTo>
                  <a:lnTo>
                    <a:pt x="267" y="513"/>
                  </a:lnTo>
                  <a:lnTo>
                    <a:pt x="267" y="525"/>
                  </a:lnTo>
                  <a:lnTo>
                    <a:pt x="275" y="534"/>
                  </a:lnTo>
                  <a:lnTo>
                    <a:pt x="282" y="542"/>
                  </a:lnTo>
                  <a:lnTo>
                    <a:pt x="293" y="548"/>
                  </a:lnTo>
                  <a:lnTo>
                    <a:pt x="305" y="549"/>
                  </a:lnTo>
                  <a:lnTo>
                    <a:pt x="299" y="566"/>
                  </a:lnTo>
                  <a:lnTo>
                    <a:pt x="291" y="583"/>
                  </a:lnTo>
                  <a:lnTo>
                    <a:pt x="281" y="598"/>
                  </a:lnTo>
                  <a:lnTo>
                    <a:pt x="270" y="613"/>
                  </a:lnTo>
                  <a:lnTo>
                    <a:pt x="258" y="628"/>
                  </a:lnTo>
                  <a:lnTo>
                    <a:pt x="247" y="643"/>
                  </a:lnTo>
                  <a:lnTo>
                    <a:pt x="238" y="658"/>
                  </a:lnTo>
                  <a:lnTo>
                    <a:pt x="229" y="675"/>
                  </a:lnTo>
                  <a:lnTo>
                    <a:pt x="213" y="645"/>
                  </a:lnTo>
                  <a:lnTo>
                    <a:pt x="202" y="611"/>
                  </a:lnTo>
                  <a:lnTo>
                    <a:pt x="196" y="577"/>
                  </a:lnTo>
                  <a:lnTo>
                    <a:pt x="196" y="539"/>
                  </a:lnTo>
                  <a:lnTo>
                    <a:pt x="190" y="511"/>
                  </a:lnTo>
                  <a:lnTo>
                    <a:pt x="176" y="489"/>
                  </a:lnTo>
                  <a:lnTo>
                    <a:pt x="159" y="467"/>
                  </a:lnTo>
                  <a:lnTo>
                    <a:pt x="140" y="448"/>
                  </a:lnTo>
                  <a:lnTo>
                    <a:pt x="118" y="429"/>
                  </a:lnTo>
                  <a:lnTo>
                    <a:pt x="99" y="410"/>
                  </a:lnTo>
                  <a:lnTo>
                    <a:pt x="82" y="388"/>
                  </a:lnTo>
                  <a:lnTo>
                    <a:pt x="70" y="366"/>
                  </a:lnTo>
                  <a:lnTo>
                    <a:pt x="68" y="329"/>
                  </a:lnTo>
                  <a:lnTo>
                    <a:pt x="64" y="294"/>
                  </a:lnTo>
                  <a:lnTo>
                    <a:pt x="58" y="259"/>
                  </a:lnTo>
                  <a:lnTo>
                    <a:pt x="52" y="224"/>
                  </a:lnTo>
                  <a:lnTo>
                    <a:pt x="38" y="214"/>
                  </a:lnTo>
                  <a:lnTo>
                    <a:pt x="26" y="202"/>
                  </a:lnTo>
                  <a:lnTo>
                    <a:pt x="17" y="188"/>
                  </a:lnTo>
                  <a:lnTo>
                    <a:pt x="9" y="171"/>
                  </a:lnTo>
                  <a:lnTo>
                    <a:pt x="3" y="155"/>
                  </a:lnTo>
                  <a:lnTo>
                    <a:pt x="2" y="138"/>
                  </a:lnTo>
                  <a:lnTo>
                    <a:pt x="0" y="120"/>
                  </a:lnTo>
                  <a:lnTo>
                    <a:pt x="3" y="101"/>
                  </a:lnTo>
                  <a:lnTo>
                    <a:pt x="9" y="91"/>
                  </a:lnTo>
                  <a:lnTo>
                    <a:pt x="18" y="83"/>
                  </a:lnTo>
                  <a:lnTo>
                    <a:pt x="29" y="80"/>
                  </a:lnTo>
                  <a:lnTo>
                    <a:pt x="41" y="83"/>
                  </a:lnTo>
                  <a:lnTo>
                    <a:pt x="50" y="92"/>
                  </a:lnTo>
                  <a:lnTo>
                    <a:pt x="58" y="103"/>
                  </a:lnTo>
                  <a:lnTo>
                    <a:pt x="64" y="115"/>
                  </a:lnTo>
                  <a:lnTo>
                    <a:pt x="73" y="126"/>
                  </a:lnTo>
                  <a:lnTo>
                    <a:pt x="82" y="112"/>
                  </a:lnTo>
                  <a:lnTo>
                    <a:pt x="91" y="98"/>
                  </a:lnTo>
                  <a:lnTo>
                    <a:pt x="102" y="86"/>
                  </a:lnTo>
                  <a:lnTo>
                    <a:pt x="111" y="74"/>
                  </a:lnTo>
                  <a:lnTo>
                    <a:pt x="120" y="61"/>
                  </a:lnTo>
                  <a:lnTo>
                    <a:pt x="128" y="47"/>
                  </a:lnTo>
                  <a:lnTo>
                    <a:pt x="134" y="32"/>
                  </a:lnTo>
                  <a:lnTo>
                    <a:pt x="137" y="15"/>
                  </a:lnTo>
                  <a:lnTo>
                    <a:pt x="140" y="10"/>
                  </a:lnTo>
                  <a:lnTo>
                    <a:pt x="146" y="4"/>
                  </a:lnTo>
                  <a:lnTo>
                    <a:pt x="150" y="1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59" name="Freeform 31"/>
            <p:cNvSpPr>
              <a:spLocks/>
            </p:cNvSpPr>
            <p:nvPr/>
          </p:nvSpPr>
          <p:spPr bwMode="auto">
            <a:xfrm>
              <a:off x="5848776" y="2851744"/>
              <a:ext cx="32177" cy="45427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9"/>
                </a:cxn>
                <a:cxn ang="0">
                  <a:pos x="17" y="15"/>
                </a:cxn>
                <a:cxn ang="0">
                  <a:pos x="16" y="20"/>
                </a:cxn>
                <a:cxn ang="0">
                  <a:pos x="10" y="23"/>
                </a:cxn>
                <a:cxn ang="0">
                  <a:pos x="5" y="24"/>
                </a:cxn>
                <a:cxn ang="0">
                  <a:pos x="3" y="21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5" y="2"/>
                </a:cxn>
                <a:cxn ang="0">
                  <a:pos x="10" y="0"/>
                </a:cxn>
                <a:cxn ang="0">
                  <a:pos x="16" y="5"/>
                </a:cxn>
              </a:cxnLst>
              <a:rect l="0" t="0" r="r" b="b"/>
              <a:pathLst>
                <a:path w="17" h="24">
                  <a:moveTo>
                    <a:pt x="16" y="5"/>
                  </a:moveTo>
                  <a:lnTo>
                    <a:pt x="16" y="9"/>
                  </a:lnTo>
                  <a:lnTo>
                    <a:pt x="17" y="15"/>
                  </a:lnTo>
                  <a:lnTo>
                    <a:pt x="16" y="20"/>
                  </a:lnTo>
                  <a:lnTo>
                    <a:pt x="10" y="23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B7F9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60" name="Freeform 32"/>
            <p:cNvSpPr>
              <a:spLocks/>
            </p:cNvSpPr>
            <p:nvPr/>
          </p:nvSpPr>
          <p:spPr bwMode="auto">
            <a:xfrm>
              <a:off x="6185693" y="3018310"/>
              <a:ext cx="45427" cy="145745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24" y="44"/>
                </a:cxn>
                <a:cxn ang="0">
                  <a:pos x="23" y="56"/>
                </a:cxn>
                <a:cxn ang="0">
                  <a:pos x="21" y="67"/>
                </a:cxn>
                <a:cxn ang="0">
                  <a:pos x="17" y="77"/>
                </a:cxn>
                <a:cxn ang="0">
                  <a:pos x="11" y="77"/>
                </a:cxn>
                <a:cxn ang="0">
                  <a:pos x="8" y="74"/>
                </a:cxn>
                <a:cxn ang="0">
                  <a:pos x="5" y="70"/>
                </a:cxn>
                <a:cxn ang="0">
                  <a:pos x="1" y="65"/>
                </a:cxn>
                <a:cxn ang="0">
                  <a:pos x="5" y="47"/>
                </a:cxn>
                <a:cxn ang="0">
                  <a:pos x="3" y="32"/>
                </a:cxn>
                <a:cxn ang="0">
                  <a:pos x="0" y="15"/>
                </a:cxn>
                <a:cxn ang="0">
                  <a:pos x="3" y="0"/>
                </a:cxn>
                <a:cxn ang="0">
                  <a:pos x="11" y="5"/>
                </a:cxn>
                <a:cxn ang="0">
                  <a:pos x="17" y="14"/>
                </a:cxn>
                <a:cxn ang="0">
                  <a:pos x="21" y="23"/>
                </a:cxn>
                <a:cxn ang="0">
                  <a:pos x="24" y="32"/>
                </a:cxn>
              </a:cxnLst>
              <a:rect l="0" t="0" r="r" b="b"/>
              <a:pathLst>
                <a:path w="24" h="77">
                  <a:moveTo>
                    <a:pt x="24" y="32"/>
                  </a:moveTo>
                  <a:lnTo>
                    <a:pt x="24" y="44"/>
                  </a:lnTo>
                  <a:lnTo>
                    <a:pt x="23" y="56"/>
                  </a:lnTo>
                  <a:lnTo>
                    <a:pt x="21" y="67"/>
                  </a:lnTo>
                  <a:lnTo>
                    <a:pt x="17" y="77"/>
                  </a:lnTo>
                  <a:lnTo>
                    <a:pt x="11" y="77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1" y="65"/>
                  </a:lnTo>
                  <a:lnTo>
                    <a:pt x="5" y="47"/>
                  </a:lnTo>
                  <a:lnTo>
                    <a:pt x="3" y="32"/>
                  </a:lnTo>
                  <a:lnTo>
                    <a:pt x="0" y="15"/>
                  </a:lnTo>
                  <a:lnTo>
                    <a:pt x="3" y="0"/>
                  </a:lnTo>
                  <a:lnTo>
                    <a:pt x="11" y="5"/>
                  </a:lnTo>
                  <a:lnTo>
                    <a:pt x="17" y="14"/>
                  </a:lnTo>
                  <a:lnTo>
                    <a:pt x="21" y="23"/>
                  </a:lnTo>
                  <a:lnTo>
                    <a:pt x="2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61" name="Freeform 33"/>
            <p:cNvSpPr>
              <a:spLocks/>
            </p:cNvSpPr>
            <p:nvPr/>
          </p:nvSpPr>
          <p:spPr bwMode="auto">
            <a:xfrm>
              <a:off x="6795172" y="3041023"/>
              <a:ext cx="85176" cy="289597"/>
            </a:xfrm>
            <a:custGeom>
              <a:avLst/>
              <a:gdLst/>
              <a:ahLst/>
              <a:cxnLst>
                <a:cxn ang="0">
                  <a:pos x="39" y="41"/>
                </a:cxn>
                <a:cxn ang="0">
                  <a:pos x="36" y="72"/>
                </a:cxn>
                <a:cxn ang="0">
                  <a:pos x="41" y="102"/>
                </a:cxn>
                <a:cxn ang="0">
                  <a:pos x="38" y="131"/>
                </a:cxn>
                <a:cxn ang="0">
                  <a:pos x="18" y="153"/>
                </a:cxn>
                <a:cxn ang="0">
                  <a:pos x="0" y="152"/>
                </a:cxn>
                <a:cxn ang="0">
                  <a:pos x="1" y="143"/>
                </a:cxn>
                <a:cxn ang="0">
                  <a:pos x="7" y="140"/>
                </a:cxn>
                <a:cxn ang="0">
                  <a:pos x="16" y="137"/>
                </a:cxn>
                <a:cxn ang="0">
                  <a:pos x="22" y="132"/>
                </a:cxn>
                <a:cxn ang="0">
                  <a:pos x="24" y="99"/>
                </a:cxn>
                <a:cxn ang="0">
                  <a:pos x="22" y="64"/>
                </a:cxn>
                <a:cxn ang="0">
                  <a:pos x="25" y="31"/>
                </a:cxn>
                <a:cxn ang="0">
                  <a:pos x="35" y="0"/>
                </a:cxn>
                <a:cxn ang="0">
                  <a:pos x="45" y="6"/>
                </a:cxn>
                <a:cxn ang="0">
                  <a:pos x="45" y="17"/>
                </a:cxn>
                <a:cxn ang="0">
                  <a:pos x="41" y="29"/>
                </a:cxn>
                <a:cxn ang="0">
                  <a:pos x="39" y="41"/>
                </a:cxn>
              </a:cxnLst>
              <a:rect l="0" t="0" r="r" b="b"/>
              <a:pathLst>
                <a:path w="45" h="153">
                  <a:moveTo>
                    <a:pt x="39" y="41"/>
                  </a:moveTo>
                  <a:lnTo>
                    <a:pt x="36" y="72"/>
                  </a:lnTo>
                  <a:lnTo>
                    <a:pt x="41" y="102"/>
                  </a:lnTo>
                  <a:lnTo>
                    <a:pt x="38" y="131"/>
                  </a:lnTo>
                  <a:lnTo>
                    <a:pt x="18" y="153"/>
                  </a:lnTo>
                  <a:lnTo>
                    <a:pt x="0" y="152"/>
                  </a:lnTo>
                  <a:lnTo>
                    <a:pt x="1" y="143"/>
                  </a:lnTo>
                  <a:lnTo>
                    <a:pt x="7" y="140"/>
                  </a:lnTo>
                  <a:lnTo>
                    <a:pt x="16" y="137"/>
                  </a:lnTo>
                  <a:lnTo>
                    <a:pt x="22" y="132"/>
                  </a:lnTo>
                  <a:lnTo>
                    <a:pt x="24" y="99"/>
                  </a:lnTo>
                  <a:lnTo>
                    <a:pt x="22" y="64"/>
                  </a:lnTo>
                  <a:lnTo>
                    <a:pt x="25" y="31"/>
                  </a:lnTo>
                  <a:lnTo>
                    <a:pt x="35" y="0"/>
                  </a:lnTo>
                  <a:lnTo>
                    <a:pt x="45" y="6"/>
                  </a:lnTo>
                  <a:lnTo>
                    <a:pt x="45" y="17"/>
                  </a:lnTo>
                  <a:lnTo>
                    <a:pt x="41" y="29"/>
                  </a:lnTo>
                  <a:lnTo>
                    <a:pt x="39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62" name="Freeform 34"/>
            <p:cNvSpPr>
              <a:spLocks/>
            </p:cNvSpPr>
            <p:nvPr/>
          </p:nvSpPr>
          <p:spPr bwMode="auto">
            <a:xfrm>
              <a:off x="6656998" y="3285193"/>
              <a:ext cx="77604" cy="32177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0" y="14"/>
                </a:cxn>
                <a:cxn ang="0">
                  <a:pos x="20" y="17"/>
                </a:cxn>
                <a:cxn ang="0">
                  <a:pos x="9" y="17"/>
                </a:cxn>
                <a:cxn ang="0">
                  <a:pos x="0" y="12"/>
                </a:cxn>
                <a:cxn ang="0">
                  <a:pos x="3" y="6"/>
                </a:cxn>
                <a:cxn ang="0">
                  <a:pos x="9" y="3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26" y="2"/>
                </a:cxn>
                <a:cxn ang="0">
                  <a:pos x="33" y="3"/>
                </a:cxn>
                <a:cxn ang="0">
                  <a:pos x="39" y="5"/>
                </a:cxn>
                <a:cxn ang="0">
                  <a:pos x="41" y="12"/>
                </a:cxn>
              </a:cxnLst>
              <a:rect l="0" t="0" r="r" b="b"/>
              <a:pathLst>
                <a:path w="41" h="17">
                  <a:moveTo>
                    <a:pt x="41" y="12"/>
                  </a:moveTo>
                  <a:lnTo>
                    <a:pt x="30" y="14"/>
                  </a:lnTo>
                  <a:lnTo>
                    <a:pt x="20" y="17"/>
                  </a:lnTo>
                  <a:lnTo>
                    <a:pt x="9" y="17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9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63" name="Freeform 35"/>
            <p:cNvSpPr>
              <a:spLocks/>
            </p:cNvSpPr>
            <p:nvPr/>
          </p:nvSpPr>
          <p:spPr bwMode="auto">
            <a:xfrm>
              <a:off x="6974987" y="3366583"/>
              <a:ext cx="94640" cy="162780"/>
            </a:xfrm>
            <a:custGeom>
              <a:avLst/>
              <a:gdLst/>
              <a:ahLst/>
              <a:cxnLst>
                <a:cxn ang="0">
                  <a:pos x="26" y="86"/>
                </a:cxn>
                <a:cxn ang="0">
                  <a:pos x="0" y="73"/>
                </a:cxn>
                <a:cxn ang="0">
                  <a:pos x="6" y="63"/>
                </a:cxn>
                <a:cxn ang="0">
                  <a:pos x="14" y="54"/>
                </a:cxn>
                <a:cxn ang="0">
                  <a:pos x="20" y="45"/>
                </a:cxn>
                <a:cxn ang="0">
                  <a:pos x="28" y="36"/>
                </a:cxn>
                <a:cxn ang="0">
                  <a:pos x="34" y="27"/>
                </a:cxn>
                <a:cxn ang="0">
                  <a:pos x="40" y="18"/>
                </a:cxn>
                <a:cxn ang="0">
                  <a:pos x="44" y="9"/>
                </a:cxn>
                <a:cxn ang="0">
                  <a:pos x="50" y="0"/>
                </a:cxn>
                <a:cxn ang="0">
                  <a:pos x="44" y="18"/>
                </a:cxn>
                <a:cxn ang="0">
                  <a:pos x="43" y="38"/>
                </a:cxn>
                <a:cxn ang="0">
                  <a:pos x="38" y="60"/>
                </a:cxn>
                <a:cxn ang="0">
                  <a:pos x="26" y="86"/>
                </a:cxn>
              </a:cxnLst>
              <a:rect l="0" t="0" r="r" b="b"/>
              <a:pathLst>
                <a:path w="50" h="86">
                  <a:moveTo>
                    <a:pt x="26" y="86"/>
                  </a:moveTo>
                  <a:lnTo>
                    <a:pt x="0" y="73"/>
                  </a:lnTo>
                  <a:lnTo>
                    <a:pt x="6" y="63"/>
                  </a:lnTo>
                  <a:lnTo>
                    <a:pt x="14" y="54"/>
                  </a:lnTo>
                  <a:lnTo>
                    <a:pt x="20" y="45"/>
                  </a:lnTo>
                  <a:lnTo>
                    <a:pt x="28" y="36"/>
                  </a:lnTo>
                  <a:lnTo>
                    <a:pt x="34" y="27"/>
                  </a:lnTo>
                  <a:lnTo>
                    <a:pt x="40" y="18"/>
                  </a:lnTo>
                  <a:lnTo>
                    <a:pt x="44" y="9"/>
                  </a:lnTo>
                  <a:lnTo>
                    <a:pt x="50" y="0"/>
                  </a:lnTo>
                  <a:lnTo>
                    <a:pt x="44" y="18"/>
                  </a:lnTo>
                  <a:lnTo>
                    <a:pt x="43" y="38"/>
                  </a:lnTo>
                  <a:lnTo>
                    <a:pt x="38" y="60"/>
                  </a:lnTo>
                  <a:lnTo>
                    <a:pt x="26" y="8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64" name="Freeform 36"/>
            <p:cNvSpPr>
              <a:spLocks/>
            </p:cNvSpPr>
            <p:nvPr/>
          </p:nvSpPr>
          <p:spPr bwMode="auto">
            <a:xfrm>
              <a:off x="6605893" y="3417688"/>
              <a:ext cx="230920" cy="62462"/>
            </a:xfrm>
            <a:custGeom>
              <a:avLst/>
              <a:gdLst/>
              <a:ahLst/>
              <a:cxnLst>
                <a:cxn ang="0">
                  <a:pos x="118" y="11"/>
                </a:cxn>
                <a:cxn ang="0">
                  <a:pos x="122" y="17"/>
                </a:cxn>
                <a:cxn ang="0">
                  <a:pos x="110" y="24"/>
                </a:cxn>
                <a:cxn ang="0">
                  <a:pos x="95" y="30"/>
                </a:cxn>
                <a:cxn ang="0">
                  <a:pos x="81" y="32"/>
                </a:cxn>
                <a:cxn ang="0">
                  <a:pos x="66" y="33"/>
                </a:cxn>
                <a:cxn ang="0">
                  <a:pos x="50" y="33"/>
                </a:cxn>
                <a:cxn ang="0">
                  <a:pos x="36" y="30"/>
                </a:cxn>
                <a:cxn ang="0">
                  <a:pos x="21" y="27"/>
                </a:cxn>
                <a:cxn ang="0">
                  <a:pos x="9" y="24"/>
                </a:cxn>
                <a:cxn ang="0">
                  <a:pos x="4" y="20"/>
                </a:cxn>
                <a:cxn ang="0">
                  <a:pos x="1" y="14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8" y="8"/>
                </a:cxn>
                <a:cxn ang="0">
                  <a:pos x="42" y="11"/>
                </a:cxn>
                <a:cxn ang="0">
                  <a:pos x="59" y="12"/>
                </a:cxn>
                <a:cxn ang="0">
                  <a:pos x="74" y="12"/>
                </a:cxn>
                <a:cxn ang="0">
                  <a:pos x="89" y="12"/>
                </a:cxn>
                <a:cxn ang="0">
                  <a:pos x="104" y="12"/>
                </a:cxn>
                <a:cxn ang="0">
                  <a:pos x="118" y="11"/>
                </a:cxn>
              </a:cxnLst>
              <a:rect l="0" t="0" r="r" b="b"/>
              <a:pathLst>
                <a:path w="122" h="33">
                  <a:moveTo>
                    <a:pt x="118" y="11"/>
                  </a:moveTo>
                  <a:lnTo>
                    <a:pt x="122" y="17"/>
                  </a:lnTo>
                  <a:lnTo>
                    <a:pt x="110" y="24"/>
                  </a:lnTo>
                  <a:lnTo>
                    <a:pt x="95" y="30"/>
                  </a:lnTo>
                  <a:lnTo>
                    <a:pt x="81" y="32"/>
                  </a:lnTo>
                  <a:lnTo>
                    <a:pt x="66" y="33"/>
                  </a:lnTo>
                  <a:lnTo>
                    <a:pt x="50" y="33"/>
                  </a:lnTo>
                  <a:lnTo>
                    <a:pt x="36" y="30"/>
                  </a:lnTo>
                  <a:lnTo>
                    <a:pt x="21" y="27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1" y="14"/>
                  </a:lnTo>
                  <a:lnTo>
                    <a:pt x="0" y="6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8" y="8"/>
                  </a:lnTo>
                  <a:lnTo>
                    <a:pt x="42" y="11"/>
                  </a:lnTo>
                  <a:lnTo>
                    <a:pt x="59" y="12"/>
                  </a:lnTo>
                  <a:lnTo>
                    <a:pt x="74" y="12"/>
                  </a:lnTo>
                  <a:lnTo>
                    <a:pt x="89" y="12"/>
                  </a:lnTo>
                  <a:lnTo>
                    <a:pt x="104" y="12"/>
                  </a:lnTo>
                  <a:lnTo>
                    <a:pt x="11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65" name="Freeform 37"/>
            <p:cNvSpPr>
              <a:spLocks/>
            </p:cNvSpPr>
            <p:nvPr/>
          </p:nvSpPr>
          <p:spPr bwMode="auto">
            <a:xfrm>
              <a:off x="6147837" y="3466901"/>
              <a:ext cx="304739" cy="505375"/>
            </a:xfrm>
            <a:custGeom>
              <a:avLst/>
              <a:gdLst/>
              <a:ahLst/>
              <a:cxnLst>
                <a:cxn ang="0">
                  <a:pos x="158" y="183"/>
                </a:cxn>
                <a:cxn ang="0">
                  <a:pos x="161" y="199"/>
                </a:cxn>
                <a:cxn ang="0">
                  <a:pos x="160" y="214"/>
                </a:cxn>
                <a:cxn ang="0">
                  <a:pos x="158" y="229"/>
                </a:cxn>
                <a:cxn ang="0">
                  <a:pos x="157" y="244"/>
                </a:cxn>
                <a:cxn ang="0">
                  <a:pos x="144" y="237"/>
                </a:cxn>
                <a:cxn ang="0">
                  <a:pos x="131" y="230"/>
                </a:cxn>
                <a:cxn ang="0">
                  <a:pos x="120" y="223"/>
                </a:cxn>
                <a:cxn ang="0">
                  <a:pos x="119" y="212"/>
                </a:cxn>
                <a:cxn ang="0">
                  <a:pos x="123" y="205"/>
                </a:cxn>
                <a:cxn ang="0">
                  <a:pos x="129" y="203"/>
                </a:cxn>
                <a:cxn ang="0">
                  <a:pos x="138" y="206"/>
                </a:cxn>
                <a:cxn ang="0">
                  <a:pos x="144" y="209"/>
                </a:cxn>
                <a:cxn ang="0">
                  <a:pos x="146" y="209"/>
                </a:cxn>
                <a:cxn ang="0">
                  <a:pos x="149" y="208"/>
                </a:cxn>
                <a:cxn ang="0">
                  <a:pos x="150" y="206"/>
                </a:cxn>
                <a:cxn ang="0">
                  <a:pos x="152" y="205"/>
                </a:cxn>
                <a:cxn ang="0">
                  <a:pos x="147" y="193"/>
                </a:cxn>
                <a:cxn ang="0">
                  <a:pos x="137" y="183"/>
                </a:cxn>
                <a:cxn ang="0">
                  <a:pos x="125" y="177"/>
                </a:cxn>
                <a:cxn ang="0">
                  <a:pos x="114" y="171"/>
                </a:cxn>
                <a:cxn ang="0">
                  <a:pos x="99" y="176"/>
                </a:cxn>
                <a:cxn ang="0">
                  <a:pos x="85" y="183"/>
                </a:cxn>
                <a:cxn ang="0">
                  <a:pos x="73" y="194"/>
                </a:cxn>
                <a:cxn ang="0">
                  <a:pos x="64" y="208"/>
                </a:cxn>
                <a:cxn ang="0">
                  <a:pos x="56" y="223"/>
                </a:cxn>
                <a:cxn ang="0">
                  <a:pos x="50" y="238"/>
                </a:cxn>
                <a:cxn ang="0">
                  <a:pos x="44" y="253"/>
                </a:cxn>
                <a:cxn ang="0">
                  <a:pos x="40" y="267"/>
                </a:cxn>
                <a:cxn ang="0">
                  <a:pos x="9" y="105"/>
                </a:cxn>
                <a:cxn ang="0">
                  <a:pos x="0" y="79"/>
                </a:cxn>
                <a:cxn ang="0">
                  <a:pos x="2" y="51"/>
                </a:cxn>
                <a:cxn ang="0">
                  <a:pos x="11" y="24"/>
                </a:cxn>
                <a:cxn ang="0">
                  <a:pos x="21" y="0"/>
                </a:cxn>
                <a:cxn ang="0">
                  <a:pos x="47" y="57"/>
                </a:cxn>
                <a:cxn ang="0">
                  <a:pos x="158" y="183"/>
                </a:cxn>
              </a:cxnLst>
              <a:rect l="0" t="0" r="r" b="b"/>
              <a:pathLst>
                <a:path w="161" h="267">
                  <a:moveTo>
                    <a:pt x="158" y="183"/>
                  </a:moveTo>
                  <a:lnTo>
                    <a:pt x="161" y="199"/>
                  </a:lnTo>
                  <a:lnTo>
                    <a:pt x="160" y="214"/>
                  </a:lnTo>
                  <a:lnTo>
                    <a:pt x="158" y="229"/>
                  </a:lnTo>
                  <a:lnTo>
                    <a:pt x="157" y="244"/>
                  </a:lnTo>
                  <a:lnTo>
                    <a:pt x="144" y="237"/>
                  </a:lnTo>
                  <a:lnTo>
                    <a:pt x="131" y="230"/>
                  </a:lnTo>
                  <a:lnTo>
                    <a:pt x="120" y="223"/>
                  </a:lnTo>
                  <a:lnTo>
                    <a:pt x="119" y="212"/>
                  </a:lnTo>
                  <a:lnTo>
                    <a:pt x="123" y="205"/>
                  </a:lnTo>
                  <a:lnTo>
                    <a:pt x="129" y="203"/>
                  </a:lnTo>
                  <a:lnTo>
                    <a:pt x="138" y="206"/>
                  </a:lnTo>
                  <a:lnTo>
                    <a:pt x="144" y="209"/>
                  </a:lnTo>
                  <a:lnTo>
                    <a:pt x="146" y="209"/>
                  </a:lnTo>
                  <a:lnTo>
                    <a:pt x="149" y="208"/>
                  </a:lnTo>
                  <a:lnTo>
                    <a:pt x="150" y="206"/>
                  </a:lnTo>
                  <a:lnTo>
                    <a:pt x="152" y="205"/>
                  </a:lnTo>
                  <a:lnTo>
                    <a:pt x="147" y="193"/>
                  </a:lnTo>
                  <a:lnTo>
                    <a:pt x="137" y="183"/>
                  </a:lnTo>
                  <a:lnTo>
                    <a:pt x="125" y="177"/>
                  </a:lnTo>
                  <a:lnTo>
                    <a:pt x="114" y="171"/>
                  </a:lnTo>
                  <a:lnTo>
                    <a:pt x="99" y="176"/>
                  </a:lnTo>
                  <a:lnTo>
                    <a:pt x="85" y="183"/>
                  </a:lnTo>
                  <a:lnTo>
                    <a:pt x="73" y="194"/>
                  </a:lnTo>
                  <a:lnTo>
                    <a:pt x="64" y="208"/>
                  </a:lnTo>
                  <a:lnTo>
                    <a:pt x="56" y="223"/>
                  </a:lnTo>
                  <a:lnTo>
                    <a:pt x="50" y="238"/>
                  </a:lnTo>
                  <a:lnTo>
                    <a:pt x="44" y="253"/>
                  </a:lnTo>
                  <a:lnTo>
                    <a:pt x="40" y="267"/>
                  </a:lnTo>
                  <a:lnTo>
                    <a:pt x="9" y="105"/>
                  </a:lnTo>
                  <a:lnTo>
                    <a:pt x="0" y="79"/>
                  </a:lnTo>
                  <a:lnTo>
                    <a:pt x="2" y="51"/>
                  </a:lnTo>
                  <a:lnTo>
                    <a:pt x="11" y="24"/>
                  </a:lnTo>
                  <a:lnTo>
                    <a:pt x="21" y="0"/>
                  </a:lnTo>
                  <a:lnTo>
                    <a:pt x="47" y="57"/>
                  </a:lnTo>
                  <a:lnTo>
                    <a:pt x="158" y="183"/>
                  </a:lnTo>
                  <a:close/>
                </a:path>
              </a:pathLst>
            </a:custGeom>
            <a:solidFill>
              <a:srgbClr val="FF8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66" name="Freeform 38"/>
            <p:cNvSpPr>
              <a:spLocks/>
            </p:cNvSpPr>
            <p:nvPr/>
          </p:nvSpPr>
          <p:spPr bwMode="auto">
            <a:xfrm>
              <a:off x="6630499" y="3483936"/>
              <a:ext cx="105996" cy="37856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55" y="17"/>
                </a:cxn>
                <a:cxn ang="0">
                  <a:pos x="50" y="20"/>
                </a:cxn>
                <a:cxn ang="0">
                  <a:pos x="41" y="20"/>
                </a:cxn>
                <a:cxn ang="0">
                  <a:pos x="31" y="18"/>
                </a:cxn>
                <a:cxn ang="0">
                  <a:pos x="23" y="17"/>
                </a:cxn>
                <a:cxn ang="0">
                  <a:pos x="15" y="15"/>
                </a:cxn>
                <a:cxn ang="0">
                  <a:pos x="8" y="12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8" y="3"/>
                </a:cxn>
                <a:cxn ang="0">
                  <a:pos x="24" y="4"/>
                </a:cxn>
                <a:cxn ang="0">
                  <a:pos x="31" y="6"/>
                </a:cxn>
                <a:cxn ang="0">
                  <a:pos x="37" y="6"/>
                </a:cxn>
                <a:cxn ang="0">
                  <a:pos x="43" y="8"/>
                </a:cxn>
                <a:cxn ang="0">
                  <a:pos x="50" y="8"/>
                </a:cxn>
                <a:cxn ang="0">
                  <a:pos x="56" y="8"/>
                </a:cxn>
              </a:cxnLst>
              <a:rect l="0" t="0" r="r" b="b"/>
              <a:pathLst>
                <a:path w="56" h="20">
                  <a:moveTo>
                    <a:pt x="56" y="8"/>
                  </a:moveTo>
                  <a:lnTo>
                    <a:pt x="55" y="17"/>
                  </a:lnTo>
                  <a:lnTo>
                    <a:pt x="50" y="20"/>
                  </a:lnTo>
                  <a:lnTo>
                    <a:pt x="41" y="20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15" y="15"/>
                  </a:lnTo>
                  <a:lnTo>
                    <a:pt x="8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8" y="3"/>
                  </a:lnTo>
                  <a:lnTo>
                    <a:pt x="24" y="4"/>
                  </a:lnTo>
                  <a:lnTo>
                    <a:pt x="31" y="6"/>
                  </a:lnTo>
                  <a:lnTo>
                    <a:pt x="37" y="6"/>
                  </a:lnTo>
                  <a:lnTo>
                    <a:pt x="43" y="8"/>
                  </a:lnTo>
                  <a:lnTo>
                    <a:pt x="50" y="8"/>
                  </a:lnTo>
                  <a:lnTo>
                    <a:pt x="5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67" name="Freeform 39"/>
            <p:cNvSpPr>
              <a:spLocks/>
            </p:cNvSpPr>
            <p:nvPr/>
          </p:nvSpPr>
          <p:spPr bwMode="auto">
            <a:xfrm>
              <a:off x="6641856" y="3538827"/>
              <a:ext cx="641656" cy="1692155"/>
            </a:xfrm>
            <a:custGeom>
              <a:avLst/>
              <a:gdLst/>
              <a:ahLst/>
              <a:cxnLst>
                <a:cxn ang="0">
                  <a:pos x="196" y="30"/>
                </a:cxn>
                <a:cxn ang="0">
                  <a:pos x="223" y="51"/>
                </a:cxn>
                <a:cxn ang="0">
                  <a:pos x="232" y="86"/>
                </a:cxn>
                <a:cxn ang="0">
                  <a:pos x="260" y="129"/>
                </a:cxn>
                <a:cxn ang="0">
                  <a:pos x="251" y="186"/>
                </a:cxn>
                <a:cxn ang="0">
                  <a:pos x="222" y="247"/>
                </a:cxn>
                <a:cxn ang="0">
                  <a:pos x="198" y="309"/>
                </a:cxn>
                <a:cxn ang="0">
                  <a:pos x="211" y="396"/>
                </a:cxn>
                <a:cxn ang="0">
                  <a:pos x="238" y="508"/>
                </a:cxn>
                <a:cxn ang="0">
                  <a:pos x="295" y="625"/>
                </a:cxn>
                <a:cxn ang="0">
                  <a:pos x="334" y="748"/>
                </a:cxn>
                <a:cxn ang="0">
                  <a:pos x="333" y="863"/>
                </a:cxn>
                <a:cxn ang="0">
                  <a:pos x="292" y="892"/>
                </a:cxn>
                <a:cxn ang="0">
                  <a:pos x="261" y="878"/>
                </a:cxn>
                <a:cxn ang="0">
                  <a:pos x="235" y="859"/>
                </a:cxn>
                <a:cxn ang="0">
                  <a:pos x="188" y="786"/>
                </a:cxn>
                <a:cxn ang="0">
                  <a:pos x="169" y="701"/>
                </a:cxn>
                <a:cxn ang="0">
                  <a:pos x="147" y="569"/>
                </a:cxn>
                <a:cxn ang="0">
                  <a:pos x="128" y="341"/>
                </a:cxn>
                <a:cxn ang="0">
                  <a:pos x="96" y="302"/>
                </a:cxn>
                <a:cxn ang="0">
                  <a:pos x="76" y="256"/>
                </a:cxn>
                <a:cxn ang="0">
                  <a:pos x="94" y="209"/>
                </a:cxn>
                <a:cxn ang="0">
                  <a:pos x="120" y="162"/>
                </a:cxn>
                <a:cxn ang="0">
                  <a:pos x="128" y="173"/>
                </a:cxn>
                <a:cxn ang="0">
                  <a:pos x="105" y="226"/>
                </a:cxn>
                <a:cxn ang="0">
                  <a:pos x="109" y="290"/>
                </a:cxn>
                <a:cxn ang="0">
                  <a:pos x="134" y="320"/>
                </a:cxn>
                <a:cxn ang="0">
                  <a:pos x="131" y="294"/>
                </a:cxn>
                <a:cxn ang="0">
                  <a:pos x="134" y="230"/>
                </a:cxn>
                <a:cxn ang="0">
                  <a:pos x="160" y="182"/>
                </a:cxn>
                <a:cxn ang="0">
                  <a:pos x="176" y="188"/>
                </a:cxn>
                <a:cxn ang="0">
                  <a:pos x="181" y="170"/>
                </a:cxn>
                <a:cxn ang="0">
                  <a:pos x="166" y="152"/>
                </a:cxn>
                <a:cxn ang="0">
                  <a:pos x="147" y="135"/>
                </a:cxn>
                <a:cxn ang="0">
                  <a:pos x="123" y="136"/>
                </a:cxn>
                <a:cxn ang="0">
                  <a:pos x="93" y="156"/>
                </a:cxn>
                <a:cxn ang="0">
                  <a:pos x="75" y="186"/>
                </a:cxn>
                <a:cxn ang="0">
                  <a:pos x="56" y="186"/>
                </a:cxn>
                <a:cxn ang="0">
                  <a:pos x="73" y="133"/>
                </a:cxn>
                <a:cxn ang="0">
                  <a:pos x="154" y="95"/>
                </a:cxn>
                <a:cxn ang="0">
                  <a:pos x="181" y="97"/>
                </a:cxn>
                <a:cxn ang="0">
                  <a:pos x="205" y="92"/>
                </a:cxn>
                <a:cxn ang="0">
                  <a:pos x="179" y="74"/>
                </a:cxn>
                <a:cxn ang="0">
                  <a:pos x="143" y="67"/>
                </a:cxn>
                <a:cxn ang="0">
                  <a:pos x="105" y="76"/>
                </a:cxn>
                <a:cxn ang="0">
                  <a:pos x="70" y="94"/>
                </a:cxn>
                <a:cxn ang="0">
                  <a:pos x="53" y="65"/>
                </a:cxn>
                <a:cxn ang="0">
                  <a:pos x="97" y="51"/>
                </a:cxn>
                <a:cxn ang="0">
                  <a:pos x="144" y="45"/>
                </a:cxn>
                <a:cxn ang="0">
                  <a:pos x="181" y="53"/>
                </a:cxn>
                <a:cxn ang="0">
                  <a:pos x="193" y="45"/>
                </a:cxn>
                <a:cxn ang="0">
                  <a:pos x="173" y="33"/>
                </a:cxn>
                <a:cxn ang="0">
                  <a:pos x="135" y="23"/>
                </a:cxn>
                <a:cxn ang="0">
                  <a:pos x="88" y="29"/>
                </a:cxn>
                <a:cxn ang="0">
                  <a:pos x="43" y="41"/>
                </a:cxn>
                <a:cxn ang="0">
                  <a:pos x="14" y="68"/>
                </a:cxn>
                <a:cxn ang="0">
                  <a:pos x="26" y="33"/>
                </a:cxn>
                <a:cxn ang="0">
                  <a:pos x="73" y="9"/>
                </a:cxn>
                <a:cxn ang="0">
                  <a:pos x="137" y="0"/>
                </a:cxn>
                <a:cxn ang="0">
                  <a:pos x="157" y="1"/>
                </a:cxn>
                <a:cxn ang="0">
                  <a:pos x="173" y="6"/>
                </a:cxn>
              </a:cxnLst>
              <a:rect l="0" t="0" r="r" b="b"/>
              <a:pathLst>
                <a:path w="339" h="894">
                  <a:moveTo>
                    <a:pt x="185" y="10"/>
                  </a:moveTo>
                  <a:lnTo>
                    <a:pt x="188" y="23"/>
                  </a:lnTo>
                  <a:lnTo>
                    <a:pt x="196" y="30"/>
                  </a:lnTo>
                  <a:lnTo>
                    <a:pt x="205" y="38"/>
                  </a:lnTo>
                  <a:lnTo>
                    <a:pt x="214" y="45"/>
                  </a:lnTo>
                  <a:lnTo>
                    <a:pt x="223" y="51"/>
                  </a:lnTo>
                  <a:lnTo>
                    <a:pt x="231" y="60"/>
                  </a:lnTo>
                  <a:lnTo>
                    <a:pt x="234" y="71"/>
                  </a:lnTo>
                  <a:lnTo>
                    <a:pt x="232" y="86"/>
                  </a:lnTo>
                  <a:lnTo>
                    <a:pt x="238" y="101"/>
                  </a:lnTo>
                  <a:lnTo>
                    <a:pt x="249" y="115"/>
                  </a:lnTo>
                  <a:lnTo>
                    <a:pt x="260" y="129"/>
                  </a:lnTo>
                  <a:lnTo>
                    <a:pt x="267" y="144"/>
                  </a:lnTo>
                  <a:lnTo>
                    <a:pt x="260" y="165"/>
                  </a:lnTo>
                  <a:lnTo>
                    <a:pt x="251" y="186"/>
                  </a:lnTo>
                  <a:lnTo>
                    <a:pt x="242" y="208"/>
                  </a:lnTo>
                  <a:lnTo>
                    <a:pt x="231" y="227"/>
                  </a:lnTo>
                  <a:lnTo>
                    <a:pt x="222" y="247"/>
                  </a:lnTo>
                  <a:lnTo>
                    <a:pt x="211" y="267"/>
                  </a:lnTo>
                  <a:lnTo>
                    <a:pt x="204" y="288"/>
                  </a:lnTo>
                  <a:lnTo>
                    <a:pt x="198" y="309"/>
                  </a:lnTo>
                  <a:lnTo>
                    <a:pt x="202" y="338"/>
                  </a:lnTo>
                  <a:lnTo>
                    <a:pt x="208" y="367"/>
                  </a:lnTo>
                  <a:lnTo>
                    <a:pt x="211" y="396"/>
                  </a:lnTo>
                  <a:lnTo>
                    <a:pt x="213" y="426"/>
                  </a:lnTo>
                  <a:lnTo>
                    <a:pt x="223" y="469"/>
                  </a:lnTo>
                  <a:lnTo>
                    <a:pt x="238" y="508"/>
                  </a:lnTo>
                  <a:lnTo>
                    <a:pt x="255" y="548"/>
                  </a:lnTo>
                  <a:lnTo>
                    <a:pt x="275" y="586"/>
                  </a:lnTo>
                  <a:lnTo>
                    <a:pt x="295" y="625"/>
                  </a:lnTo>
                  <a:lnTo>
                    <a:pt x="311" y="664"/>
                  </a:lnTo>
                  <a:lnTo>
                    <a:pt x="325" y="705"/>
                  </a:lnTo>
                  <a:lnTo>
                    <a:pt x="334" y="748"/>
                  </a:lnTo>
                  <a:lnTo>
                    <a:pt x="337" y="786"/>
                  </a:lnTo>
                  <a:lnTo>
                    <a:pt x="339" y="827"/>
                  </a:lnTo>
                  <a:lnTo>
                    <a:pt x="333" y="863"/>
                  </a:lnTo>
                  <a:lnTo>
                    <a:pt x="313" y="894"/>
                  </a:lnTo>
                  <a:lnTo>
                    <a:pt x="302" y="894"/>
                  </a:lnTo>
                  <a:lnTo>
                    <a:pt x="292" y="892"/>
                  </a:lnTo>
                  <a:lnTo>
                    <a:pt x="281" y="889"/>
                  </a:lnTo>
                  <a:lnTo>
                    <a:pt x="272" y="885"/>
                  </a:lnTo>
                  <a:lnTo>
                    <a:pt x="261" y="878"/>
                  </a:lnTo>
                  <a:lnTo>
                    <a:pt x="252" y="872"/>
                  </a:lnTo>
                  <a:lnTo>
                    <a:pt x="245" y="866"/>
                  </a:lnTo>
                  <a:lnTo>
                    <a:pt x="235" y="859"/>
                  </a:lnTo>
                  <a:lnTo>
                    <a:pt x="216" y="836"/>
                  </a:lnTo>
                  <a:lnTo>
                    <a:pt x="201" y="812"/>
                  </a:lnTo>
                  <a:lnTo>
                    <a:pt x="188" y="786"/>
                  </a:lnTo>
                  <a:lnTo>
                    <a:pt x="179" y="757"/>
                  </a:lnTo>
                  <a:lnTo>
                    <a:pt x="173" y="730"/>
                  </a:lnTo>
                  <a:lnTo>
                    <a:pt x="169" y="701"/>
                  </a:lnTo>
                  <a:lnTo>
                    <a:pt x="163" y="672"/>
                  </a:lnTo>
                  <a:lnTo>
                    <a:pt x="158" y="643"/>
                  </a:lnTo>
                  <a:lnTo>
                    <a:pt x="147" y="569"/>
                  </a:lnTo>
                  <a:lnTo>
                    <a:pt x="138" y="495"/>
                  </a:lnTo>
                  <a:lnTo>
                    <a:pt x="131" y="419"/>
                  </a:lnTo>
                  <a:lnTo>
                    <a:pt x="128" y="341"/>
                  </a:lnTo>
                  <a:lnTo>
                    <a:pt x="117" y="328"/>
                  </a:lnTo>
                  <a:lnTo>
                    <a:pt x="106" y="315"/>
                  </a:lnTo>
                  <a:lnTo>
                    <a:pt x="96" y="302"/>
                  </a:lnTo>
                  <a:lnTo>
                    <a:pt x="87" y="288"/>
                  </a:lnTo>
                  <a:lnTo>
                    <a:pt x="79" y="273"/>
                  </a:lnTo>
                  <a:lnTo>
                    <a:pt x="76" y="256"/>
                  </a:lnTo>
                  <a:lnTo>
                    <a:pt x="76" y="240"/>
                  </a:lnTo>
                  <a:lnTo>
                    <a:pt x="81" y="221"/>
                  </a:lnTo>
                  <a:lnTo>
                    <a:pt x="94" y="209"/>
                  </a:lnTo>
                  <a:lnTo>
                    <a:pt x="105" y="194"/>
                  </a:lnTo>
                  <a:lnTo>
                    <a:pt x="113" y="179"/>
                  </a:lnTo>
                  <a:lnTo>
                    <a:pt x="120" y="162"/>
                  </a:lnTo>
                  <a:lnTo>
                    <a:pt x="123" y="165"/>
                  </a:lnTo>
                  <a:lnTo>
                    <a:pt x="126" y="168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14" y="202"/>
                  </a:lnTo>
                  <a:lnTo>
                    <a:pt x="105" y="226"/>
                  </a:lnTo>
                  <a:lnTo>
                    <a:pt x="100" y="250"/>
                  </a:lnTo>
                  <a:lnTo>
                    <a:pt x="103" y="277"/>
                  </a:lnTo>
                  <a:lnTo>
                    <a:pt x="109" y="290"/>
                  </a:lnTo>
                  <a:lnTo>
                    <a:pt x="116" y="303"/>
                  </a:lnTo>
                  <a:lnTo>
                    <a:pt x="123" y="314"/>
                  </a:lnTo>
                  <a:lnTo>
                    <a:pt x="134" y="320"/>
                  </a:lnTo>
                  <a:lnTo>
                    <a:pt x="137" y="312"/>
                  </a:lnTo>
                  <a:lnTo>
                    <a:pt x="135" y="303"/>
                  </a:lnTo>
                  <a:lnTo>
                    <a:pt x="131" y="294"/>
                  </a:lnTo>
                  <a:lnTo>
                    <a:pt x="129" y="285"/>
                  </a:lnTo>
                  <a:lnTo>
                    <a:pt x="128" y="256"/>
                  </a:lnTo>
                  <a:lnTo>
                    <a:pt x="134" y="230"/>
                  </a:lnTo>
                  <a:lnTo>
                    <a:pt x="144" y="205"/>
                  </a:lnTo>
                  <a:lnTo>
                    <a:pt x="155" y="180"/>
                  </a:lnTo>
                  <a:lnTo>
                    <a:pt x="160" y="182"/>
                  </a:lnTo>
                  <a:lnTo>
                    <a:pt x="166" y="185"/>
                  </a:lnTo>
                  <a:lnTo>
                    <a:pt x="170" y="188"/>
                  </a:lnTo>
                  <a:lnTo>
                    <a:pt x="176" y="188"/>
                  </a:lnTo>
                  <a:lnTo>
                    <a:pt x="179" y="182"/>
                  </a:lnTo>
                  <a:lnTo>
                    <a:pt x="182" y="176"/>
                  </a:lnTo>
                  <a:lnTo>
                    <a:pt x="181" y="170"/>
                  </a:lnTo>
                  <a:lnTo>
                    <a:pt x="178" y="164"/>
                  </a:lnTo>
                  <a:lnTo>
                    <a:pt x="172" y="159"/>
                  </a:lnTo>
                  <a:lnTo>
                    <a:pt x="166" y="152"/>
                  </a:lnTo>
                  <a:lnTo>
                    <a:pt x="160" y="145"/>
                  </a:lnTo>
                  <a:lnTo>
                    <a:pt x="154" y="139"/>
                  </a:lnTo>
                  <a:lnTo>
                    <a:pt x="147" y="135"/>
                  </a:lnTo>
                  <a:lnTo>
                    <a:pt x="140" y="132"/>
                  </a:lnTo>
                  <a:lnTo>
                    <a:pt x="132" y="133"/>
                  </a:lnTo>
                  <a:lnTo>
                    <a:pt x="123" y="136"/>
                  </a:lnTo>
                  <a:lnTo>
                    <a:pt x="109" y="141"/>
                  </a:lnTo>
                  <a:lnTo>
                    <a:pt x="100" y="147"/>
                  </a:lnTo>
                  <a:lnTo>
                    <a:pt x="93" y="156"/>
                  </a:lnTo>
                  <a:lnTo>
                    <a:pt x="87" y="167"/>
                  </a:lnTo>
                  <a:lnTo>
                    <a:pt x="81" y="177"/>
                  </a:lnTo>
                  <a:lnTo>
                    <a:pt x="75" y="186"/>
                  </a:lnTo>
                  <a:lnTo>
                    <a:pt x="65" y="196"/>
                  </a:lnTo>
                  <a:lnTo>
                    <a:pt x="55" y="203"/>
                  </a:lnTo>
                  <a:lnTo>
                    <a:pt x="56" y="186"/>
                  </a:lnTo>
                  <a:lnTo>
                    <a:pt x="59" y="168"/>
                  </a:lnTo>
                  <a:lnTo>
                    <a:pt x="65" y="152"/>
                  </a:lnTo>
                  <a:lnTo>
                    <a:pt x="73" y="133"/>
                  </a:lnTo>
                  <a:lnTo>
                    <a:pt x="137" y="94"/>
                  </a:lnTo>
                  <a:lnTo>
                    <a:pt x="144" y="95"/>
                  </a:lnTo>
                  <a:lnTo>
                    <a:pt x="154" y="95"/>
                  </a:lnTo>
                  <a:lnTo>
                    <a:pt x="163" y="97"/>
                  </a:lnTo>
                  <a:lnTo>
                    <a:pt x="172" y="97"/>
                  </a:lnTo>
                  <a:lnTo>
                    <a:pt x="181" y="97"/>
                  </a:lnTo>
                  <a:lnTo>
                    <a:pt x="188" y="97"/>
                  </a:lnTo>
                  <a:lnTo>
                    <a:pt x="198" y="95"/>
                  </a:lnTo>
                  <a:lnTo>
                    <a:pt x="205" y="92"/>
                  </a:lnTo>
                  <a:lnTo>
                    <a:pt x="201" y="83"/>
                  </a:lnTo>
                  <a:lnTo>
                    <a:pt x="191" y="77"/>
                  </a:lnTo>
                  <a:lnTo>
                    <a:pt x="179" y="74"/>
                  </a:lnTo>
                  <a:lnTo>
                    <a:pt x="169" y="70"/>
                  </a:lnTo>
                  <a:lnTo>
                    <a:pt x="155" y="67"/>
                  </a:lnTo>
                  <a:lnTo>
                    <a:pt x="143" y="67"/>
                  </a:lnTo>
                  <a:lnTo>
                    <a:pt x="129" y="68"/>
                  </a:lnTo>
                  <a:lnTo>
                    <a:pt x="117" y="71"/>
                  </a:lnTo>
                  <a:lnTo>
                    <a:pt x="105" y="76"/>
                  </a:lnTo>
                  <a:lnTo>
                    <a:pt x="93" y="82"/>
                  </a:lnTo>
                  <a:lnTo>
                    <a:pt x="81" y="88"/>
                  </a:lnTo>
                  <a:lnTo>
                    <a:pt x="70" y="94"/>
                  </a:lnTo>
                  <a:lnTo>
                    <a:pt x="38" y="145"/>
                  </a:lnTo>
                  <a:lnTo>
                    <a:pt x="29" y="141"/>
                  </a:lnTo>
                  <a:lnTo>
                    <a:pt x="53" y="65"/>
                  </a:lnTo>
                  <a:lnTo>
                    <a:pt x="69" y="60"/>
                  </a:lnTo>
                  <a:lnTo>
                    <a:pt x="82" y="56"/>
                  </a:lnTo>
                  <a:lnTo>
                    <a:pt x="97" y="51"/>
                  </a:lnTo>
                  <a:lnTo>
                    <a:pt x="114" y="48"/>
                  </a:lnTo>
                  <a:lnTo>
                    <a:pt x="129" y="47"/>
                  </a:lnTo>
                  <a:lnTo>
                    <a:pt x="144" y="45"/>
                  </a:lnTo>
                  <a:lnTo>
                    <a:pt x="161" y="48"/>
                  </a:lnTo>
                  <a:lnTo>
                    <a:pt x="176" y="53"/>
                  </a:lnTo>
                  <a:lnTo>
                    <a:pt x="181" y="53"/>
                  </a:lnTo>
                  <a:lnTo>
                    <a:pt x="185" y="51"/>
                  </a:lnTo>
                  <a:lnTo>
                    <a:pt x="188" y="50"/>
                  </a:lnTo>
                  <a:lnTo>
                    <a:pt x="193" y="45"/>
                  </a:lnTo>
                  <a:lnTo>
                    <a:pt x="190" y="38"/>
                  </a:lnTo>
                  <a:lnTo>
                    <a:pt x="182" y="35"/>
                  </a:lnTo>
                  <a:lnTo>
                    <a:pt x="173" y="33"/>
                  </a:lnTo>
                  <a:lnTo>
                    <a:pt x="166" y="30"/>
                  </a:lnTo>
                  <a:lnTo>
                    <a:pt x="150" y="26"/>
                  </a:lnTo>
                  <a:lnTo>
                    <a:pt x="135" y="23"/>
                  </a:lnTo>
                  <a:lnTo>
                    <a:pt x="120" y="24"/>
                  </a:lnTo>
                  <a:lnTo>
                    <a:pt x="103" y="26"/>
                  </a:lnTo>
                  <a:lnTo>
                    <a:pt x="88" y="29"/>
                  </a:lnTo>
                  <a:lnTo>
                    <a:pt x="73" y="32"/>
                  </a:lnTo>
                  <a:lnTo>
                    <a:pt x="58" y="36"/>
                  </a:lnTo>
                  <a:lnTo>
                    <a:pt x="43" y="41"/>
                  </a:lnTo>
                  <a:lnTo>
                    <a:pt x="35" y="53"/>
                  </a:lnTo>
                  <a:lnTo>
                    <a:pt x="26" y="63"/>
                  </a:lnTo>
                  <a:lnTo>
                    <a:pt x="14" y="68"/>
                  </a:lnTo>
                  <a:lnTo>
                    <a:pt x="0" y="65"/>
                  </a:lnTo>
                  <a:lnTo>
                    <a:pt x="12" y="47"/>
                  </a:lnTo>
                  <a:lnTo>
                    <a:pt x="26" y="33"/>
                  </a:lnTo>
                  <a:lnTo>
                    <a:pt x="40" y="23"/>
                  </a:lnTo>
                  <a:lnTo>
                    <a:pt x="55" y="13"/>
                  </a:lnTo>
                  <a:lnTo>
                    <a:pt x="73" y="9"/>
                  </a:lnTo>
                  <a:lnTo>
                    <a:pt x="91" y="4"/>
                  </a:lnTo>
                  <a:lnTo>
                    <a:pt x="113" y="1"/>
                  </a:lnTo>
                  <a:lnTo>
                    <a:pt x="137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7" y="1"/>
                  </a:lnTo>
                  <a:lnTo>
                    <a:pt x="163" y="3"/>
                  </a:lnTo>
                  <a:lnTo>
                    <a:pt x="167" y="4"/>
                  </a:lnTo>
                  <a:lnTo>
                    <a:pt x="173" y="6"/>
                  </a:lnTo>
                  <a:lnTo>
                    <a:pt x="179" y="9"/>
                  </a:lnTo>
                  <a:lnTo>
                    <a:pt x="185" y="10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68" name="Freeform 40"/>
            <p:cNvSpPr>
              <a:spLocks/>
            </p:cNvSpPr>
            <p:nvPr/>
          </p:nvSpPr>
          <p:spPr bwMode="auto">
            <a:xfrm>
              <a:off x="5470218" y="3641038"/>
              <a:ext cx="1366595" cy="1385523"/>
            </a:xfrm>
            <a:custGeom>
              <a:avLst/>
              <a:gdLst/>
              <a:ahLst/>
              <a:cxnLst>
                <a:cxn ang="0">
                  <a:pos x="381" y="233"/>
                </a:cxn>
                <a:cxn ang="0">
                  <a:pos x="395" y="217"/>
                </a:cxn>
                <a:cxn ang="0">
                  <a:pos x="414" y="190"/>
                </a:cxn>
                <a:cxn ang="0">
                  <a:pos x="434" y="160"/>
                </a:cxn>
                <a:cxn ang="0">
                  <a:pos x="463" y="155"/>
                </a:cxn>
                <a:cxn ang="0">
                  <a:pos x="499" y="181"/>
                </a:cxn>
                <a:cxn ang="0">
                  <a:pos x="528" y="217"/>
                </a:cxn>
                <a:cxn ang="0">
                  <a:pos x="554" y="255"/>
                </a:cxn>
                <a:cxn ang="0">
                  <a:pos x="563" y="319"/>
                </a:cxn>
                <a:cxn ang="0">
                  <a:pos x="566" y="415"/>
                </a:cxn>
                <a:cxn ang="0">
                  <a:pos x="589" y="465"/>
                </a:cxn>
                <a:cxn ang="0">
                  <a:pos x="615" y="472"/>
                </a:cxn>
                <a:cxn ang="0">
                  <a:pos x="640" y="475"/>
                </a:cxn>
                <a:cxn ang="0">
                  <a:pos x="666" y="471"/>
                </a:cxn>
                <a:cxn ang="0">
                  <a:pos x="686" y="456"/>
                </a:cxn>
                <a:cxn ang="0">
                  <a:pos x="684" y="363"/>
                </a:cxn>
                <a:cxn ang="0">
                  <a:pos x="691" y="271"/>
                </a:cxn>
                <a:cxn ang="0">
                  <a:pos x="713" y="321"/>
                </a:cxn>
                <a:cxn ang="0">
                  <a:pos x="715" y="381"/>
                </a:cxn>
                <a:cxn ang="0">
                  <a:pos x="552" y="507"/>
                </a:cxn>
                <a:cxn ang="0">
                  <a:pos x="496" y="507"/>
                </a:cxn>
                <a:cxn ang="0">
                  <a:pos x="439" y="506"/>
                </a:cxn>
                <a:cxn ang="0">
                  <a:pos x="379" y="503"/>
                </a:cxn>
                <a:cxn ang="0">
                  <a:pos x="323" y="498"/>
                </a:cxn>
                <a:cxn ang="0">
                  <a:pos x="307" y="427"/>
                </a:cxn>
                <a:cxn ang="0">
                  <a:pos x="282" y="360"/>
                </a:cxn>
                <a:cxn ang="0">
                  <a:pos x="252" y="296"/>
                </a:cxn>
                <a:cxn ang="0">
                  <a:pos x="219" y="233"/>
                </a:cxn>
                <a:cxn ang="0">
                  <a:pos x="206" y="219"/>
                </a:cxn>
                <a:cxn ang="0">
                  <a:pos x="191" y="213"/>
                </a:cxn>
                <a:cxn ang="0">
                  <a:pos x="206" y="257"/>
                </a:cxn>
                <a:cxn ang="0">
                  <a:pos x="225" y="302"/>
                </a:cxn>
                <a:cxn ang="0">
                  <a:pos x="244" y="346"/>
                </a:cxn>
                <a:cxn ang="0">
                  <a:pos x="263" y="392"/>
                </a:cxn>
                <a:cxn ang="0">
                  <a:pos x="279" y="448"/>
                </a:cxn>
                <a:cxn ang="0">
                  <a:pos x="273" y="506"/>
                </a:cxn>
                <a:cxn ang="0">
                  <a:pos x="260" y="565"/>
                </a:cxn>
                <a:cxn ang="0">
                  <a:pos x="254" y="626"/>
                </a:cxn>
                <a:cxn ang="0">
                  <a:pos x="244" y="650"/>
                </a:cxn>
                <a:cxn ang="0">
                  <a:pos x="222" y="656"/>
                </a:cxn>
                <a:cxn ang="0">
                  <a:pos x="194" y="656"/>
                </a:cxn>
                <a:cxn ang="0">
                  <a:pos x="170" y="661"/>
                </a:cxn>
                <a:cxn ang="0">
                  <a:pos x="128" y="673"/>
                </a:cxn>
                <a:cxn ang="0">
                  <a:pos x="87" y="689"/>
                </a:cxn>
                <a:cxn ang="0">
                  <a:pos x="46" y="709"/>
                </a:cxn>
                <a:cxn ang="0">
                  <a:pos x="8" y="732"/>
                </a:cxn>
                <a:cxn ang="0">
                  <a:pos x="0" y="648"/>
                </a:cxn>
                <a:cxn ang="0">
                  <a:pos x="5" y="563"/>
                </a:cxn>
                <a:cxn ang="0">
                  <a:pos x="17" y="480"/>
                </a:cxn>
                <a:cxn ang="0">
                  <a:pos x="38" y="400"/>
                </a:cxn>
                <a:cxn ang="0">
                  <a:pos x="43" y="318"/>
                </a:cxn>
                <a:cxn ang="0">
                  <a:pos x="71" y="243"/>
                </a:cxn>
                <a:cxn ang="0">
                  <a:pos x="117" y="178"/>
                </a:cxn>
                <a:cxn ang="0">
                  <a:pos x="178" y="126"/>
                </a:cxn>
                <a:cxn ang="0">
                  <a:pos x="216" y="96"/>
                </a:cxn>
                <a:cxn ang="0">
                  <a:pos x="255" y="66"/>
                </a:cxn>
                <a:cxn ang="0">
                  <a:pos x="293" y="34"/>
                </a:cxn>
                <a:cxn ang="0">
                  <a:pos x="331" y="0"/>
                </a:cxn>
                <a:cxn ang="0">
                  <a:pos x="343" y="58"/>
                </a:cxn>
                <a:cxn ang="0">
                  <a:pos x="354" y="117"/>
                </a:cxn>
                <a:cxn ang="0">
                  <a:pos x="364" y="175"/>
                </a:cxn>
                <a:cxn ang="0">
                  <a:pos x="376" y="233"/>
                </a:cxn>
              </a:cxnLst>
              <a:rect l="0" t="0" r="r" b="b"/>
              <a:pathLst>
                <a:path w="722" h="732">
                  <a:moveTo>
                    <a:pt x="376" y="233"/>
                  </a:moveTo>
                  <a:lnTo>
                    <a:pt x="381" y="233"/>
                  </a:lnTo>
                  <a:lnTo>
                    <a:pt x="387" y="228"/>
                  </a:lnTo>
                  <a:lnTo>
                    <a:pt x="395" y="217"/>
                  </a:lnTo>
                  <a:lnTo>
                    <a:pt x="405" y="205"/>
                  </a:lnTo>
                  <a:lnTo>
                    <a:pt x="414" y="190"/>
                  </a:lnTo>
                  <a:lnTo>
                    <a:pt x="425" y="175"/>
                  </a:lnTo>
                  <a:lnTo>
                    <a:pt x="434" y="160"/>
                  </a:lnTo>
                  <a:lnTo>
                    <a:pt x="442" y="148"/>
                  </a:lnTo>
                  <a:lnTo>
                    <a:pt x="463" y="155"/>
                  </a:lnTo>
                  <a:lnTo>
                    <a:pt x="483" y="166"/>
                  </a:lnTo>
                  <a:lnTo>
                    <a:pt x="499" y="181"/>
                  </a:lnTo>
                  <a:lnTo>
                    <a:pt x="515" y="198"/>
                  </a:lnTo>
                  <a:lnTo>
                    <a:pt x="528" y="217"/>
                  </a:lnTo>
                  <a:lnTo>
                    <a:pt x="542" y="236"/>
                  </a:lnTo>
                  <a:lnTo>
                    <a:pt x="554" y="255"/>
                  </a:lnTo>
                  <a:lnTo>
                    <a:pt x="568" y="272"/>
                  </a:lnTo>
                  <a:lnTo>
                    <a:pt x="563" y="319"/>
                  </a:lnTo>
                  <a:lnTo>
                    <a:pt x="562" y="368"/>
                  </a:lnTo>
                  <a:lnTo>
                    <a:pt x="566" y="415"/>
                  </a:lnTo>
                  <a:lnTo>
                    <a:pt x="578" y="459"/>
                  </a:lnTo>
                  <a:lnTo>
                    <a:pt x="589" y="465"/>
                  </a:lnTo>
                  <a:lnTo>
                    <a:pt x="601" y="469"/>
                  </a:lnTo>
                  <a:lnTo>
                    <a:pt x="615" y="472"/>
                  </a:lnTo>
                  <a:lnTo>
                    <a:pt x="627" y="474"/>
                  </a:lnTo>
                  <a:lnTo>
                    <a:pt x="640" y="475"/>
                  </a:lnTo>
                  <a:lnTo>
                    <a:pt x="654" y="474"/>
                  </a:lnTo>
                  <a:lnTo>
                    <a:pt x="666" y="471"/>
                  </a:lnTo>
                  <a:lnTo>
                    <a:pt x="678" y="468"/>
                  </a:lnTo>
                  <a:lnTo>
                    <a:pt x="686" y="456"/>
                  </a:lnTo>
                  <a:lnTo>
                    <a:pt x="683" y="409"/>
                  </a:lnTo>
                  <a:lnTo>
                    <a:pt x="684" y="363"/>
                  </a:lnTo>
                  <a:lnTo>
                    <a:pt x="688" y="316"/>
                  </a:lnTo>
                  <a:lnTo>
                    <a:pt x="691" y="271"/>
                  </a:lnTo>
                  <a:lnTo>
                    <a:pt x="709" y="292"/>
                  </a:lnTo>
                  <a:lnTo>
                    <a:pt x="713" y="321"/>
                  </a:lnTo>
                  <a:lnTo>
                    <a:pt x="713" y="351"/>
                  </a:lnTo>
                  <a:lnTo>
                    <a:pt x="715" y="381"/>
                  </a:lnTo>
                  <a:lnTo>
                    <a:pt x="722" y="498"/>
                  </a:lnTo>
                  <a:lnTo>
                    <a:pt x="552" y="507"/>
                  </a:lnTo>
                  <a:lnTo>
                    <a:pt x="524" y="507"/>
                  </a:lnTo>
                  <a:lnTo>
                    <a:pt x="496" y="507"/>
                  </a:lnTo>
                  <a:lnTo>
                    <a:pt x="467" y="507"/>
                  </a:lnTo>
                  <a:lnTo>
                    <a:pt x="439" y="506"/>
                  </a:lnTo>
                  <a:lnTo>
                    <a:pt x="408" y="506"/>
                  </a:lnTo>
                  <a:lnTo>
                    <a:pt x="379" y="503"/>
                  </a:lnTo>
                  <a:lnTo>
                    <a:pt x="352" y="501"/>
                  </a:lnTo>
                  <a:lnTo>
                    <a:pt x="323" y="498"/>
                  </a:lnTo>
                  <a:lnTo>
                    <a:pt x="316" y="462"/>
                  </a:lnTo>
                  <a:lnTo>
                    <a:pt x="307" y="427"/>
                  </a:lnTo>
                  <a:lnTo>
                    <a:pt x="296" y="393"/>
                  </a:lnTo>
                  <a:lnTo>
                    <a:pt x="282" y="360"/>
                  </a:lnTo>
                  <a:lnTo>
                    <a:pt x="269" y="328"/>
                  </a:lnTo>
                  <a:lnTo>
                    <a:pt x="252" y="296"/>
                  </a:lnTo>
                  <a:lnTo>
                    <a:pt x="235" y="264"/>
                  </a:lnTo>
                  <a:lnTo>
                    <a:pt x="219" y="233"/>
                  </a:lnTo>
                  <a:lnTo>
                    <a:pt x="213" y="227"/>
                  </a:lnTo>
                  <a:lnTo>
                    <a:pt x="206" y="219"/>
                  </a:lnTo>
                  <a:lnTo>
                    <a:pt x="200" y="213"/>
                  </a:lnTo>
                  <a:lnTo>
                    <a:pt x="191" y="213"/>
                  </a:lnTo>
                  <a:lnTo>
                    <a:pt x="199" y="236"/>
                  </a:lnTo>
                  <a:lnTo>
                    <a:pt x="206" y="257"/>
                  </a:lnTo>
                  <a:lnTo>
                    <a:pt x="216" y="280"/>
                  </a:lnTo>
                  <a:lnTo>
                    <a:pt x="225" y="302"/>
                  </a:lnTo>
                  <a:lnTo>
                    <a:pt x="234" y="324"/>
                  </a:lnTo>
                  <a:lnTo>
                    <a:pt x="244" y="346"/>
                  </a:lnTo>
                  <a:lnTo>
                    <a:pt x="254" y="369"/>
                  </a:lnTo>
                  <a:lnTo>
                    <a:pt x="263" y="392"/>
                  </a:lnTo>
                  <a:lnTo>
                    <a:pt x="275" y="419"/>
                  </a:lnTo>
                  <a:lnTo>
                    <a:pt x="279" y="448"/>
                  </a:lnTo>
                  <a:lnTo>
                    <a:pt x="278" y="477"/>
                  </a:lnTo>
                  <a:lnTo>
                    <a:pt x="273" y="506"/>
                  </a:lnTo>
                  <a:lnTo>
                    <a:pt x="266" y="535"/>
                  </a:lnTo>
                  <a:lnTo>
                    <a:pt x="260" y="565"/>
                  </a:lnTo>
                  <a:lnTo>
                    <a:pt x="255" y="595"/>
                  </a:lnTo>
                  <a:lnTo>
                    <a:pt x="254" y="626"/>
                  </a:lnTo>
                  <a:lnTo>
                    <a:pt x="250" y="641"/>
                  </a:lnTo>
                  <a:lnTo>
                    <a:pt x="244" y="650"/>
                  </a:lnTo>
                  <a:lnTo>
                    <a:pt x="234" y="655"/>
                  </a:lnTo>
                  <a:lnTo>
                    <a:pt x="222" y="656"/>
                  </a:lnTo>
                  <a:lnTo>
                    <a:pt x="208" y="656"/>
                  </a:lnTo>
                  <a:lnTo>
                    <a:pt x="194" y="656"/>
                  </a:lnTo>
                  <a:lnTo>
                    <a:pt x="182" y="656"/>
                  </a:lnTo>
                  <a:lnTo>
                    <a:pt x="170" y="661"/>
                  </a:lnTo>
                  <a:lnTo>
                    <a:pt x="149" y="667"/>
                  </a:lnTo>
                  <a:lnTo>
                    <a:pt x="128" y="673"/>
                  </a:lnTo>
                  <a:lnTo>
                    <a:pt x="106" y="680"/>
                  </a:lnTo>
                  <a:lnTo>
                    <a:pt x="87" y="689"/>
                  </a:lnTo>
                  <a:lnTo>
                    <a:pt x="65" y="699"/>
                  </a:lnTo>
                  <a:lnTo>
                    <a:pt x="46" y="709"/>
                  </a:lnTo>
                  <a:lnTo>
                    <a:pt x="27" y="720"/>
                  </a:lnTo>
                  <a:lnTo>
                    <a:pt x="8" y="732"/>
                  </a:lnTo>
                  <a:lnTo>
                    <a:pt x="3" y="689"/>
                  </a:lnTo>
                  <a:lnTo>
                    <a:pt x="0" y="648"/>
                  </a:lnTo>
                  <a:lnTo>
                    <a:pt x="2" y="606"/>
                  </a:lnTo>
                  <a:lnTo>
                    <a:pt x="5" y="563"/>
                  </a:lnTo>
                  <a:lnTo>
                    <a:pt x="9" y="521"/>
                  </a:lnTo>
                  <a:lnTo>
                    <a:pt x="17" y="480"/>
                  </a:lnTo>
                  <a:lnTo>
                    <a:pt x="27" y="439"/>
                  </a:lnTo>
                  <a:lnTo>
                    <a:pt x="38" y="400"/>
                  </a:lnTo>
                  <a:lnTo>
                    <a:pt x="37" y="357"/>
                  </a:lnTo>
                  <a:lnTo>
                    <a:pt x="43" y="318"/>
                  </a:lnTo>
                  <a:lnTo>
                    <a:pt x="55" y="280"/>
                  </a:lnTo>
                  <a:lnTo>
                    <a:pt x="71" y="243"/>
                  </a:lnTo>
                  <a:lnTo>
                    <a:pt x="93" y="210"/>
                  </a:lnTo>
                  <a:lnTo>
                    <a:pt x="117" y="178"/>
                  </a:lnTo>
                  <a:lnTo>
                    <a:pt x="146" y="151"/>
                  </a:lnTo>
                  <a:lnTo>
                    <a:pt x="178" y="126"/>
                  </a:lnTo>
                  <a:lnTo>
                    <a:pt x="197" y="111"/>
                  </a:lnTo>
                  <a:lnTo>
                    <a:pt x="216" y="96"/>
                  </a:lnTo>
                  <a:lnTo>
                    <a:pt x="235" y="81"/>
                  </a:lnTo>
                  <a:lnTo>
                    <a:pt x="255" y="66"/>
                  </a:lnTo>
                  <a:lnTo>
                    <a:pt x="273" y="49"/>
                  </a:lnTo>
                  <a:lnTo>
                    <a:pt x="293" y="34"/>
                  </a:lnTo>
                  <a:lnTo>
                    <a:pt x="311" y="17"/>
                  </a:lnTo>
                  <a:lnTo>
                    <a:pt x="331" y="0"/>
                  </a:lnTo>
                  <a:lnTo>
                    <a:pt x="337" y="29"/>
                  </a:lnTo>
                  <a:lnTo>
                    <a:pt x="343" y="58"/>
                  </a:lnTo>
                  <a:lnTo>
                    <a:pt x="348" y="88"/>
                  </a:lnTo>
                  <a:lnTo>
                    <a:pt x="354" y="117"/>
                  </a:lnTo>
                  <a:lnTo>
                    <a:pt x="358" y="146"/>
                  </a:lnTo>
                  <a:lnTo>
                    <a:pt x="364" y="175"/>
                  </a:lnTo>
                  <a:lnTo>
                    <a:pt x="369" y="204"/>
                  </a:lnTo>
                  <a:lnTo>
                    <a:pt x="376" y="233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69" name="Freeform 41"/>
            <p:cNvSpPr>
              <a:spLocks/>
            </p:cNvSpPr>
            <p:nvPr/>
          </p:nvSpPr>
          <p:spPr bwMode="auto">
            <a:xfrm>
              <a:off x="7090447" y="3854923"/>
              <a:ext cx="200636" cy="806329"/>
            </a:xfrm>
            <a:custGeom>
              <a:avLst/>
              <a:gdLst/>
              <a:ahLst/>
              <a:cxnLst>
                <a:cxn ang="0">
                  <a:pos x="106" y="170"/>
                </a:cxn>
                <a:cxn ang="0">
                  <a:pos x="105" y="236"/>
                </a:cxn>
                <a:cxn ang="0">
                  <a:pos x="100" y="300"/>
                </a:cxn>
                <a:cxn ang="0">
                  <a:pos x="93" y="364"/>
                </a:cxn>
                <a:cxn ang="0">
                  <a:pos x="83" y="426"/>
                </a:cxn>
                <a:cxn ang="0">
                  <a:pos x="67" y="399"/>
                </a:cxn>
                <a:cxn ang="0">
                  <a:pos x="52" y="372"/>
                </a:cxn>
                <a:cxn ang="0">
                  <a:pos x="39" y="343"/>
                </a:cxn>
                <a:cxn ang="0">
                  <a:pos x="29" y="312"/>
                </a:cxn>
                <a:cxn ang="0">
                  <a:pos x="20" y="283"/>
                </a:cxn>
                <a:cxn ang="0">
                  <a:pos x="14" y="252"/>
                </a:cxn>
                <a:cxn ang="0">
                  <a:pos x="11" y="220"/>
                </a:cxn>
                <a:cxn ang="0">
                  <a:pos x="9" y="186"/>
                </a:cxn>
                <a:cxn ang="0">
                  <a:pos x="1" y="170"/>
                </a:cxn>
                <a:cxn ang="0">
                  <a:pos x="0" y="151"/>
                </a:cxn>
                <a:cxn ang="0">
                  <a:pos x="1" y="135"/>
                </a:cxn>
                <a:cxn ang="0">
                  <a:pos x="8" y="117"/>
                </a:cxn>
                <a:cxn ang="0">
                  <a:pos x="17" y="100"/>
                </a:cxn>
                <a:cxn ang="0">
                  <a:pos x="24" y="82"/>
                </a:cxn>
                <a:cxn ang="0">
                  <a:pos x="33" y="65"/>
                </a:cxn>
                <a:cxn ang="0">
                  <a:pos x="41" y="48"/>
                </a:cxn>
                <a:cxn ang="0">
                  <a:pos x="59" y="0"/>
                </a:cxn>
                <a:cxn ang="0">
                  <a:pos x="74" y="16"/>
                </a:cxn>
                <a:cxn ang="0">
                  <a:pos x="86" y="35"/>
                </a:cxn>
                <a:cxn ang="0">
                  <a:pos x="94" y="54"/>
                </a:cxn>
                <a:cxn ang="0">
                  <a:pos x="100" y="76"/>
                </a:cxn>
                <a:cxn ang="0">
                  <a:pos x="103" y="98"/>
                </a:cxn>
                <a:cxn ang="0">
                  <a:pos x="105" y="123"/>
                </a:cxn>
                <a:cxn ang="0">
                  <a:pos x="106" y="145"/>
                </a:cxn>
                <a:cxn ang="0">
                  <a:pos x="106" y="170"/>
                </a:cxn>
              </a:cxnLst>
              <a:rect l="0" t="0" r="r" b="b"/>
              <a:pathLst>
                <a:path w="106" h="426">
                  <a:moveTo>
                    <a:pt x="106" y="170"/>
                  </a:moveTo>
                  <a:lnTo>
                    <a:pt x="105" y="236"/>
                  </a:lnTo>
                  <a:lnTo>
                    <a:pt x="100" y="300"/>
                  </a:lnTo>
                  <a:lnTo>
                    <a:pt x="93" y="364"/>
                  </a:lnTo>
                  <a:lnTo>
                    <a:pt x="83" y="426"/>
                  </a:lnTo>
                  <a:lnTo>
                    <a:pt x="67" y="399"/>
                  </a:lnTo>
                  <a:lnTo>
                    <a:pt x="52" y="372"/>
                  </a:lnTo>
                  <a:lnTo>
                    <a:pt x="39" y="343"/>
                  </a:lnTo>
                  <a:lnTo>
                    <a:pt x="29" y="312"/>
                  </a:lnTo>
                  <a:lnTo>
                    <a:pt x="20" y="283"/>
                  </a:lnTo>
                  <a:lnTo>
                    <a:pt x="14" y="252"/>
                  </a:lnTo>
                  <a:lnTo>
                    <a:pt x="11" y="220"/>
                  </a:lnTo>
                  <a:lnTo>
                    <a:pt x="9" y="186"/>
                  </a:lnTo>
                  <a:lnTo>
                    <a:pt x="1" y="170"/>
                  </a:lnTo>
                  <a:lnTo>
                    <a:pt x="0" y="151"/>
                  </a:lnTo>
                  <a:lnTo>
                    <a:pt x="1" y="135"/>
                  </a:lnTo>
                  <a:lnTo>
                    <a:pt x="8" y="117"/>
                  </a:lnTo>
                  <a:lnTo>
                    <a:pt x="17" y="100"/>
                  </a:lnTo>
                  <a:lnTo>
                    <a:pt x="24" y="82"/>
                  </a:lnTo>
                  <a:lnTo>
                    <a:pt x="33" y="65"/>
                  </a:lnTo>
                  <a:lnTo>
                    <a:pt x="41" y="48"/>
                  </a:lnTo>
                  <a:lnTo>
                    <a:pt x="59" y="0"/>
                  </a:lnTo>
                  <a:lnTo>
                    <a:pt x="74" y="16"/>
                  </a:lnTo>
                  <a:lnTo>
                    <a:pt x="86" y="35"/>
                  </a:lnTo>
                  <a:lnTo>
                    <a:pt x="94" y="54"/>
                  </a:lnTo>
                  <a:lnTo>
                    <a:pt x="100" y="76"/>
                  </a:lnTo>
                  <a:lnTo>
                    <a:pt x="103" y="98"/>
                  </a:lnTo>
                  <a:lnTo>
                    <a:pt x="105" y="123"/>
                  </a:lnTo>
                  <a:lnTo>
                    <a:pt x="106" y="145"/>
                  </a:lnTo>
                  <a:lnTo>
                    <a:pt x="106" y="170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70" name="Freeform 42"/>
            <p:cNvSpPr>
              <a:spLocks/>
            </p:cNvSpPr>
            <p:nvPr/>
          </p:nvSpPr>
          <p:spPr bwMode="auto">
            <a:xfrm>
              <a:off x="6647534" y="3972276"/>
              <a:ext cx="75712" cy="83283"/>
            </a:xfrm>
            <a:custGeom>
              <a:avLst/>
              <a:gdLst/>
              <a:ahLst/>
              <a:cxnLst>
                <a:cxn ang="0">
                  <a:pos x="40" y="17"/>
                </a:cxn>
                <a:cxn ang="0">
                  <a:pos x="0" y="44"/>
                </a:cxn>
                <a:cxn ang="0">
                  <a:pos x="32" y="0"/>
                </a:cxn>
                <a:cxn ang="0">
                  <a:pos x="35" y="4"/>
                </a:cxn>
                <a:cxn ang="0">
                  <a:pos x="38" y="8"/>
                </a:cxn>
                <a:cxn ang="0">
                  <a:pos x="40" y="11"/>
                </a:cxn>
                <a:cxn ang="0">
                  <a:pos x="40" y="17"/>
                </a:cxn>
              </a:cxnLst>
              <a:rect l="0" t="0" r="r" b="b"/>
              <a:pathLst>
                <a:path w="40" h="44">
                  <a:moveTo>
                    <a:pt x="40" y="17"/>
                  </a:moveTo>
                  <a:lnTo>
                    <a:pt x="0" y="44"/>
                  </a:lnTo>
                  <a:lnTo>
                    <a:pt x="32" y="0"/>
                  </a:lnTo>
                  <a:lnTo>
                    <a:pt x="35" y="4"/>
                  </a:lnTo>
                  <a:lnTo>
                    <a:pt x="38" y="8"/>
                  </a:lnTo>
                  <a:lnTo>
                    <a:pt x="40" y="11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FF8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71" name="Freeform 43"/>
            <p:cNvSpPr>
              <a:spLocks/>
            </p:cNvSpPr>
            <p:nvPr/>
          </p:nvSpPr>
          <p:spPr bwMode="auto">
            <a:xfrm>
              <a:off x="6592643" y="4061237"/>
              <a:ext cx="130603" cy="433449"/>
            </a:xfrm>
            <a:custGeom>
              <a:avLst/>
              <a:gdLst/>
              <a:ahLst/>
              <a:cxnLst>
                <a:cxn ang="0">
                  <a:pos x="69" y="229"/>
                </a:cxn>
                <a:cxn ang="0">
                  <a:pos x="11" y="229"/>
                </a:cxn>
                <a:cxn ang="0">
                  <a:pos x="3" y="187"/>
                </a:cxn>
                <a:cxn ang="0">
                  <a:pos x="0" y="141"/>
                </a:cxn>
                <a:cxn ang="0">
                  <a:pos x="0" y="96"/>
                </a:cxn>
                <a:cxn ang="0">
                  <a:pos x="5" y="50"/>
                </a:cxn>
                <a:cxn ang="0">
                  <a:pos x="11" y="42"/>
                </a:cxn>
                <a:cxn ang="0">
                  <a:pos x="17" y="36"/>
                </a:cxn>
                <a:cxn ang="0">
                  <a:pos x="25" y="29"/>
                </a:cxn>
                <a:cxn ang="0">
                  <a:pos x="32" y="21"/>
                </a:cxn>
                <a:cxn ang="0">
                  <a:pos x="40" y="15"/>
                </a:cxn>
                <a:cxn ang="0">
                  <a:pos x="47" y="9"/>
                </a:cxn>
                <a:cxn ang="0">
                  <a:pos x="55" y="5"/>
                </a:cxn>
                <a:cxn ang="0">
                  <a:pos x="64" y="0"/>
                </a:cxn>
                <a:cxn ang="0">
                  <a:pos x="63" y="56"/>
                </a:cxn>
                <a:cxn ang="0">
                  <a:pos x="60" y="114"/>
                </a:cxn>
                <a:cxn ang="0">
                  <a:pos x="61" y="173"/>
                </a:cxn>
                <a:cxn ang="0">
                  <a:pos x="69" y="229"/>
                </a:cxn>
              </a:cxnLst>
              <a:rect l="0" t="0" r="r" b="b"/>
              <a:pathLst>
                <a:path w="69" h="229">
                  <a:moveTo>
                    <a:pt x="69" y="229"/>
                  </a:moveTo>
                  <a:lnTo>
                    <a:pt x="11" y="229"/>
                  </a:lnTo>
                  <a:lnTo>
                    <a:pt x="3" y="187"/>
                  </a:lnTo>
                  <a:lnTo>
                    <a:pt x="0" y="141"/>
                  </a:lnTo>
                  <a:lnTo>
                    <a:pt x="0" y="96"/>
                  </a:lnTo>
                  <a:lnTo>
                    <a:pt x="5" y="50"/>
                  </a:lnTo>
                  <a:lnTo>
                    <a:pt x="11" y="42"/>
                  </a:lnTo>
                  <a:lnTo>
                    <a:pt x="17" y="36"/>
                  </a:lnTo>
                  <a:lnTo>
                    <a:pt x="25" y="29"/>
                  </a:lnTo>
                  <a:lnTo>
                    <a:pt x="32" y="21"/>
                  </a:lnTo>
                  <a:lnTo>
                    <a:pt x="40" y="15"/>
                  </a:lnTo>
                  <a:lnTo>
                    <a:pt x="47" y="9"/>
                  </a:lnTo>
                  <a:lnTo>
                    <a:pt x="55" y="5"/>
                  </a:lnTo>
                  <a:lnTo>
                    <a:pt x="64" y="0"/>
                  </a:lnTo>
                  <a:lnTo>
                    <a:pt x="63" y="56"/>
                  </a:lnTo>
                  <a:lnTo>
                    <a:pt x="60" y="114"/>
                  </a:lnTo>
                  <a:lnTo>
                    <a:pt x="61" y="173"/>
                  </a:lnTo>
                  <a:lnTo>
                    <a:pt x="69" y="229"/>
                  </a:lnTo>
                  <a:close/>
                </a:path>
              </a:pathLst>
            </a:custGeom>
            <a:solidFill>
              <a:srgbClr val="FF8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72" name="Freeform 44"/>
            <p:cNvSpPr>
              <a:spLocks/>
            </p:cNvSpPr>
            <p:nvPr/>
          </p:nvSpPr>
          <p:spPr bwMode="auto">
            <a:xfrm>
              <a:off x="5169265" y="4244838"/>
              <a:ext cx="278240" cy="808222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47" y="37"/>
                </a:cxn>
                <a:cxn ang="0">
                  <a:pos x="142" y="70"/>
                </a:cxn>
                <a:cxn ang="0">
                  <a:pos x="136" y="103"/>
                </a:cxn>
                <a:cxn ang="0">
                  <a:pos x="129" y="135"/>
                </a:cxn>
                <a:cxn ang="0">
                  <a:pos x="121" y="167"/>
                </a:cxn>
                <a:cxn ang="0">
                  <a:pos x="112" y="199"/>
                </a:cxn>
                <a:cxn ang="0">
                  <a:pos x="107" y="232"/>
                </a:cxn>
                <a:cxn ang="0">
                  <a:pos x="104" y="267"/>
                </a:cxn>
                <a:cxn ang="0">
                  <a:pos x="104" y="307"/>
                </a:cxn>
                <a:cxn ang="0">
                  <a:pos x="106" y="345"/>
                </a:cxn>
                <a:cxn ang="0">
                  <a:pos x="107" y="383"/>
                </a:cxn>
                <a:cxn ang="0">
                  <a:pos x="111" y="420"/>
                </a:cxn>
                <a:cxn ang="0">
                  <a:pos x="94" y="427"/>
                </a:cxn>
                <a:cxn ang="0">
                  <a:pos x="82" y="427"/>
                </a:cxn>
                <a:cxn ang="0">
                  <a:pos x="73" y="420"/>
                </a:cxn>
                <a:cxn ang="0">
                  <a:pos x="65" y="411"/>
                </a:cxn>
                <a:cxn ang="0">
                  <a:pos x="60" y="399"/>
                </a:cxn>
                <a:cxn ang="0">
                  <a:pos x="57" y="386"/>
                </a:cxn>
                <a:cxn ang="0">
                  <a:pos x="53" y="373"/>
                </a:cxn>
                <a:cxn ang="0">
                  <a:pos x="50" y="363"/>
                </a:cxn>
                <a:cxn ang="0">
                  <a:pos x="6" y="167"/>
                </a:cxn>
                <a:cxn ang="0">
                  <a:pos x="6" y="153"/>
                </a:cxn>
                <a:cxn ang="0">
                  <a:pos x="4" y="137"/>
                </a:cxn>
                <a:cxn ang="0">
                  <a:pos x="1" y="122"/>
                </a:cxn>
                <a:cxn ang="0">
                  <a:pos x="0" y="105"/>
                </a:cxn>
                <a:cxn ang="0">
                  <a:pos x="0" y="90"/>
                </a:cxn>
                <a:cxn ang="0">
                  <a:pos x="4" y="76"/>
                </a:cxn>
                <a:cxn ang="0">
                  <a:pos x="12" y="64"/>
                </a:cxn>
                <a:cxn ang="0">
                  <a:pos x="27" y="55"/>
                </a:cxn>
                <a:cxn ang="0">
                  <a:pos x="47" y="44"/>
                </a:cxn>
                <a:cxn ang="0">
                  <a:pos x="63" y="35"/>
                </a:cxn>
                <a:cxn ang="0">
                  <a:pos x="79" y="27"/>
                </a:cxn>
                <a:cxn ang="0">
                  <a:pos x="91" y="21"/>
                </a:cxn>
                <a:cxn ang="0">
                  <a:pos x="104" y="15"/>
                </a:cxn>
                <a:cxn ang="0">
                  <a:pos x="117" y="11"/>
                </a:cxn>
                <a:cxn ang="0">
                  <a:pos x="130" y="5"/>
                </a:cxn>
                <a:cxn ang="0">
                  <a:pos x="145" y="0"/>
                </a:cxn>
              </a:cxnLst>
              <a:rect l="0" t="0" r="r" b="b"/>
              <a:pathLst>
                <a:path w="147" h="427">
                  <a:moveTo>
                    <a:pt x="145" y="0"/>
                  </a:moveTo>
                  <a:lnTo>
                    <a:pt x="147" y="37"/>
                  </a:lnTo>
                  <a:lnTo>
                    <a:pt x="142" y="70"/>
                  </a:lnTo>
                  <a:lnTo>
                    <a:pt x="136" y="103"/>
                  </a:lnTo>
                  <a:lnTo>
                    <a:pt x="129" y="135"/>
                  </a:lnTo>
                  <a:lnTo>
                    <a:pt x="121" y="167"/>
                  </a:lnTo>
                  <a:lnTo>
                    <a:pt x="112" y="199"/>
                  </a:lnTo>
                  <a:lnTo>
                    <a:pt x="107" y="232"/>
                  </a:lnTo>
                  <a:lnTo>
                    <a:pt x="104" y="267"/>
                  </a:lnTo>
                  <a:lnTo>
                    <a:pt x="104" y="307"/>
                  </a:lnTo>
                  <a:lnTo>
                    <a:pt x="106" y="345"/>
                  </a:lnTo>
                  <a:lnTo>
                    <a:pt x="107" y="383"/>
                  </a:lnTo>
                  <a:lnTo>
                    <a:pt x="111" y="420"/>
                  </a:lnTo>
                  <a:lnTo>
                    <a:pt x="94" y="427"/>
                  </a:lnTo>
                  <a:lnTo>
                    <a:pt x="82" y="427"/>
                  </a:lnTo>
                  <a:lnTo>
                    <a:pt x="73" y="420"/>
                  </a:lnTo>
                  <a:lnTo>
                    <a:pt x="65" y="411"/>
                  </a:lnTo>
                  <a:lnTo>
                    <a:pt x="60" y="399"/>
                  </a:lnTo>
                  <a:lnTo>
                    <a:pt x="57" y="386"/>
                  </a:lnTo>
                  <a:lnTo>
                    <a:pt x="53" y="373"/>
                  </a:lnTo>
                  <a:lnTo>
                    <a:pt x="50" y="363"/>
                  </a:lnTo>
                  <a:lnTo>
                    <a:pt x="6" y="167"/>
                  </a:lnTo>
                  <a:lnTo>
                    <a:pt x="6" y="153"/>
                  </a:lnTo>
                  <a:lnTo>
                    <a:pt x="4" y="137"/>
                  </a:lnTo>
                  <a:lnTo>
                    <a:pt x="1" y="122"/>
                  </a:lnTo>
                  <a:lnTo>
                    <a:pt x="0" y="105"/>
                  </a:lnTo>
                  <a:lnTo>
                    <a:pt x="0" y="90"/>
                  </a:lnTo>
                  <a:lnTo>
                    <a:pt x="4" y="76"/>
                  </a:lnTo>
                  <a:lnTo>
                    <a:pt x="12" y="64"/>
                  </a:lnTo>
                  <a:lnTo>
                    <a:pt x="27" y="55"/>
                  </a:lnTo>
                  <a:lnTo>
                    <a:pt x="47" y="44"/>
                  </a:lnTo>
                  <a:lnTo>
                    <a:pt x="63" y="35"/>
                  </a:lnTo>
                  <a:lnTo>
                    <a:pt x="79" y="27"/>
                  </a:lnTo>
                  <a:lnTo>
                    <a:pt x="91" y="21"/>
                  </a:lnTo>
                  <a:lnTo>
                    <a:pt x="104" y="15"/>
                  </a:lnTo>
                  <a:lnTo>
                    <a:pt x="117" y="11"/>
                  </a:lnTo>
                  <a:lnTo>
                    <a:pt x="130" y="5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AA72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73" name="Freeform 45"/>
            <p:cNvSpPr>
              <a:spLocks/>
            </p:cNvSpPr>
            <p:nvPr/>
          </p:nvSpPr>
          <p:spPr bwMode="auto">
            <a:xfrm>
              <a:off x="6622928" y="4248624"/>
              <a:ext cx="71926" cy="136281"/>
            </a:xfrm>
            <a:custGeom>
              <a:avLst/>
              <a:gdLst/>
              <a:ahLst/>
              <a:cxnLst>
                <a:cxn ang="0">
                  <a:pos x="35" y="16"/>
                </a:cxn>
                <a:cxn ang="0">
                  <a:pos x="38" y="30"/>
                </a:cxn>
                <a:cxn ang="0">
                  <a:pos x="38" y="45"/>
                </a:cxn>
                <a:cxn ang="0">
                  <a:pos x="33" y="59"/>
                </a:cxn>
                <a:cxn ang="0">
                  <a:pos x="25" y="71"/>
                </a:cxn>
                <a:cxn ang="0">
                  <a:pos x="22" y="72"/>
                </a:cxn>
                <a:cxn ang="0">
                  <a:pos x="19" y="72"/>
                </a:cxn>
                <a:cxn ang="0">
                  <a:pos x="15" y="72"/>
                </a:cxn>
                <a:cxn ang="0">
                  <a:pos x="12" y="72"/>
                </a:cxn>
                <a:cxn ang="0">
                  <a:pos x="1" y="59"/>
                </a:cxn>
                <a:cxn ang="0">
                  <a:pos x="0" y="44"/>
                </a:cxn>
                <a:cxn ang="0">
                  <a:pos x="1" y="25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8" y="0"/>
                </a:cxn>
                <a:cxn ang="0">
                  <a:pos x="28" y="6"/>
                </a:cxn>
                <a:cxn ang="0">
                  <a:pos x="35" y="16"/>
                </a:cxn>
              </a:cxnLst>
              <a:rect l="0" t="0" r="r" b="b"/>
              <a:pathLst>
                <a:path w="38" h="72">
                  <a:moveTo>
                    <a:pt x="35" y="16"/>
                  </a:moveTo>
                  <a:lnTo>
                    <a:pt x="38" y="30"/>
                  </a:lnTo>
                  <a:lnTo>
                    <a:pt x="38" y="45"/>
                  </a:lnTo>
                  <a:lnTo>
                    <a:pt x="33" y="59"/>
                  </a:lnTo>
                  <a:lnTo>
                    <a:pt x="25" y="71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15" y="72"/>
                  </a:lnTo>
                  <a:lnTo>
                    <a:pt x="12" y="72"/>
                  </a:lnTo>
                  <a:lnTo>
                    <a:pt x="1" y="59"/>
                  </a:lnTo>
                  <a:lnTo>
                    <a:pt x="0" y="44"/>
                  </a:lnTo>
                  <a:lnTo>
                    <a:pt x="1" y="25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8" y="0"/>
                  </a:lnTo>
                  <a:lnTo>
                    <a:pt x="28" y="6"/>
                  </a:lnTo>
                  <a:lnTo>
                    <a:pt x="35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74" name="Freeform 46"/>
            <p:cNvSpPr>
              <a:spLocks/>
            </p:cNvSpPr>
            <p:nvPr/>
          </p:nvSpPr>
          <p:spPr bwMode="auto">
            <a:xfrm>
              <a:off x="6645641" y="4278908"/>
              <a:ext cx="24606" cy="7760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10" y="11"/>
                </a:cxn>
                <a:cxn ang="0">
                  <a:pos x="13" y="22"/>
                </a:cxn>
                <a:cxn ang="0">
                  <a:pos x="13" y="32"/>
                </a:cxn>
                <a:cxn ang="0">
                  <a:pos x="9" y="40"/>
                </a:cxn>
                <a:cxn ang="0">
                  <a:pos x="4" y="41"/>
                </a:cxn>
                <a:cxn ang="0">
                  <a:pos x="3" y="38"/>
                </a:cxn>
                <a:cxn ang="0">
                  <a:pos x="1" y="34"/>
                </a:cxn>
                <a:cxn ang="0">
                  <a:pos x="1" y="32"/>
                </a:cxn>
                <a:cxn ang="0">
                  <a:pos x="0" y="2"/>
                </a:cxn>
              </a:cxnLst>
              <a:rect l="0" t="0" r="r" b="b"/>
              <a:pathLst>
                <a:path w="13" h="41">
                  <a:moveTo>
                    <a:pt x="0" y="2"/>
                  </a:move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0" y="11"/>
                  </a:lnTo>
                  <a:lnTo>
                    <a:pt x="13" y="22"/>
                  </a:lnTo>
                  <a:lnTo>
                    <a:pt x="13" y="32"/>
                  </a:lnTo>
                  <a:lnTo>
                    <a:pt x="9" y="40"/>
                  </a:lnTo>
                  <a:lnTo>
                    <a:pt x="4" y="41"/>
                  </a:lnTo>
                  <a:lnTo>
                    <a:pt x="3" y="38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8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75" name="Freeform 47"/>
            <p:cNvSpPr>
              <a:spLocks/>
            </p:cNvSpPr>
            <p:nvPr/>
          </p:nvSpPr>
          <p:spPr bwMode="auto">
            <a:xfrm>
              <a:off x="6062662" y="4623396"/>
              <a:ext cx="793079" cy="225242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411" y="17"/>
                </a:cxn>
                <a:cxn ang="0">
                  <a:pos x="412" y="32"/>
                </a:cxn>
                <a:cxn ang="0">
                  <a:pos x="414" y="47"/>
                </a:cxn>
                <a:cxn ang="0">
                  <a:pos x="412" y="63"/>
                </a:cxn>
                <a:cxn ang="0">
                  <a:pos x="415" y="72"/>
                </a:cxn>
                <a:cxn ang="0">
                  <a:pos x="419" y="81"/>
                </a:cxn>
                <a:cxn ang="0">
                  <a:pos x="419" y="90"/>
                </a:cxn>
                <a:cxn ang="0">
                  <a:pos x="419" y="101"/>
                </a:cxn>
                <a:cxn ang="0">
                  <a:pos x="236" y="119"/>
                </a:cxn>
                <a:cxn ang="0">
                  <a:pos x="50" y="119"/>
                </a:cxn>
                <a:cxn ang="0">
                  <a:pos x="0" y="113"/>
                </a:cxn>
                <a:cxn ang="0">
                  <a:pos x="12" y="2"/>
                </a:cxn>
                <a:cxn ang="0">
                  <a:pos x="133" y="10"/>
                </a:cxn>
                <a:cxn ang="0">
                  <a:pos x="343" y="7"/>
                </a:cxn>
                <a:cxn ang="0">
                  <a:pos x="352" y="5"/>
                </a:cxn>
                <a:cxn ang="0">
                  <a:pos x="359" y="5"/>
                </a:cxn>
                <a:cxn ang="0">
                  <a:pos x="368" y="3"/>
                </a:cxn>
                <a:cxn ang="0">
                  <a:pos x="378" y="3"/>
                </a:cxn>
                <a:cxn ang="0">
                  <a:pos x="385" y="2"/>
                </a:cxn>
                <a:cxn ang="0">
                  <a:pos x="394" y="2"/>
                </a:cxn>
                <a:cxn ang="0">
                  <a:pos x="403" y="0"/>
                </a:cxn>
                <a:cxn ang="0">
                  <a:pos x="412" y="0"/>
                </a:cxn>
              </a:cxnLst>
              <a:rect l="0" t="0" r="r" b="b"/>
              <a:pathLst>
                <a:path w="419" h="119">
                  <a:moveTo>
                    <a:pt x="412" y="0"/>
                  </a:moveTo>
                  <a:lnTo>
                    <a:pt x="411" y="17"/>
                  </a:lnTo>
                  <a:lnTo>
                    <a:pt x="412" y="32"/>
                  </a:lnTo>
                  <a:lnTo>
                    <a:pt x="414" y="47"/>
                  </a:lnTo>
                  <a:lnTo>
                    <a:pt x="412" y="63"/>
                  </a:lnTo>
                  <a:lnTo>
                    <a:pt x="415" y="72"/>
                  </a:lnTo>
                  <a:lnTo>
                    <a:pt x="419" y="81"/>
                  </a:lnTo>
                  <a:lnTo>
                    <a:pt x="419" y="90"/>
                  </a:lnTo>
                  <a:lnTo>
                    <a:pt x="419" y="101"/>
                  </a:lnTo>
                  <a:lnTo>
                    <a:pt x="236" y="119"/>
                  </a:lnTo>
                  <a:lnTo>
                    <a:pt x="50" y="119"/>
                  </a:lnTo>
                  <a:lnTo>
                    <a:pt x="0" y="113"/>
                  </a:lnTo>
                  <a:lnTo>
                    <a:pt x="12" y="2"/>
                  </a:lnTo>
                  <a:lnTo>
                    <a:pt x="133" y="10"/>
                  </a:lnTo>
                  <a:lnTo>
                    <a:pt x="343" y="7"/>
                  </a:lnTo>
                  <a:lnTo>
                    <a:pt x="352" y="5"/>
                  </a:lnTo>
                  <a:lnTo>
                    <a:pt x="359" y="5"/>
                  </a:lnTo>
                  <a:lnTo>
                    <a:pt x="368" y="3"/>
                  </a:lnTo>
                  <a:lnTo>
                    <a:pt x="378" y="3"/>
                  </a:lnTo>
                  <a:lnTo>
                    <a:pt x="385" y="2"/>
                  </a:lnTo>
                  <a:lnTo>
                    <a:pt x="394" y="2"/>
                  </a:lnTo>
                  <a:lnTo>
                    <a:pt x="403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FF8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76" name="Freeform 48"/>
            <p:cNvSpPr>
              <a:spLocks/>
            </p:cNvSpPr>
            <p:nvPr/>
          </p:nvSpPr>
          <p:spPr bwMode="auto">
            <a:xfrm>
              <a:off x="7291083" y="4767248"/>
              <a:ext cx="52998" cy="54891"/>
            </a:xfrm>
            <a:custGeom>
              <a:avLst/>
              <a:gdLst/>
              <a:ahLst/>
              <a:cxnLst>
                <a:cxn ang="0">
                  <a:pos x="28" y="29"/>
                </a:cxn>
                <a:cxn ang="0">
                  <a:pos x="17" y="28"/>
                </a:cxn>
                <a:cxn ang="0">
                  <a:pos x="9" y="22"/>
                </a:cxn>
                <a:cxn ang="0">
                  <a:pos x="5" y="11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5" y="12"/>
                </a:cxn>
                <a:cxn ang="0">
                  <a:pos x="21" y="20"/>
                </a:cxn>
                <a:cxn ang="0">
                  <a:pos x="28" y="29"/>
                </a:cxn>
              </a:cxnLst>
              <a:rect l="0" t="0" r="r" b="b"/>
              <a:pathLst>
                <a:path w="28" h="29">
                  <a:moveTo>
                    <a:pt x="28" y="29"/>
                  </a:moveTo>
                  <a:lnTo>
                    <a:pt x="17" y="28"/>
                  </a:lnTo>
                  <a:lnTo>
                    <a:pt x="9" y="22"/>
                  </a:lnTo>
                  <a:lnTo>
                    <a:pt x="5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15" y="12"/>
                  </a:lnTo>
                  <a:lnTo>
                    <a:pt x="21" y="20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77" name="Freeform 49"/>
            <p:cNvSpPr>
              <a:spLocks/>
            </p:cNvSpPr>
            <p:nvPr/>
          </p:nvSpPr>
          <p:spPr bwMode="auto">
            <a:xfrm>
              <a:off x="7325153" y="4867566"/>
              <a:ext cx="54891" cy="58677"/>
            </a:xfrm>
            <a:custGeom>
              <a:avLst/>
              <a:gdLst/>
              <a:ahLst/>
              <a:cxnLst>
                <a:cxn ang="0">
                  <a:pos x="23" y="14"/>
                </a:cxn>
                <a:cxn ang="0">
                  <a:pos x="29" y="31"/>
                </a:cxn>
                <a:cxn ang="0">
                  <a:pos x="22" y="28"/>
                </a:cxn>
                <a:cxn ang="0">
                  <a:pos x="16" y="25"/>
                </a:cxn>
                <a:cxn ang="0">
                  <a:pos x="8" y="22"/>
                </a:cxn>
                <a:cxn ang="0">
                  <a:pos x="2" y="17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4" y="5"/>
                </a:cxn>
                <a:cxn ang="0">
                  <a:pos x="20" y="8"/>
                </a:cxn>
                <a:cxn ang="0">
                  <a:pos x="23" y="14"/>
                </a:cxn>
              </a:cxnLst>
              <a:rect l="0" t="0" r="r" b="b"/>
              <a:pathLst>
                <a:path w="29" h="31">
                  <a:moveTo>
                    <a:pt x="23" y="14"/>
                  </a:moveTo>
                  <a:lnTo>
                    <a:pt x="29" y="31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8" y="22"/>
                  </a:lnTo>
                  <a:lnTo>
                    <a:pt x="2" y="17"/>
                  </a:lnTo>
                  <a:lnTo>
                    <a:pt x="0" y="0"/>
                  </a:lnTo>
                  <a:lnTo>
                    <a:pt x="8" y="2"/>
                  </a:lnTo>
                  <a:lnTo>
                    <a:pt x="14" y="5"/>
                  </a:lnTo>
                  <a:lnTo>
                    <a:pt x="20" y="8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78" name="Freeform 50"/>
            <p:cNvSpPr>
              <a:spLocks/>
            </p:cNvSpPr>
            <p:nvPr/>
          </p:nvSpPr>
          <p:spPr bwMode="auto">
            <a:xfrm>
              <a:off x="6051305" y="4871352"/>
              <a:ext cx="685190" cy="83283"/>
            </a:xfrm>
            <a:custGeom>
              <a:avLst/>
              <a:gdLst/>
              <a:ahLst/>
              <a:cxnLst>
                <a:cxn ang="0">
                  <a:pos x="362" y="1"/>
                </a:cxn>
                <a:cxn ang="0">
                  <a:pos x="340" y="20"/>
                </a:cxn>
                <a:cxn ang="0">
                  <a:pos x="315" y="32"/>
                </a:cxn>
                <a:cxn ang="0">
                  <a:pos x="289" y="38"/>
                </a:cxn>
                <a:cxn ang="0">
                  <a:pos x="261" y="42"/>
                </a:cxn>
                <a:cxn ang="0">
                  <a:pos x="232" y="44"/>
                </a:cxn>
                <a:cxn ang="0">
                  <a:pos x="203" y="44"/>
                </a:cxn>
                <a:cxn ang="0">
                  <a:pos x="173" y="42"/>
                </a:cxn>
                <a:cxn ang="0">
                  <a:pos x="144" y="44"/>
                </a:cxn>
                <a:cxn ang="0">
                  <a:pos x="0" y="38"/>
                </a:cxn>
                <a:cxn ang="0">
                  <a:pos x="0" y="29"/>
                </a:cxn>
                <a:cxn ang="0">
                  <a:pos x="1" y="21"/>
                </a:cxn>
                <a:cxn ang="0">
                  <a:pos x="3" y="14"/>
                </a:cxn>
                <a:cxn ang="0">
                  <a:pos x="3" y="5"/>
                </a:cxn>
                <a:cxn ang="0">
                  <a:pos x="56" y="9"/>
                </a:cxn>
                <a:cxn ang="0">
                  <a:pos x="323" y="6"/>
                </a:cxn>
                <a:cxn ang="0">
                  <a:pos x="332" y="5"/>
                </a:cxn>
                <a:cxn ang="0">
                  <a:pos x="343" y="1"/>
                </a:cxn>
                <a:cxn ang="0">
                  <a:pos x="352" y="0"/>
                </a:cxn>
                <a:cxn ang="0">
                  <a:pos x="362" y="1"/>
                </a:cxn>
              </a:cxnLst>
              <a:rect l="0" t="0" r="r" b="b"/>
              <a:pathLst>
                <a:path w="362" h="44">
                  <a:moveTo>
                    <a:pt x="362" y="1"/>
                  </a:moveTo>
                  <a:lnTo>
                    <a:pt x="340" y="20"/>
                  </a:lnTo>
                  <a:lnTo>
                    <a:pt x="315" y="32"/>
                  </a:lnTo>
                  <a:lnTo>
                    <a:pt x="289" y="38"/>
                  </a:lnTo>
                  <a:lnTo>
                    <a:pt x="261" y="42"/>
                  </a:lnTo>
                  <a:lnTo>
                    <a:pt x="232" y="44"/>
                  </a:lnTo>
                  <a:lnTo>
                    <a:pt x="203" y="44"/>
                  </a:lnTo>
                  <a:lnTo>
                    <a:pt x="173" y="42"/>
                  </a:lnTo>
                  <a:lnTo>
                    <a:pt x="144" y="44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1" y="21"/>
                  </a:lnTo>
                  <a:lnTo>
                    <a:pt x="3" y="14"/>
                  </a:lnTo>
                  <a:lnTo>
                    <a:pt x="3" y="5"/>
                  </a:lnTo>
                  <a:lnTo>
                    <a:pt x="56" y="9"/>
                  </a:lnTo>
                  <a:lnTo>
                    <a:pt x="323" y="6"/>
                  </a:lnTo>
                  <a:lnTo>
                    <a:pt x="332" y="5"/>
                  </a:lnTo>
                  <a:lnTo>
                    <a:pt x="343" y="1"/>
                  </a:lnTo>
                  <a:lnTo>
                    <a:pt x="352" y="0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79" name="Freeform 51"/>
            <p:cNvSpPr>
              <a:spLocks/>
            </p:cNvSpPr>
            <p:nvPr/>
          </p:nvSpPr>
          <p:spPr bwMode="auto">
            <a:xfrm>
              <a:off x="5757922" y="4888387"/>
              <a:ext cx="1167852" cy="425878"/>
            </a:xfrm>
            <a:custGeom>
              <a:avLst/>
              <a:gdLst/>
              <a:ahLst/>
              <a:cxnLst>
                <a:cxn ang="0">
                  <a:pos x="617" y="96"/>
                </a:cxn>
                <a:cxn ang="0">
                  <a:pos x="605" y="102"/>
                </a:cxn>
                <a:cxn ang="0">
                  <a:pos x="592" y="106"/>
                </a:cxn>
                <a:cxn ang="0">
                  <a:pos x="576" y="108"/>
                </a:cxn>
                <a:cxn ang="0">
                  <a:pos x="563" y="109"/>
                </a:cxn>
                <a:cxn ang="0">
                  <a:pos x="546" y="109"/>
                </a:cxn>
                <a:cxn ang="0">
                  <a:pos x="531" y="109"/>
                </a:cxn>
                <a:cxn ang="0">
                  <a:pos x="517" y="108"/>
                </a:cxn>
                <a:cxn ang="0">
                  <a:pos x="502" y="106"/>
                </a:cxn>
                <a:cxn ang="0">
                  <a:pos x="411" y="131"/>
                </a:cxn>
                <a:cxn ang="0">
                  <a:pos x="214" y="194"/>
                </a:cxn>
                <a:cxn ang="0">
                  <a:pos x="188" y="200"/>
                </a:cxn>
                <a:cxn ang="0">
                  <a:pos x="162" y="206"/>
                </a:cxn>
                <a:cxn ang="0">
                  <a:pos x="136" y="213"/>
                </a:cxn>
                <a:cxn ang="0">
                  <a:pos x="109" y="217"/>
                </a:cxn>
                <a:cxn ang="0">
                  <a:pos x="83" y="220"/>
                </a:cxn>
                <a:cxn ang="0">
                  <a:pos x="56" y="223"/>
                </a:cxn>
                <a:cxn ang="0">
                  <a:pos x="29" y="225"/>
                </a:cxn>
                <a:cxn ang="0">
                  <a:pos x="0" y="225"/>
                </a:cxn>
                <a:cxn ang="0">
                  <a:pos x="1" y="202"/>
                </a:cxn>
                <a:cxn ang="0">
                  <a:pos x="4" y="181"/>
                </a:cxn>
                <a:cxn ang="0">
                  <a:pos x="10" y="159"/>
                </a:cxn>
                <a:cxn ang="0">
                  <a:pos x="20" y="138"/>
                </a:cxn>
                <a:cxn ang="0">
                  <a:pos x="30" y="120"/>
                </a:cxn>
                <a:cxn ang="0">
                  <a:pos x="42" y="102"/>
                </a:cxn>
                <a:cxn ang="0">
                  <a:pos x="59" y="85"/>
                </a:cxn>
                <a:cxn ang="0">
                  <a:pos x="79" y="71"/>
                </a:cxn>
                <a:cxn ang="0">
                  <a:pos x="246" y="71"/>
                </a:cxn>
                <a:cxn ang="0">
                  <a:pos x="275" y="74"/>
                </a:cxn>
                <a:cxn ang="0">
                  <a:pos x="302" y="76"/>
                </a:cxn>
                <a:cxn ang="0">
                  <a:pos x="331" y="76"/>
                </a:cxn>
                <a:cxn ang="0">
                  <a:pos x="359" y="74"/>
                </a:cxn>
                <a:cxn ang="0">
                  <a:pos x="388" y="73"/>
                </a:cxn>
                <a:cxn ang="0">
                  <a:pos x="416" y="68"/>
                </a:cxn>
                <a:cxn ang="0">
                  <a:pos x="443" y="64"/>
                </a:cxn>
                <a:cxn ang="0">
                  <a:pos x="470" y="59"/>
                </a:cxn>
                <a:cxn ang="0">
                  <a:pos x="485" y="52"/>
                </a:cxn>
                <a:cxn ang="0">
                  <a:pos x="499" y="44"/>
                </a:cxn>
                <a:cxn ang="0">
                  <a:pos x="514" y="36"/>
                </a:cxn>
                <a:cxn ang="0">
                  <a:pos x="529" y="29"/>
                </a:cxn>
                <a:cxn ang="0">
                  <a:pos x="543" y="21"/>
                </a:cxn>
                <a:cxn ang="0">
                  <a:pos x="558" y="14"/>
                </a:cxn>
                <a:cxn ang="0">
                  <a:pos x="572" y="6"/>
                </a:cxn>
                <a:cxn ang="0">
                  <a:pos x="587" y="0"/>
                </a:cxn>
                <a:cxn ang="0">
                  <a:pos x="592" y="24"/>
                </a:cxn>
                <a:cxn ang="0">
                  <a:pos x="598" y="50"/>
                </a:cxn>
                <a:cxn ang="0">
                  <a:pos x="607" y="73"/>
                </a:cxn>
                <a:cxn ang="0">
                  <a:pos x="617" y="96"/>
                </a:cxn>
              </a:cxnLst>
              <a:rect l="0" t="0" r="r" b="b"/>
              <a:pathLst>
                <a:path w="617" h="225">
                  <a:moveTo>
                    <a:pt x="617" y="96"/>
                  </a:moveTo>
                  <a:lnTo>
                    <a:pt x="605" y="102"/>
                  </a:lnTo>
                  <a:lnTo>
                    <a:pt x="592" y="106"/>
                  </a:lnTo>
                  <a:lnTo>
                    <a:pt x="576" y="108"/>
                  </a:lnTo>
                  <a:lnTo>
                    <a:pt x="563" y="109"/>
                  </a:lnTo>
                  <a:lnTo>
                    <a:pt x="546" y="109"/>
                  </a:lnTo>
                  <a:lnTo>
                    <a:pt x="531" y="109"/>
                  </a:lnTo>
                  <a:lnTo>
                    <a:pt x="517" y="108"/>
                  </a:lnTo>
                  <a:lnTo>
                    <a:pt x="502" y="106"/>
                  </a:lnTo>
                  <a:lnTo>
                    <a:pt x="411" y="131"/>
                  </a:lnTo>
                  <a:lnTo>
                    <a:pt x="214" y="194"/>
                  </a:lnTo>
                  <a:lnTo>
                    <a:pt x="188" y="200"/>
                  </a:lnTo>
                  <a:lnTo>
                    <a:pt x="162" y="206"/>
                  </a:lnTo>
                  <a:lnTo>
                    <a:pt x="136" y="213"/>
                  </a:lnTo>
                  <a:lnTo>
                    <a:pt x="109" y="217"/>
                  </a:lnTo>
                  <a:lnTo>
                    <a:pt x="83" y="220"/>
                  </a:lnTo>
                  <a:lnTo>
                    <a:pt x="56" y="223"/>
                  </a:lnTo>
                  <a:lnTo>
                    <a:pt x="29" y="225"/>
                  </a:lnTo>
                  <a:lnTo>
                    <a:pt x="0" y="225"/>
                  </a:lnTo>
                  <a:lnTo>
                    <a:pt x="1" y="202"/>
                  </a:lnTo>
                  <a:lnTo>
                    <a:pt x="4" y="181"/>
                  </a:lnTo>
                  <a:lnTo>
                    <a:pt x="10" y="159"/>
                  </a:lnTo>
                  <a:lnTo>
                    <a:pt x="20" y="138"/>
                  </a:lnTo>
                  <a:lnTo>
                    <a:pt x="30" y="120"/>
                  </a:lnTo>
                  <a:lnTo>
                    <a:pt x="42" y="102"/>
                  </a:lnTo>
                  <a:lnTo>
                    <a:pt x="59" y="85"/>
                  </a:lnTo>
                  <a:lnTo>
                    <a:pt x="79" y="71"/>
                  </a:lnTo>
                  <a:lnTo>
                    <a:pt x="246" y="71"/>
                  </a:lnTo>
                  <a:lnTo>
                    <a:pt x="275" y="74"/>
                  </a:lnTo>
                  <a:lnTo>
                    <a:pt x="302" y="76"/>
                  </a:lnTo>
                  <a:lnTo>
                    <a:pt x="331" y="76"/>
                  </a:lnTo>
                  <a:lnTo>
                    <a:pt x="359" y="74"/>
                  </a:lnTo>
                  <a:lnTo>
                    <a:pt x="388" y="73"/>
                  </a:lnTo>
                  <a:lnTo>
                    <a:pt x="416" y="68"/>
                  </a:lnTo>
                  <a:lnTo>
                    <a:pt x="443" y="64"/>
                  </a:lnTo>
                  <a:lnTo>
                    <a:pt x="470" y="59"/>
                  </a:lnTo>
                  <a:lnTo>
                    <a:pt x="485" y="52"/>
                  </a:lnTo>
                  <a:lnTo>
                    <a:pt x="499" y="44"/>
                  </a:lnTo>
                  <a:lnTo>
                    <a:pt x="514" y="36"/>
                  </a:lnTo>
                  <a:lnTo>
                    <a:pt x="529" y="29"/>
                  </a:lnTo>
                  <a:lnTo>
                    <a:pt x="543" y="21"/>
                  </a:lnTo>
                  <a:lnTo>
                    <a:pt x="558" y="14"/>
                  </a:lnTo>
                  <a:lnTo>
                    <a:pt x="572" y="6"/>
                  </a:lnTo>
                  <a:lnTo>
                    <a:pt x="587" y="0"/>
                  </a:lnTo>
                  <a:lnTo>
                    <a:pt x="592" y="24"/>
                  </a:lnTo>
                  <a:lnTo>
                    <a:pt x="598" y="50"/>
                  </a:lnTo>
                  <a:lnTo>
                    <a:pt x="607" y="73"/>
                  </a:lnTo>
                  <a:lnTo>
                    <a:pt x="617" y="9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80" name="Freeform 52"/>
            <p:cNvSpPr>
              <a:spLocks/>
            </p:cNvSpPr>
            <p:nvPr/>
          </p:nvSpPr>
          <p:spPr bwMode="auto">
            <a:xfrm>
              <a:off x="5462647" y="4931921"/>
              <a:ext cx="518625" cy="416414"/>
            </a:xfrm>
            <a:custGeom>
              <a:avLst/>
              <a:gdLst/>
              <a:ahLst/>
              <a:cxnLst>
                <a:cxn ang="0">
                  <a:pos x="274" y="4"/>
                </a:cxn>
                <a:cxn ang="0">
                  <a:pos x="268" y="7"/>
                </a:cxn>
                <a:cxn ang="0">
                  <a:pos x="261" y="10"/>
                </a:cxn>
                <a:cxn ang="0">
                  <a:pos x="251" y="12"/>
                </a:cxn>
                <a:cxn ang="0">
                  <a:pos x="244" y="15"/>
                </a:cxn>
                <a:cxn ang="0">
                  <a:pos x="217" y="32"/>
                </a:cxn>
                <a:cxn ang="0">
                  <a:pos x="191" y="51"/>
                </a:cxn>
                <a:cxn ang="0">
                  <a:pos x="168" y="74"/>
                </a:cxn>
                <a:cxn ang="0">
                  <a:pos x="150" y="100"/>
                </a:cxn>
                <a:cxn ang="0">
                  <a:pos x="135" y="127"/>
                </a:cxn>
                <a:cxn ang="0">
                  <a:pos x="124" y="158"/>
                </a:cxn>
                <a:cxn ang="0">
                  <a:pos x="118" y="188"/>
                </a:cxn>
                <a:cxn ang="0">
                  <a:pos x="118" y="220"/>
                </a:cxn>
                <a:cxn ang="0">
                  <a:pos x="107" y="220"/>
                </a:cxn>
                <a:cxn ang="0">
                  <a:pos x="98" y="218"/>
                </a:cxn>
                <a:cxn ang="0">
                  <a:pos x="89" y="215"/>
                </a:cxn>
                <a:cxn ang="0">
                  <a:pos x="80" y="212"/>
                </a:cxn>
                <a:cxn ang="0">
                  <a:pos x="71" y="208"/>
                </a:cxn>
                <a:cxn ang="0">
                  <a:pos x="63" y="202"/>
                </a:cxn>
                <a:cxn ang="0">
                  <a:pos x="57" y="196"/>
                </a:cxn>
                <a:cxn ang="0">
                  <a:pos x="51" y="188"/>
                </a:cxn>
                <a:cxn ang="0">
                  <a:pos x="56" y="165"/>
                </a:cxn>
                <a:cxn ang="0">
                  <a:pos x="63" y="144"/>
                </a:cxn>
                <a:cxn ang="0">
                  <a:pos x="74" y="124"/>
                </a:cxn>
                <a:cxn ang="0">
                  <a:pos x="85" y="105"/>
                </a:cxn>
                <a:cxn ang="0">
                  <a:pos x="74" y="100"/>
                </a:cxn>
                <a:cxn ang="0">
                  <a:pos x="65" y="100"/>
                </a:cxn>
                <a:cxn ang="0">
                  <a:pos x="57" y="105"/>
                </a:cxn>
                <a:cxn ang="0">
                  <a:pos x="51" y="111"/>
                </a:cxn>
                <a:cxn ang="0">
                  <a:pos x="44" y="120"/>
                </a:cxn>
                <a:cxn ang="0">
                  <a:pos x="37" y="129"/>
                </a:cxn>
                <a:cxn ang="0">
                  <a:pos x="28" y="136"/>
                </a:cxn>
                <a:cxn ang="0">
                  <a:pos x="19" y="141"/>
                </a:cxn>
                <a:cxn ang="0">
                  <a:pos x="12" y="138"/>
                </a:cxn>
                <a:cxn ang="0">
                  <a:pos x="7" y="132"/>
                </a:cxn>
                <a:cxn ang="0">
                  <a:pos x="4" y="124"/>
                </a:cxn>
                <a:cxn ang="0">
                  <a:pos x="0" y="118"/>
                </a:cxn>
                <a:cxn ang="0">
                  <a:pos x="3" y="108"/>
                </a:cxn>
                <a:cxn ang="0">
                  <a:pos x="9" y="97"/>
                </a:cxn>
                <a:cxn ang="0">
                  <a:pos x="16" y="88"/>
                </a:cxn>
                <a:cxn ang="0">
                  <a:pos x="25" y="79"/>
                </a:cxn>
                <a:cxn ang="0">
                  <a:pos x="34" y="71"/>
                </a:cxn>
                <a:cxn ang="0">
                  <a:pos x="45" y="64"/>
                </a:cxn>
                <a:cxn ang="0">
                  <a:pos x="54" y="56"/>
                </a:cxn>
                <a:cxn ang="0">
                  <a:pos x="62" y="48"/>
                </a:cxn>
                <a:cxn ang="0">
                  <a:pos x="86" y="36"/>
                </a:cxn>
                <a:cxn ang="0">
                  <a:pos x="112" y="26"/>
                </a:cxn>
                <a:cxn ang="0">
                  <a:pos x="138" y="17"/>
                </a:cxn>
                <a:cxn ang="0">
                  <a:pos x="163" y="9"/>
                </a:cxn>
                <a:cxn ang="0">
                  <a:pos x="191" y="3"/>
                </a:cxn>
                <a:cxn ang="0">
                  <a:pos x="218" y="0"/>
                </a:cxn>
                <a:cxn ang="0">
                  <a:pos x="245" y="1"/>
                </a:cxn>
                <a:cxn ang="0">
                  <a:pos x="274" y="4"/>
                </a:cxn>
              </a:cxnLst>
              <a:rect l="0" t="0" r="r" b="b"/>
              <a:pathLst>
                <a:path w="274" h="220">
                  <a:moveTo>
                    <a:pt x="274" y="4"/>
                  </a:moveTo>
                  <a:lnTo>
                    <a:pt x="268" y="7"/>
                  </a:lnTo>
                  <a:lnTo>
                    <a:pt x="261" y="10"/>
                  </a:lnTo>
                  <a:lnTo>
                    <a:pt x="251" y="12"/>
                  </a:lnTo>
                  <a:lnTo>
                    <a:pt x="244" y="15"/>
                  </a:lnTo>
                  <a:lnTo>
                    <a:pt x="217" y="32"/>
                  </a:lnTo>
                  <a:lnTo>
                    <a:pt x="191" y="51"/>
                  </a:lnTo>
                  <a:lnTo>
                    <a:pt x="168" y="74"/>
                  </a:lnTo>
                  <a:lnTo>
                    <a:pt x="150" y="100"/>
                  </a:lnTo>
                  <a:lnTo>
                    <a:pt x="135" y="127"/>
                  </a:lnTo>
                  <a:lnTo>
                    <a:pt x="124" y="158"/>
                  </a:lnTo>
                  <a:lnTo>
                    <a:pt x="118" y="188"/>
                  </a:lnTo>
                  <a:lnTo>
                    <a:pt x="118" y="220"/>
                  </a:lnTo>
                  <a:lnTo>
                    <a:pt x="107" y="220"/>
                  </a:lnTo>
                  <a:lnTo>
                    <a:pt x="98" y="218"/>
                  </a:lnTo>
                  <a:lnTo>
                    <a:pt x="89" y="215"/>
                  </a:lnTo>
                  <a:lnTo>
                    <a:pt x="80" y="212"/>
                  </a:lnTo>
                  <a:lnTo>
                    <a:pt x="71" y="208"/>
                  </a:lnTo>
                  <a:lnTo>
                    <a:pt x="63" y="202"/>
                  </a:lnTo>
                  <a:lnTo>
                    <a:pt x="57" y="196"/>
                  </a:lnTo>
                  <a:lnTo>
                    <a:pt x="51" y="188"/>
                  </a:lnTo>
                  <a:lnTo>
                    <a:pt x="56" y="165"/>
                  </a:lnTo>
                  <a:lnTo>
                    <a:pt x="63" y="144"/>
                  </a:lnTo>
                  <a:lnTo>
                    <a:pt x="74" y="124"/>
                  </a:lnTo>
                  <a:lnTo>
                    <a:pt x="85" y="105"/>
                  </a:lnTo>
                  <a:lnTo>
                    <a:pt x="74" y="100"/>
                  </a:lnTo>
                  <a:lnTo>
                    <a:pt x="65" y="100"/>
                  </a:lnTo>
                  <a:lnTo>
                    <a:pt x="57" y="105"/>
                  </a:lnTo>
                  <a:lnTo>
                    <a:pt x="51" y="111"/>
                  </a:lnTo>
                  <a:lnTo>
                    <a:pt x="44" y="120"/>
                  </a:lnTo>
                  <a:lnTo>
                    <a:pt x="37" y="129"/>
                  </a:lnTo>
                  <a:lnTo>
                    <a:pt x="28" y="136"/>
                  </a:lnTo>
                  <a:lnTo>
                    <a:pt x="19" y="141"/>
                  </a:lnTo>
                  <a:lnTo>
                    <a:pt x="12" y="138"/>
                  </a:lnTo>
                  <a:lnTo>
                    <a:pt x="7" y="132"/>
                  </a:lnTo>
                  <a:lnTo>
                    <a:pt x="4" y="124"/>
                  </a:lnTo>
                  <a:lnTo>
                    <a:pt x="0" y="118"/>
                  </a:lnTo>
                  <a:lnTo>
                    <a:pt x="3" y="108"/>
                  </a:lnTo>
                  <a:lnTo>
                    <a:pt x="9" y="97"/>
                  </a:lnTo>
                  <a:lnTo>
                    <a:pt x="16" y="88"/>
                  </a:lnTo>
                  <a:lnTo>
                    <a:pt x="25" y="79"/>
                  </a:lnTo>
                  <a:lnTo>
                    <a:pt x="34" y="71"/>
                  </a:lnTo>
                  <a:lnTo>
                    <a:pt x="45" y="64"/>
                  </a:lnTo>
                  <a:lnTo>
                    <a:pt x="54" y="56"/>
                  </a:lnTo>
                  <a:lnTo>
                    <a:pt x="62" y="48"/>
                  </a:lnTo>
                  <a:lnTo>
                    <a:pt x="86" y="36"/>
                  </a:lnTo>
                  <a:lnTo>
                    <a:pt x="112" y="26"/>
                  </a:lnTo>
                  <a:lnTo>
                    <a:pt x="138" y="17"/>
                  </a:lnTo>
                  <a:lnTo>
                    <a:pt x="163" y="9"/>
                  </a:lnTo>
                  <a:lnTo>
                    <a:pt x="191" y="3"/>
                  </a:lnTo>
                  <a:lnTo>
                    <a:pt x="218" y="0"/>
                  </a:lnTo>
                  <a:lnTo>
                    <a:pt x="245" y="1"/>
                  </a:lnTo>
                  <a:lnTo>
                    <a:pt x="274" y="4"/>
                  </a:lnTo>
                  <a:close/>
                </a:path>
              </a:pathLst>
            </a:custGeom>
            <a:solidFill>
              <a:srgbClr val="33F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81" name="Freeform 53"/>
            <p:cNvSpPr>
              <a:spLocks/>
            </p:cNvSpPr>
            <p:nvPr/>
          </p:nvSpPr>
          <p:spPr bwMode="auto">
            <a:xfrm>
              <a:off x="7334617" y="4956527"/>
              <a:ext cx="34070" cy="58677"/>
            </a:xfrm>
            <a:custGeom>
              <a:avLst/>
              <a:gdLst/>
              <a:ahLst/>
              <a:cxnLst>
                <a:cxn ang="0">
                  <a:pos x="18" y="31"/>
                </a:cxn>
                <a:cxn ang="0">
                  <a:pos x="0" y="3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14" y="14"/>
                </a:cxn>
                <a:cxn ang="0">
                  <a:pos x="17" y="22"/>
                </a:cxn>
                <a:cxn ang="0">
                  <a:pos x="18" y="31"/>
                </a:cxn>
              </a:cxnLst>
              <a:rect l="0" t="0" r="r" b="b"/>
              <a:pathLst>
                <a:path w="18" h="31">
                  <a:moveTo>
                    <a:pt x="18" y="31"/>
                  </a:moveTo>
                  <a:lnTo>
                    <a:pt x="0" y="31"/>
                  </a:lnTo>
                  <a:lnTo>
                    <a:pt x="5" y="0"/>
                  </a:lnTo>
                  <a:lnTo>
                    <a:pt x="11" y="8"/>
                  </a:lnTo>
                  <a:lnTo>
                    <a:pt x="14" y="14"/>
                  </a:lnTo>
                  <a:lnTo>
                    <a:pt x="17" y="22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82" name="Freeform 54"/>
            <p:cNvSpPr>
              <a:spLocks/>
            </p:cNvSpPr>
            <p:nvPr/>
          </p:nvSpPr>
          <p:spPr bwMode="auto">
            <a:xfrm>
              <a:off x="5379364" y="5049274"/>
              <a:ext cx="3075785" cy="1169745"/>
            </a:xfrm>
            <a:custGeom>
              <a:avLst/>
              <a:gdLst/>
              <a:ahLst/>
              <a:cxnLst>
                <a:cxn ang="0">
                  <a:pos x="1625" y="276"/>
                </a:cxn>
                <a:cxn ang="0">
                  <a:pos x="1224" y="416"/>
                </a:cxn>
                <a:cxn ang="0">
                  <a:pos x="790" y="545"/>
                </a:cxn>
                <a:cxn ang="0">
                  <a:pos x="511" y="618"/>
                </a:cxn>
                <a:cxn ang="0">
                  <a:pos x="493" y="613"/>
                </a:cxn>
                <a:cxn ang="0">
                  <a:pos x="444" y="584"/>
                </a:cxn>
                <a:cxn ang="0">
                  <a:pos x="365" y="530"/>
                </a:cxn>
                <a:cxn ang="0">
                  <a:pos x="285" y="464"/>
                </a:cxn>
                <a:cxn ang="0">
                  <a:pos x="206" y="396"/>
                </a:cxn>
                <a:cxn ang="0">
                  <a:pos x="133" y="329"/>
                </a:cxn>
                <a:cxn ang="0">
                  <a:pos x="72" y="270"/>
                </a:cxn>
                <a:cxn ang="0">
                  <a:pos x="27" y="226"/>
                </a:cxn>
                <a:cxn ang="0">
                  <a:pos x="3" y="200"/>
                </a:cxn>
                <a:cxn ang="0">
                  <a:pos x="0" y="185"/>
                </a:cxn>
                <a:cxn ang="0">
                  <a:pos x="6" y="162"/>
                </a:cxn>
                <a:cxn ang="0">
                  <a:pos x="21" y="150"/>
                </a:cxn>
                <a:cxn ang="0">
                  <a:pos x="34" y="140"/>
                </a:cxn>
                <a:cxn ang="0">
                  <a:pos x="50" y="134"/>
                </a:cxn>
                <a:cxn ang="0">
                  <a:pos x="63" y="137"/>
                </a:cxn>
                <a:cxn ang="0">
                  <a:pos x="71" y="155"/>
                </a:cxn>
                <a:cxn ang="0">
                  <a:pos x="80" y="175"/>
                </a:cxn>
                <a:cxn ang="0">
                  <a:pos x="107" y="190"/>
                </a:cxn>
                <a:cxn ang="0">
                  <a:pos x="144" y="193"/>
                </a:cxn>
                <a:cxn ang="0">
                  <a:pos x="180" y="190"/>
                </a:cxn>
                <a:cxn ang="0">
                  <a:pos x="217" y="188"/>
                </a:cxn>
                <a:cxn ang="0">
                  <a:pos x="265" y="190"/>
                </a:cxn>
                <a:cxn ang="0">
                  <a:pos x="321" y="179"/>
                </a:cxn>
                <a:cxn ang="0">
                  <a:pos x="376" y="161"/>
                </a:cxn>
                <a:cxn ang="0">
                  <a:pos x="431" y="141"/>
                </a:cxn>
                <a:cxn ang="0">
                  <a:pos x="717" y="52"/>
                </a:cxn>
                <a:cxn ang="0">
                  <a:pos x="746" y="59"/>
                </a:cxn>
                <a:cxn ang="0">
                  <a:pos x="776" y="61"/>
                </a:cxn>
                <a:cxn ang="0">
                  <a:pos x="807" y="56"/>
                </a:cxn>
                <a:cxn ang="0">
                  <a:pos x="833" y="46"/>
                </a:cxn>
                <a:cxn ang="0">
                  <a:pos x="855" y="74"/>
                </a:cxn>
                <a:cxn ang="0">
                  <a:pos x="884" y="97"/>
                </a:cxn>
                <a:cxn ang="0">
                  <a:pos x="918" y="115"/>
                </a:cxn>
                <a:cxn ang="0">
                  <a:pos x="949" y="132"/>
                </a:cxn>
                <a:cxn ang="0">
                  <a:pos x="963" y="134"/>
                </a:cxn>
                <a:cxn ang="0">
                  <a:pos x="975" y="131"/>
                </a:cxn>
                <a:cxn ang="0">
                  <a:pos x="989" y="126"/>
                </a:cxn>
                <a:cxn ang="0">
                  <a:pos x="1001" y="121"/>
                </a:cxn>
                <a:cxn ang="0">
                  <a:pos x="1019" y="102"/>
                </a:cxn>
                <a:cxn ang="0">
                  <a:pos x="1027" y="79"/>
                </a:cxn>
                <a:cxn ang="0">
                  <a:pos x="1036" y="58"/>
                </a:cxn>
                <a:cxn ang="0">
                  <a:pos x="1057" y="46"/>
                </a:cxn>
                <a:cxn ang="0">
                  <a:pos x="1069" y="24"/>
                </a:cxn>
                <a:cxn ang="0">
                  <a:pos x="1075" y="0"/>
                </a:cxn>
                <a:cxn ang="0">
                  <a:pos x="1461" y="178"/>
                </a:cxn>
              </a:cxnLst>
              <a:rect l="0" t="0" r="r" b="b"/>
              <a:pathLst>
                <a:path w="1625" h="618">
                  <a:moveTo>
                    <a:pt x="1461" y="178"/>
                  </a:moveTo>
                  <a:lnTo>
                    <a:pt x="1625" y="276"/>
                  </a:lnTo>
                  <a:lnTo>
                    <a:pt x="1487" y="328"/>
                  </a:lnTo>
                  <a:lnTo>
                    <a:pt x="1224" y="416"/>
                  </a:lnTo>
                  <a:lnTo>
                    <a:pt x="1009" y="484"/>
                  </a:lnTo>
                  <a:lnTo>
                    <a:pt x="790" y="545"/>
                  </a:lnTo>
                  <a:lnTo>
                    <a:pt x="522" y="616"/>
                  </a:lnTo>
                  <a:lnTo>
                    <a:pt x="511" y="618"/>
                  </a:lnTo>
                  <a:lnTo>
                    <a:pt x="502" y="616"/>
                  </a:lnTo>
                  <a:lnTo>
                    <a:pt x="493" y="613"/>
                  </a:lnTo>
                  <a:lnTo>
                    <a:pt x="482" y="607"/>
                  </a:lnTo>
                  <a:lnTo>
                    <a:pt x="444" y="584"/>
                  </a:lnTo>
                  <a:lnTo>
                    <a:pt x="406" y="559"/>
                  </a:lnTo>
                  <a:lnTo>
                    <a:pt x="365" y="530"/>
                  </a:lnTo>
                  <a:lnTo>
                    <a:pt x="326" y="498"/>
                  </a:lnTo>
                  <a:lnTo>
                    <a:pt x="285" y="464"/>
                  </a:lnTo>
                  <a:lnTo>
                    <a:pt x="245" y="430"/>
                  </a:lnTo>
                  <a:lnTo>
                    <a:pt x="206" y="396"/>
                  </a:lnTo>
                  <a:lnTo>
                    <a:pt x="168" y="361"/>
                  </a:lnTo>
                  <a:lnTo>
                    <a:pt x="133" y="329"/>
                  </a:lnTo>
                  <a:lnTo>
                    <a:pt x="101" y="299"/>
                  </a:lnTo>
                  <a:lnTo>
                    <a:pt x="72" y="270"/>
                  </a:lnTo>
                  <a:lnTo>
                    <a:pt x="48" y="246"/>
                  </a:lnTo>
                  <a:lnTo>
                    <a:pt x="27" y="226"/>
                  </a:lnTo>
                  <a:lnTo>
                    <a:pt x="12" y="211"/>
                  </a:lnTo>
                  <a:lnTo>
                    <a:pt x="3" y="200"/>
                  </a:lnTo>
                  <a:lnTo>
                    <a:pt x="0" y="197"/>
                  </a:lnTo>
                  <a:lnTo>
                    <a:pt x="0" y="185"/>
                  </a:lnTo>
                  <a:lnTo>
                    <a:pt x="1" y="175"/>
                  </a:lnTo>
                  <a:lnTo>
                    <a:pt x="6" y="162"/>
                  </a:lnTo>
                  <a:lnTo>
                    <a:pt x="13" y="153"/>
                  </a:lnTo>
                  <a:lnTo>
                    <a:pt x="21" y="150"/>
                  </a:lnTo>
                  <a:lnTo>
                    <a:pt x="27" y="146"/>
                  </a:lnTo>
                  <a:lnTo>
                    <a:pt x="34" y="140"/>
                  </a:lnTo>
                  <a:lnTo>
                    <a:pt x="42" y="137"/>
                  </a:lnTo>
                  <a:lnTo>
                    <a:pt x="50" y="134"/>
                  </a:lnTo>
                  <a:lnTo>
                    <a:pt x="57" y="134"/>
                  </a:lnTo>
                  <a:lnTo>
                    <a:pt x="63" y="137"/>
                  </a:lnTo>
                  <a:lnTo>
                    <a:pt x="69" y="143"/>
                  </a:lnTo>
                  <a:lnTo>
                    <a:pt x="71" y="155"/>
                  </a:lnTo>
                  <a:lnTo>
                    <a:pt x="74" y="165"/>
                  </a:lnTo>
                  <a:lnTo>
                    <a:pt x="80" y="175"/>
                  </a:lnTo>
                  <a:lnTo>
                    <a:pt x="91" y="182"/>
                  </a:lnTo>
                  <a:lnTo>
                    <a:pt x="107" y="190"/>
                  </a:lnTo>
                  <a:lnTo>
                    <a:pt x="125" y="193"/>
                  </a:lnTo>
                  <a:lnTo>
                    <a:pt x="144" y="193"/>
                  </a:lnTo>
                  <a:lnTo>
                    <a:pt x="162" y="193"/>
                  </a:lnTo>
                  <a:lnTo>
                    <a:pt x="180" y="190"/>
                  </a:lnTo>
                  <a:lnTo>
                    <a:pt x="198" y="188"/>
                  </a:lnTo>
                  <a:lnTo>
                    <a:pt x="217" y="188"/>
                  </a:lnTo>
                  <a:lnTo>
                    <a:pt x="235" y="190"/>
                  </a:lnTo>
                  <a:lnTo>
                    <a:pt x="265" y="190"/>
                  </a:lnTo>
                  <a:lnTo>
                    <a:pt x="294" y="185"/>
                  </a:lnTo>
                  <a:lnTo>
                    <a:pt x="321" y="179"/>
                  </a:lnTo>
                  <a:lnTo>
                    <a:pt x="349" y="170"/>
                  </a:lnTo>
                  <a:lnTo>
                    <a:pt x="376" y="161"/>
                  </a:lnTo>
                  <a:lnTo>
                    <a:pt x="403" y="152"/>
                  </a:lnTo>
                  <a:lnTo>
                    <a:pt x="431" y="141"/>
                  </a:lnTo>
                  <a:lnTo>
                    <a:pt x="458" y="132"/>
                  </a:lnTo>
                  <a:lnTo>
                    <a:pt x="717" y="52"/>
                  </a:lnTo>
                  <a:lnTo>
                    <a:pt x="731" y="56"/>
                  </a:lnTo>
                  <a:lnTo>
                    <a:pt x="746" y="59"/>
                  </a:lnTo>
                  <a:lnTo>
                    <a:pt x="761" y="61"/>
                  </a:lnTo>
                  <a:lnTo>
                    <a:pt x="776" y="61"/>
                  </a:lnTo>
                  <a:lnTo>
                    <a:pt x="792" y="59"/>
                  </a:lnTo>
                  <a:lnTo>
                    <a:pt x="807" y="56"/>
                  </a:lnTo>
                  <a:lnTo>
                    <a:pt x="821" y="52"/>
                  </a:lnTo>
                  <a:lnTo>
                    <a:pt x="833" y="46"/>
                  </a:lnTo>
                  <a:lnTo>
                    <a:pt x="843" y="61"/>
                  </a:lnTo>
                  <a:lnTo>
                    <a:pt x="855" y="74"/>
                  </a:lnTo>
                  <a:lnTo>
                    <a:pt x="869" y="87"/>
                  </a:lnTo>
                  <a:lnTo>
                    <a:pt x="884" y="97"/>
                  </a:lnTo>
                  <a:lnTo>
                    <a:pt x="901" y="106"/>
                  </a:lnTo>
                  <a:lnTo>
                    <a:pt x="918" y="115"/>
                  </a:lnTo>
                  <a:lnTo>
                    <a:pt x="933" y="124"/>
                  </a:lnTo>
                  <a:lnTo>
                    <a:pt x="949" y="132"/>
                  </a:lnTo>
                  <a:lnTo>
                    <a:pt x="956" y="134"/>
                  </a:lnTo>
                  <a:lnTo>
                    <a:pt x="963" y="134"/>
                  </a:lnTo>
                  <a:lnTo>
                    <a:pt x="969" y="134"/>
                  </a:lnTo>
                  <a:lnTo>
                    <a:pt x="975" y="131"/>
                  </a:lnTo>
                  <a:lnTo>
                    <a:pt x="983" y="129"/>
                  </a:lnTo>
                  <a:lnTo>
                    <a:pt x="989" y="126"/>
                  </a:lnTo>
                  <a:lnTo>
                    <a:pt x="995" y="124"/>
                  </a:lnTo>
                  <a:lnTo>
                    <a:pt x="1001" y="121"/>
                  </a:lnTo>
                  <a:lnTo>
                    <a:pt x="1012" y="112"/>
                  </a:lnTo>
                  <a:lnTo>
                    <a:pt x="1019" y="102"/>
                  </a:lnTo>
                  <a:lnTo>
                    <a:pt x="1024" y="91"/>
                  </a:lnTo>
                  <a:lnTo>
                    <a:pt x="1027" y="79"/>
                  </a:lnTo>
                  <a:lnTo>
                    <a:pt x="1030" y="67"/>
                  </a:lnTo>
                  <a:lnTo>
                    <a:pt x="1036" y="58"/>
                  </a:lnTo>
                  <a:lnTo>
                    <a:pt x="1045" y="50"/>
                  </a:lnTo>
                  <a:lnTo>
                    <a:pt x="1057" y="46"/>
                  </a:lnTo>
                  <a:lnTo>
                    <a:pt x="1063" y="35"/>
                  </a:lnTo>
                  <a:lnTo>
                    <a:pt x="1069" y="24"/>
                  </a:lnTo>
                  <a:lnTo>
                    <a:pt x="1074" y="12"/>
                  </a:lnTo>
                  <a:lnTo>
                    <a:pt x="1075" y="0"/>
                  </a:lnTo>
                  <a:lnTo>
                    <a:pt x="1265" y="80"/>
                  </a:lnTo>
                  <a:lnTo>
                    <a:pt x="1461" y="178"/>
                  </a:lnTo>
                  <a:close/>
                </a:path>
              </a:pathLst>
            </a:custGeom>
            <a:solidFill>
              <a:srgbClr val="AA72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83" name="Freeform 55"/>
            <p:cNvSpPr>
              <a:spLocks/>
            </p:cNvSpPr>
            <p:nvPr/>
          </p:nvSpPr>
          <p:spPr bwMode="auto">
            <a:xfrm>
              <a:off x="6096732" y="5416475"/>
              <a:ext cx="1998787" cy="588658"/>
            </a:xfrm>
            <a:custGeom>
              <a:avLst/>
              <a:gdLst/>
              <a:ahLst/>
              <a:cxnLst>
                <a:cxn ang="0">
                  <a:pos x="973" y="43"/>
                </a:cxn>
                <a:cxn ang="0">
                  <a:pos x="598" y="169"/>
                </a:cxn>
                <a:cxn ang="0">
                  <a:pos x="294" y="252"/>
                </a:cxn>
                <a:cxn ang="0">
                  <a:pos x="56" y="310"/>
                </a:cxn>
                <a:cxn ang="0">
                  <a:pos x="47" y="311"/>
                </a:cxn>
                <a:cxn ang="0">
                  <a:pos x="38" y="311"/>
                </a:cxn>
                <a:cxn ang="0">
                  <a:pos x="29" y="311"/>
                </a:cxn>
                <a:cxn ang="0">
                  <a:pos x="20" y="311"/>
                </a:cxn>
                <a:cxn ang="0">
                  <a:pos x="12" y="310"/>
                </a:cxn>
                <a:cxn ang="0">
                  <a:pos x="6" y="310"/>
                </a:cxn>
                <a:cxn ang="0">
                  <a:pos x="1" y="308"/>
                </a:cxn>
                <a:cxn ang="0">
                  <a:pos x="0" y="308"/>
                </a:cxn>
                <a:cxn ang="0">
                  <a:pos x="20" y="302"/>
                </a:cxn>
                <a:cxn ang="0">
                  <a:pos x="39" y="296"/>
                </a:cxn>
                <a:cxn ang="0">
                  <a:pos x="61" y="292"/>
                </a:cxn>
                <a:cxn ang="0">
                  <a:pos x="80" y="289"/>
                </a:cxn>
                <a:cxn ang="0">
                  <a:pos x="102" y="284"/>
                </a:cxn>
                <a:cxn ang="0">
                  <a:pos x="121" y="280"/>
                </a:cxn>
                <a:cxn ang="0">
                  <a:pos x="143" y="275"/>
                </a:cxn>
                <a:cxn ang="0">
                  <a:pos x="162" y="269"/>
                </a:cxn>
                <a:cxn ang="0">
                  <a:pos x="401" y="208"/>
                </a:cxn>
                <a:cxn ang="0">
                  <a:pos x="715" y="116"/>
                </a:cxn>
                <a:cxn ang="0">
                  <a:pos x="1004" y="12"/>
                </a:cxn>
                <a:cxn ang="0">
                  <a:pos x="1011" y="9"/>
                </a:cxn>
                <a:cxn ang="0">
                  <a:pos x="1017" y="8"/>
                </a:cxn>
                <a:cxn ang="0">
                  <a:pos x="1023" y="5"/>
                </a:cxn>
                <a:cxn ang="0">
                  <a:pos x="1030" y="2"/>
                </a:cxn>
                <a:cxn ang="0">
                  <a:pos x="1036" y="0"/>
                </a:cxn>
                <a:cxn ang="0">
                  <a:pos x="1042" y="0"/>
                </a:cxn>
                <a:cxn ang="0">
                  <a:pos x="1050" y="0"/>
                </a:cxn>
                <a:cxn ang="0">
                  <a:pos x="1056" y="2"/>
                </a:cxn>
                <a:cxn ang="0">
                  <a:pos x="973" y="43"/>
                </a:cxn>
              </a:cxnLst>
              <a:rect l="0" t="0" r="r" b="b"/>
              <a:pathLst>
                <a:path w="1056" h="311">
                  <a:moveTo>
                    <a:pt x="973" y="43"/>
                  </a:moveTo>
                  <a:lnTo>
                    <a:pt x="598" y="169"/>
                  </a:lnTo>
                  <a:lnTo>
                    <a:pt x="294" y="252"/>
                  </a:lnTo>
                  <a:lnTo>
                    <a:pt x="56" y="310"/>
                  </a:lnTo>
                  <a:lnTo>
                    <a:pt x="47" y="311"/>
                  </a:lnTo>
                  <a:lnTo>
                    <a:pt x="38" y="311"/>
                  </a:lnTo>
                  <a:lnTo>
                    <a:pt x="29" y="311"/>
                  </a:lnTo>
                  <a:lnTo>
                    <a:pt x="20" y="311"/>
                  </a:lnTo>
                  <a:lnTo>
                    <a:pt x="12" y="310"/>
                  </a:lnTo>
                  <a:lnTo>
                    <a:pt x="6" y="310"/>
                  </a:lnTo>
                  <a:lnTo>
                    <a:pt x="1" y="308"/>
                  </a:lnTo>
                  <a:lnTo>
                    <a:pt x="0" y="308"/>
                  </a:lnTo>
                  <a:lnTo>
                    <a:pt x="20" y="302"/>
                  </a:lnTo>
                  <a:lnTo>
                    <a:pt x="39" y="296"/>
                  </a:lnTo>
                  <a:lnTo>
                    <a:pt x="61" y="292"/>
                  </a:lnTo>
                  <a:lnTo>
                    <a:pt x="80" y="289"/>
                  </a:lnTo>
                  <a:lnTo>
                    <a:pt x="102" y="284"/>
                  </a:lnTo>
                  <a:lnTo>
                    <a:pt x="121" y="280"/>
                  </a:lnTo>
                  <a:lnTo>
                    <a:pt x="143" y="275"/>
                  </a:lnTo>
                  <a:lnTo>
                    <a:pt x="162" y="269"/>
                  </a:lnTo>
                  <a:lnTo>
                    <a:pt x="401" y="208"/>
                  </a:lnTo>
                  <a:lnTo>
                    <a:pt x="715" y="116"/>
                  </a:lnTo>
                  <a:lnTo>
                    <a:pt x="1004" y="12"/>
                  </a:lnTo>
                  <a:lnTo>
                    <a:pt x="1011" y="9"/>
                  </a:lnTo>
                  <a:lnTo>
                    <a:pt x="1017" y="8"/>
                  </a:lnTo>
                  <a:lnTo>
                    <a:pt x="1023" y="5"/>
                  </a:lnTo>
                  <a:lnTo>
                    <a:pt x="1030" y="2"/>
                  </a:lnTo>
                  <a:lnTo>
                    <a:pt x="1036" y="0"/>
                  </a:lnTo>
                  <a:lnTo>
                    <a:pt x="1042" y="0"/>
                  </a:lnTo>
                  <a:lnTo>
                    <a:pt x="1050" y="0"/>
                  </a:lnTo>
                  <a:lnTo>
                    <a:pt x="1056" y="2"/>
                  </a:lnTo>
                  <a:lnTo>
                    <a:pt x="973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84" name="Freeform 56"/>
            <p:cNvSpPr>
              <a:spLocks/>
            </p:cNvSpPr>
            <p:nvPr/>
          </p:nvSpPr>
          <p:spPr bwMode="auto">
            <a:xfrm>
              <a:off x="6551002" y="2991810"/>
              <a:ext cx="166566" cy="7192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3" y="3"/>
                </a:cxn>
                <a:cxn ang="0">
                  <a:pos x="77" y="9"/>
                </a:cxn>
                <a:cxn ang="0">
                  <a:pos x="85" y="17"/>
                </a:cxn>
                <a:cxn ang="0">
                  <a:pos x="88" y="25"/>
                </a:cxn>
                <a:cxn ang="0">
                  <a:pos x="86" y="28"/>
                </a:cxn>
                <a:cxn ang="0">
                  <a:pos x="85" y="32"/>
                </a:cxn>
                <a:cxn ang="0">
                  <a:pos x="80" y="34"/>
                </a:cxn>
                <a:cxn ang="0">
                  <a:pos x="74" y="37"/>
                </a:cxn>
                <a:cxn ang="0">
                  <a:pos x="68" y="38"/>
                </a:cxn>
                <a:cxn ang="0">
                  <a:pos x="59" y="38"/>
                </a:cxn>
                <a:cxn ang="0">
                  <a:pos x="51" y="38"/>
                </a:cxn>
                <a:cxn ang="0">
                  <a:pos x="42" y="38"/>
                </a:cxn>
                <a:cxn ang="0">
                  <a:pos x="25" y="35"/>
                </a:cxn>
                <a:cxn ang="0">
                  <a:pos x="12" y="29"/>
                </a:cxn>
                <a:cxn ang="0">
                  <a:pos x="3" y="22"/>
                </a:cxn>
                <a:cxn ang="0">
                  <a:pos x="0" y="14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9" y="5"/>
                </a:cxn>
                <a:cxn ang="0">
                  <a:pos x="15" y="2"/>
                </a:cxn>
                <a:cxn ang="0">
                  <a:pos x="21" y="0"/>
                </a:cxn>
                <a:cxn ang="0">
                  <a:pos x="29" y="0"/>
                </a:cxn>
                <a:cxn ang="0">
                  <a:pos x="38" y="0"/>
                </a:cxn>
                <a:cxn ang="0">
                  <a:pos x="47" y="0"/>
                </a:cxn>
              </a:cxnLst>
              <a:rect l="0" t="0" r="r" b="b"/>
              <a:pathLst>
                <a:path w="88" h="38">
                  <a:moveTo>
                    <a:pt x="47" y="0"/>
                  </a:moveTo>
                  <a:lnTo>
                    <a:pt x="63" y="3"/>
                  </a:lnTo>
                  <a:lnTo>
                    <a:pt x="77" y="9"/>
                  </a:lnTo>
                  <a:lnTo>
                    <a:pt x="85" y="17"/>
                  </a:lnTo>
                  <a:lnTo>
                    <a:pt x="88" y="25"/>
                  </a:lnTo>
                  <a:lnTo>
                    <a:pt x="86" y="28"/>
                  </a:lnTo>
                  <a:lnTo>
                    <a:pt x="85" y="32"/>
                  </a:lnTo>
                  <a:lnTo>
                    <a:pt x="80" y="34"/>
                  </a:lnTo>
                  <a:lnTo>
                    <a:pt x="74" y="37"/>
                  </a:lnTo>
                  <a:lnTo>
                    <a:pt x="68" y="38"/>
                  </a:lnTo>
                  <a:lnTo>
                    <a:pt x="59" y="38"/>
                  </a:lnTo>
                  <a:lnTo>
                    <a:pt x="51" y="38"/>
                  </a:lnTo>
                  <a:lnTo>
                    <a:pt x="42" y="38"/>
                  </a:lnTo>
                  <a:lnTo>
                    <a:pt x="25" y="35"/>
                  </a:lnTo>
                  <a:lnTo>
                    <a:pt x="12" y="29"/>
                  </a:lnTo>
                  <a:lnTo>
                    <a:pt x="3" y="22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4" y="6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85" name="Freeform 57"/>
            <p:cNvSpPr>
              <a:spLocks/>
            </p:cNvSpPr>
            <p:nvPr/>
          </p:nvSpPr>
          <p:spPr bwMode="auto">
            <a:xfrm>
              <a:off x="6906846" y="3018310"/>
              <a:ext cx="143852" cy="60569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4" y="3"/>
                </a:cxn>
                <a:cxn ang="0">
                  <a:pos x="67" y="8"/>
                </a:cxn>
                <a:cxn ang="0">
                  <a:pos x="74" y="14"/>
                </a:cxn>
                <a:cxn ang="0">
                  <a:pos x="76" y="20"/>
                </a:cxn>
                <a:cxn ang="0">
                  <a:pos x="71" y="26"/>
                </a:cxn>
                <a:cxn ang="0">
                  <a:pos x="64" y="30"/>
                </a:cxn>
                <a:cxn ang="0">
                  <a:pos x="51" y="32"/>
                </a:cxn>
                <a:cxn ang="0">
                  <a:pos x="36" y="32"/>
                </a:cxn>
                <a:cxn ang="0">
                  <a:pos x="21" y="29"/>
                </a:cxn>
                <a:cxn ang="0">
                  <a:pos x="9" y="24"/>
                </a:cxn>
                <a:cxn ang="0">
                  <a:pos x="1" y="18"/>
                </a:cxn>
                <a:cxn ang="0">
                  <a:pos x="0" y="12"/>
                </a:cxn>
                <a:cxn ang="0">
                  <a:pos x="4" y="6"/>
                </a:cxn>
                <a:cxn ang="0">
                  <a:pos x="12" y="2"/>
                </a:cxn>
                <a:cxn ang="0">
                  <a:pos x="24" y="0"/>
                </a:cxn>
                <a:cxn ang="0">
                  <a:pos x="39" y="0"/>
                </a:cxn>
              </a:cxnLst>
              <a:rect l="0" t="0" r="r" b="b"/>
              <a:pathLst>
                <a:path w="76" h="32">
                  <a:moveTo>
                    <a:pt x="39" y="0"/>
                  </a:moveTo>
                  <a:lnTo>
                    <a:pt x="54" y="3"/>
                  </a:lnTo>
                  <a:lnTo>
                    <a:pt x="67" y="8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1" y="26"/>
                  </a:lnTo>
                  <a:lnTo>
                    <a:pt x="64" y="30"/>
                  </a:lnTo>
                  <a:lnTo>
                    <a:pt x="51" y="32"/>
                  </a:lnTo>
                  <a:lnTo>
                    <a:pt x="36" y="32"/>
                  </a:lnTo>
                  <a:lnTo>
                    <a:pt x="21" y="29"/>
                  </a:lnTo>
                  <a:lnTo>
                    <a:pt x="9" y="24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4" y="6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86" name="Freeform 58"/>
            <p:cNvSpPr>
              <a:spLocks/>
            </p:cNvSpPr>
            <p:nvPr/>
          </p:nvSpPr>
          <p:spPr bwMode="auto">
            <a:xfrm>
              <a:off x="6545323" y="2974775"/>
              <a:ext cx="177922" cy="81390"/>
            </a:xfrm>
            <a:custGeom>
              <a:avLst/>
              <a:gdLst/>
              <a:ahLst/>
              <a:cxnLst>
                <a:cxn ang="0">
                  <a:pos x="94" y="35"/>
                </a:cxn>
                <a:cxn ang="0">
                  <a:pos x="85" y="40"/>
                </a:cxn>
                <a:cxn ang="0">
                  <a:pos x="74" y="34"/>
                </a:cxn>
                <a:cxn ang="0">
                  <a:pos x="63" y="28"/>
                </a:cxn>
                <a:cxn ang="0">
                  <a:pos x="53" y="26"/>
                </a:cxn>
                <a:cxn ang="0">
                  <a:pos x="50" y="31"/>
                </a:cxn>
                <a:cxn ang="0">
                  <a:pos x="47" y="37"/>
                </a:cxn>
                <a:cxn ang="0">
                  <a:pos x="42" y="41"/>
                </a:cxn>
                <a:cxn ang="0">
                  <a:pos x="36" y="43"/>
                </a:cxn>
                <a:cxn ang="0">
                  <a:pos x="25" y="43"/>
                </a:cxn>
                <a:cxn ang="0">
                  <a:pos x="16" y="38"/>
                </a:cxn>
                <a:cxn ang="0">
                  <a:pos x="7" y="32"/>
                </a:cxn>
                <a:cxn ang="0">
                  <a:pos x="0" y="26"/>
                </a:cxn>
                <a:cxn ang="0">
                  <a:pos x="4" y="20"/>
                </a:cxn>
                <a:cxn ang="0">
                  <a:pos x="9" y="14"/>
                </a:cxn>
                <a:cxn ang="0">
                  <a:pos x="13" y="9"/>
                </a:cxn>
                <a:cxn ang="0">
                  <a:pos x="19" y="6"/>
                </a:cxn>
                <a:cxn ang="0">
                  <a:pos x="27" y="3"/>
                </a:cxn>
                <a:cxn ang="0">
                  <a:pos x="33" y="2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56" y="2"/>
                </a:cxn>
                <a:cxn ang="0">
                  <a:pos x="62" y="5"/>
                </a:cxn>
                <a:cxn ang="0">
                  <a:pos x="69" y="8"/>
                </a:cxn>
                <a:cxn ang="0">
                  <a:pos x="76" y="12"/>
                </a:cxn>
                <a:cxn ang="0">
                  <a:pos x="82" y="17"/>
                </a:cxn>
                <a:cxn ang="0">
                  <a:pos x="86" y="22"/>
                </a:cxn>
                <a:cxn ang="0">
                  <a:pos x="91" y="28"/>
                </a:cxn>
                <a:cxn ang="0">
                  <a:pos x="94" y="35"/>
                </a:cxn>
              </a:cxnLst>
              <a:rect l="0" t="0" r="r" b="b"/>
              <a:pathLst>
                <a:path w="94" h="43">
                  <a:moveTo>
                    <a:pt x="94" y="35"/>
                  </a:moveTo>
                  <a:lnTo>
                    <a:pt x="85" y="40"/>
                  </a:lnTo>
                  <a:lnTo>
                    <a:pt x="74" y="34"/>
                  </a:lnTo>
                  <a:lnTo>
                    <a:pt x="63" y="28"/>
                  </a:lnTo>
                  <a:lnTo>
                    <a:pt x="53" y="26"/>
                  </a:lnTo>
                  <a:lnTo>
                    <a:pt x="50" y="31"/>
                  </a:lnTo>
                  <a:lnTo>
                    <a:pt x="47" y="37"/>
                  </a:lnTo>
                  <a:lnTo>
                    <a:pt x="42" y="41"/>
                  </a:lnTo>
                  <a:lnTo>
                    <a:pt x="36" y="43"/>
                  </a:lnTo>
                  <a:lnTo>
                    <a:pt x="25" y="43"/>
                  </a:lnTo>
                  <a:lnTo>
                    <a:pt x="16" y="38"/>
                  </a:lnTo>
                  <a:lnTo>
                    <a:pt x="7" y="32"/>
                  </a:lnTo>
                  <a:lnTo>
                    <a:pt x="0" y="26"/>
                  </a:lnTo>
                  <a:lnTo>
                    <a:pt x="4" y="20"/>
                  </a:lnTo>
                  <a:lnTo>
                    <a:pt x="9" y="14"/>
                  </a:lnTo>
                  <a:lnTo>
                    <a:pt x="13" y="9"/>
                  </a:lnTo>
                  <a:lnTo>
                    <a:pt x="19" y="6"/>
                  </a:lnTo>
                  <a:lnTo>
                    <a:pt x="27" y="3"/>
                  </a:lnTo>
                  <a:lnTo>
                    <a:pt x="33" y="2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2" y="5"/>
                  </a:lnTo>
                  <a:lnTo>
                    <a:pt x="69" y="8"/>
                  </a:lnTo>
                  <a:lnTo>
                    <a:pt x="76" y="12"/>
                  </a:lnTo>
                  <a:lnTo>
                    <a:pt x="82" y="17"/>
                  </a:lnTo>
                  <a:lnTo>
                    <a:pt x="86" y="22"/>
                  </a:lnTo>
                  <a:lnTo>
                    <a:pt x="91" y="28"/>
                  </a:lnTo>
                  <a:lnTo>
                    <a:pt x="94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48187" name="Freeform 59"/>
            <p:cNvSpPr>
              <a:spLocks/>
            </p:cNvSpPr>
            <p:nvPr/>
          </p:nvSpPr>
          <p:spPr bwMode="auto">
            <a:xfrm>
              <a:off x="6901168" y="2997489"/>
              <a:ext cx="145745" cy="75712"/>
            </a:xfrm>
            <a:custGeom>
              <a:avLst/>
              <a:gdLst/>
              <a:ahLst/>
              <a:cxnLst>
                <a:cxn ang="0">
                  <a:pos x="68" y="11"/>
                </a:cxn>
                <a:cxn ang="0">
                  <a:pos x="73" y="17"/>
                </a:cxn>
                <a:cxn ang="0">
                  <a:pos x="77" y="22"/>
                </a:cxn>
                <a:cxn ang="0">
                  <a:pos x="77" y="26"/>
                </a:cxn>
                <a:cxn ang="0">
                  <a:pos x="71" y="32"/>
                </a:cxn>
                <a:cxn ang="0">
                  <a:pos x="68" y="26"/>
                </a:cxn>
                <a:cxn ang="0">
                  <a:pos x="62" y="22"/>
                </a:cxn>
                <a:cxn ang="0">
                  <a:pos x="56" y="19"/>
                </a:cxn>
                <a:cxn ang="0">
                  <a:pos x="48" y="19"/>
                </a:cxn>
                <a:cxn ang="0">
                  <a:pos x="45" y="25"/>
                </a:cxn>
                <a:cxn ang="0">
                  <a:pos x="42" y="29"/>
                </a:cxn>
                <a:cxn ang="0">
                  <a:pos x="39" y="34"/>
                </a:cxn>
                <a:cxn ang="0">
                  <a:pos x="33" y="37"/>
                </a:cxn>
                <a:cxn ang="0">
                  <a:pos x="23" y="40"/>
                </a:cxn>
                <a:cxn ang="0">
                  <a:pos x="15" y="37"/>
                </a:cxn>
                <a:cxn ang="0">
                  <a:pos x="6" y="31"/>
                </a:cxn>
                <a:cxn ang="0">
                  <a:pos x="0" y="23"/>
                </a:cxn>
                <a:cxn ang="0">
                  <a:pos x="7" y="16"/>
                </a:cxn>
                <a:cxn ang="0">
                  <a:pos x="17" y="8"/>
                </a:cxn>
                <a:cxn ang="0">
                  <a:pos x="27" y="3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56" y="2"/>
                </a:cxn>
                <a:cxn ang="0">
                  <a:pos x="62" y="6"/>
                </a:cxn>
                <a:cxn ang="0">
                  <a:pos x="68" y="11"/>
                </a:cxn>
              </a:cxnLst>
              <a:rect l="0" t="0" r="r" b="b"/>
              <a:pathLst>
                <a:path w="77" h="40">
                  <a:moveTo>
                    <a:pt x="68" y="11"/>
                  </a:moveTo>
                  <a:lnTo>
                    <a:pt x="73" y="17"/>
                  </a:lnTo>
                  <a:lnTo>
                    <a:pt x="77" y="22"/>
                  </a:lnTo>
                  <a:lnTo>
                    <a:pt x="77" y="26"/>
                  </a:lnTo>
                  <a:lnTo>
                    <a:pt x="71" y="32"/>
                  </a:lnTo>
                  <a:lnTo>
                    <a:pt x="68" y="26"/>
                  </a:lnTo>
                  <a:lnTo>
                    <a:pt x="62" y="22"/>
                  </a:lnTo>
                  <a:lnTo>
                    <a:pt x="56" y="19"/>
                  </a:lnTo>
                  <a:lnTo>
                    <a:pt x="48" y="19"/>
                  </a:lnTo>
                  <a:lnTo>
                    <a:pt x="45" y="25"/>
                  </a:lnTo>
                  <a:lnTo>
                    <a:pt x="42" y="29"/>
                  </a:lnTo>
                  <a:lnTo>
                    <a:pt x="39" y="34"/>
                  </a:lnTo>
                  <a:lnTo>
                    <a:pt x="33" y="37"/>
                  </a:lnTo>
                  <a:lnTo>
                    <a:pt x="23" y="40"/>
                  </a:lnTo>
                  <a:lnTo>
                    <a:pt x="15" y="37"/>
                  </a:lnTo>
                  <a:lnTo>
                    <a:pt x="6" y="31"/>
                  </a:lnTo>
                  <a:lnTo>
                    <a:pt x="0" y="23"/>
                  </a:lnTo>
                  <a:lnTo>
                    <a:pt x="7" y="16"/>
                  </a:lnTo>
                  <a:lnTo>
                    <a:pt x="17" y="8"/>
                  </a:lnTo>
                  <a:lnTo>
                    <a:pt x="27" y="3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2" y="6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b="1" cap="all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2" name="雲朵形圖說文字 21"/>
            <p:cNvSpPr/>
            <p:nvPr/>
          </p:nvSpPr>
          <p:spPr>
            <a:xfrm>
              <a:off x="1643042" y="428604"/>
              <a:ext cx="3786214" cy="1785950"/>
            </a:xfrm>
            <a:prstGeom prst="cloudCallout">
              <a:avLst>
                <a:gd name="adj1" fmla="val 70032"/>
                <a:gd name="adj2" fmla="val 3256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cap="all" dirty="0" smtClean="0">
                  <a:ln w="635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outerShdw blurRad="63500" dist="114300" dir="2700000" algn="tl" rotWithShape="0">
                      <a:prstClr val="black">
                        <a:alpha val="40000"/>
                      </a:prstClr>
                    </a:outerShdw>
                    <a:reflection blurRad="12700" stA="28000" endPos="45000" dist="1000" dir="5400000" sy="-100000" algn="bl" rotWithShape="0"/>
                  </a:effectLst>
                </a:rPr>
                <a:t>任意的魔術方塊，在幾步內可以完成呢？</a:t>
              </a:r>
              <a:endParaRPr lang="zh-TW" altLang="en-US" b="1" cap="all" dirty="0">
                <a:ln w="63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3500" dist="1143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Fewest move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2214554"/>
            <a:ext cx="8286808" cy="4357718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Michael Reid.</a:t>
            </a:r>
          </a:p>
          <a:p>
            <a:pPr lvl="1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Lower bounds: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  <a:hlinkClick r:id="rId3"/>
              </a:rPr>
              <a:t>Superflip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  <a:hlinkClick r:id="rId3"/>
              </a:rPr>
              <a:t> requires 20 face turns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 (1995)</a:t>
            </a:r>
          </a:p>
          <a:p>
            <a:pPr lvl="1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Upper bounds: 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  <a:hlinkClick r:id="rId4"/>
              </a:rPr>
              <a:t>New upper bounds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 (1995)</a:t>
            </a:r>
          </a:p>
          <a:p>
            <a:pPr lvl="2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Face turn metric(FTM): 29 moves.</a:t>
            </a:r>
          </a:p>
          <a:p>
            <a:pPr lvl="2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Quarter turn metric(QTM): 42 moves.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Fewest move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571612"/>
            <a:ext cx="8286808" cy="4929222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Daniel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Kunkle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 and Gene Cooperman, 26 Moves Suffice for Rubik's Cube, </a:t>
            </a:r>
            <a:r>
              <a:rPr lang="en-US" altLang="zh-TW" i="1" dirty="0" smtClean="0">
                <a:latin typeface="Arno Pro Smbd SmText" pitchFamily="18" charset="0"/>
                <a:cs typeface="Times New Roman" pitchFamily="18" charset="0"/>
              </a:rPr>
              <a:t>Proc. of International Symposium on Symbolic and Algebraic Computation 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(ISSAC '07), ACM Press, 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  <a:hlinkClick r:id="rId3"/>
              </a:rPr>
              <a:t>2007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FTM: 26 moves.</a:t>
            </a:r>
          </a:p>
          <a:p>
            <a:pPr lvl="1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Gene Cooperman, Larry Finkelstein, and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Namita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Sarawagi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 Applications of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Cayleygraphs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 In AAECC: Applied Algebra, </a:t>
            </a:r>
            <a:r>
              <a:rPr lang="en-US" altLang="zh-TW" i="1" dirty="0" smtClean="0">
                <a:latin typeface="Arno Pro Smbd SmText" pitchFamily="18" charset="0"/>
                <a:cs typeface="Times New Roman" pitchFamily="18" charset="0"/>
              </a:rPr>
              <a:t>Algebraic </a:t>
            </a:r>
            <a:r>
              <a:rPr lang="en-US" altLang="zh-TW" i="1" dirty="0" err="1" smtClean="0">
                <a:latin typeface="Arno Pro Smbd SmText" pitchFamily="18" charset="0"/>
                <a:cs typeface="Times New Roman" pitchFamily="18" charset="0"/>
              </a:rPr>
              <a:t>Algorithmsand</a:t>
            </a:r>
            <a:r>
              <a:rPr lang="en-US" altLang="zh-TW" i="1" dirty="0" smtClean="0">
                <a:latin typeface="Arno Pro Smbd SmText" pitchFamily="18" charset="0"/>
                <a:cs typeface="Times New Roman" pitchFamily="18" charset="0"/>
              </a:rPr>
              <a:t> Error-Correcting Codes, </a:t>
            </a:r>
            <a:r>
              <a:rPr lang="en-US" altLang="zh-TW" i="1" dirty="0" err="1" smtClean="0">
                <a:latin typeface="Arno Pro Smbd SmText" pitchFamily="18" charset="0"/>
                <a:cs typeface="Times New Roman" pitchFamily="18" charset="0"/>
              </a:rPr>
              <a:t>InternationalConference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, pages 367-378 LNCS, Springer-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Verlag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, 1990.</a:t>
            </a:r>
          </a:p>
          <a:p>
            <a:pPr lvl="2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FTM: 11 moves.</a:t>
            </a:r>
          </a:p>
          <a:p>
            <a:pPr lvl="2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QTM: 14 moves.</a:t>
            </a:r>
            <a:endParaRPr lang="zh-TW" altLang="en-US" dirty="0">
              <a:latin typeface="Arno Pro Smbd SmText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23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Fewest move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857364"/>
            <a:ext cx="8286808" cy="4429156"/>
          </a:xfrm>
        </p:spPr>
        <p:txBody>
          <a:bodyPr>
            <a:normAutofit/>
          </a:bodyPr>
          <a:lstStyle/>
          <a:p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Silviu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Radu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altLang="zh-TW" dirty="0" smtClean="0">
                <a:latin typeface="Arno Pro Smbd SmText" pitchFamily="18" charset="0"/>
                <a:cs typeface="Times New Roman" pitchFamily="18" charset="0"/>
                <a:hlinkClick r:id="rId3"/>
              </a:rPr>
              <a:t>Rubik can be solved in 27f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 (2006)</a:t>
            </a:r>
          </a:p>
          <a:p>
            <a:pPr lvl="1"/>
            <a:r>
              <a:rPr lang="en-US" altLang="zh-TW" dirty="0" smtClean="0">
                <a:latin typeface="Arno Pro Smbd SmText" pitchFamily="18" charset="0"/>
                <a:cs typeface="Times New Roman" pitchFamily="18" charset="0"/>
                <a:hlinkClick r:id="rId4"/>
              </a:rPr>
              <a:t>Paper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 (June 30, 2007)</a:t>
            </a:r>
          </a:p>
          <a:p>
            <a:pPr lvl="2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Face turn metric(FTM): 27 moves.</a:t>
            </a:r>
          </a:p>
          <a:p>
            <a:pPr lvl="2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Quarter turn metric(QTM): 34 moves.</a:t>
            </a:r>
          </a:p>
          <a:p>
            <a:pPr lvl="1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Using 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  <a:hlinkClick r:id="rId5"/>
              </a:rPr>
              <a:t>GAP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(Groups, Algorithms, Programming):</a:t>
            </a:r>
            <a:b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</a:b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a System for Computational Discrete Algebra</a:t>
            </a:r>
          </a:p>
          <a:p>
            <a:pPr lvl="2"/>
            <a:endParaRPr lang="en-US" altLang="zh-TW" dirty="0" smtClean="0">
              <a:latin typeface="Arno Pro Smbd SmText" pitchFamily="18" charset="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Arno Pro Smbd SmText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Fewest move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857364"/>
            <a:ext cx="8286808" cy="4429156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Tomas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Rokicki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altLang="zh-TW" dirty="0" smtClean="0">
                <a:hlinkClick r:id="rId3"/>
              </a:rPr>
              <a:t>25 Moves Suffice for Rubik’s Cube</a:t>
            </a:r>
            <a:r>
              <a:rPr lang="en-US" altLang="zh-TW" sz="3200" dirty="0" smtClean="0">
                <a:latin typeface="Arno Pro Smbd SmText" pitchFamily="18" charset="0"/>
                <a:cs typeface="Times New Roman" pitchFamily="18" charset="0"/>
              </a:rPr>
              <a:t>. (2008)</a:t>
            </a:r>
          </a:p>
          <a:p>
            <a:pPr lvl="1"/>
            <a:r>
              <a:rPr lang="en-US" altLang="zh-TW" dirty="0" smtClean="0">
                <a:hlinkClick r:id="rId4"/>
              </a:rPr>
              <a:t>23 Moves Suffice for Rubik’s Cube</a:t>
            </a:r>
            <a:r>
              <a:rPr lang="en-US" altLang="zh-TW" sz="3200" dirty="0" smtClean="0">
                <a:latin typeface="Arno Pro Smbd SmText" pitchFamily="18" charset="0"/>
                <a:cs typeface="Times New Roman" pitchFamily="18" charset="0"/>
              </a:rPr>
              <a:t>. (2008)</a:t>
            </a:r>
          </a:p>
          <a:p>
            <a:pPr lvl="1"/>
            <a:endParaRPr lang="en-US" altLang="zh-TW" dirty="0" smtClean="0">
              <a:latin typeface="Arno Pro Smbd SmText" pitchFamily="18" charset="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Arno Pro Smbd SmText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25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2357422" y="2571744"/>
            <a:ext cx="4572032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dirty="0" smtClean="0"/>
              <a:t>解法</a:t>
            </a:r>
            <a:endParaRPr lang="zh-TW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857224" y="2571744"/>
            <a:ext cx="7643866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dirty="0" smtClean="0"/>
              <a:t>魔方中的數學</a:t>
            </a:r>
            <a:endParaRPr lang="zh-TW" alt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357554" y="3429000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>
                <a:latin typeface="Broadway" pitchFamily="82" charset="0"/>
              </a:rPr>
              <a:t>Thank you</a:t>
            </a:r>
            <a:endParaRPr lang="zh-TW" altLang="en-US" sz="5400" dirty="0">
              <a:latin typeface="Broadway" pitchFamily="82" charset="0"/>
            </a:endParaRPr>
          </a:p>
        </p:txBody>
      </p:sp>
      <p:pic>
        <p:nvPicPr>
          <p:cNvPr id="31747" name="Picture 3" descr="C:\Users\DavidGuo\Desktop\5013e20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1"/>
            <a:ext cx="2286016" cy="210826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292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4500562" y="5643578"/>
            <a:ext cx="413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http://www.davidguo.idv.tw/Cube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History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2071678"/>
            <a:ext cx="8183880" cy="3929090"/>
          </a:xfrm>
        </p:spPr>
        <p:txBody>
          <a:bodyPr/>
          <a:lstStyle/>
          <a:p>
            <a:r>
              <a:rPr lang="en-US" b="1" dirty="0" err="1" smtClean="0"/>
              <a:t>Ernö</a:t>
            </a:r>
            <a:r>
              <a:rPr lang="en-US" b="1" dirty="0" smtClean="0"/>
              <a:t> Rubik</a:t>
            </a:r>
          </a:p>
          <a:p>
            <a:r>
              <a:rPr lang="en-US" dirty="0" smtClean="0"/>
              <a:t>"How could the blocks move independently without falling apart?" </a:t>
            </a:r>
          </a:p>
          <a:p>
            <a:r>
              <a:rPr lang="en-US" dirty="0" smtClean="0"/>
              <a:t>Hungarian patent in January 1975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The first world championship took place on June 5, 1982 in Budapest.</a:t>
            </a:r>
          </a:p>
          <a:p>
            <a:r>
              <a:rPr lang="zh-TW" altLang="en-US" dirty="0" smtClean="0">
                <a:hlinkClick r:id="rId3"/>
              </a:rPr>
              <a:t>世界各地比賽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1028" name="Picture 4" descr="http://www.ws.binghamton.edu/fridrich/images/priz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000108"/>
            <a:ext cx="2709851" cy="2010152"/>
          </a:xfrm>
          <a:prstGeom prst="rect">
            <a:avLst/>
          </a:prstGeom>
          <a:noFill/>
        </p:spPr>
      </p:pic>
      <p:pic>
        <p:nvPicPr>
          <p:cNvPr id="1030" name="Picture 6" descr="http://www.ws.binghamton.edu/fridrich/images/winne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4290"/>
            <a:ext cx="426483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Rubik’s Cube</a:t>
            </a:r>
            <a:endParaRPr lang="zh-TW" alt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88" t="17027" r="34698" b="9999"/>
          <a:stretch>
            <a:fillRect/>
          </a:stretch>
        </p:blipFill>
        <p:spPr bwMode="auto">
          <a:xfrm>
            <a:off x="5715008" y="428604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魔術方塊、扭力骰</a:t>
            </a:r>
            <a:endParaRPr lang="en-US" altLang="zh-TW" dirty="0" smtClean="0"/>
          </a:p>
          <a:p>
            <a:r>
              <a:rPr lang="zh-TW" altLang="en-US" dirty="0" smtClean="0"/>
              <a:t>結構：</a:t>
            </a:r>
            <a:endParaRPr lang="en-US" altLang="zh-TW" dirty="0" smtClean="0"/>
          </a:p>
          <a:p>
            <a:r>
              <a:rPr lang="zh-TW" altLang="en-US" dirty="0" smtClean="0">
                <a:hlinkClick r:id="rId4"/>
              </a:rPr>
              <a:t>世界紀錄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en-US" altLang="zh-TW" sz="1800" dirty="0" smtClean="0"/>
              <a:t>Single: 7.08, </a:t>
            </a:r>
            <a:r>
              <a:rPr lang="en-US" sz="1800" dirty="0" smtClean="0">
                <a:hlinkClick r:id="rId5" action="ppaction://hlinkfile"/>
              </a:rPr>
              <a:t>Erik </a:t>
            </a:r>
            <a:r>
              <a:rPr lang="en-US" sz="1800" dirty="0" err="1" smtClean="0">
                <a:hlinkClick r:id="rId5" action="ppaction://hlinkfile"/>
              </a:rPr>
              <a:t>Akkersdijk</a:t>
            </a:r>
            <a:r>
              <a:rPr lang="en-US" sz="1800" dirty="0" smtClean="0"/>
              <a:t>, Netherlands</a:t>
            </a:r>
            <a:r>
              <a:rPr lang="en-US" altLang="zh-TW" sz="1800" dirty="0" smtClean="0"/>
              <a:t>, Czech Open 2008.</a:t>
            </a:r>
          </a:p>
          <a:p>
            <a:pPr lvl="1"/>
            <a:r>
              <a:rPr lang="en-US" altLang="zh-TW" sz="1800" dirty="0" smtClean="0"/>
              <a:t>Average: 11.28, </a:t>
            </a:r>
            <a:r>
              <a:rPr lang="en-US" sz="1800" dirty="0" smtClean="0">
                <a:hlinkClick r:id="rId6" action="ppaction://hlinkfile"/>
              </a:rPr>
              <a:t>Yu Nakajima</a:t>
            </a:r>
            <a:r>
              <a:rPr lang="en-US" altLang="zh-TW" sz="1800" dirty="0" smtClean="0"/>
              <a:t>, Japan, 2008.</a:t>
            </a:r>
            <a:br>
              <a:rPr lang="en-US" altLang="zh-TW" sz="1800" dirty="0" smtClean="0"/>
            </a:br>
            <a:r>
              <a:rPr lang="en-US" altLang="zh-TW" sz="1800" dirty="0" smtClean="0"/>
              <a:t>         11.36   10.16   10.65   13.13   11.83  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69" t="23513" r="40941" b="22162"/>
          <a:stretch>
            <a:fillRect/>
          </a:stretch>
        </p:blipFill>
        <p:spPr bwMode="auto">
          <a:xfrm>
            <a:off x="6429388" y="3500438"/>
            <a:ext cx="2533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571480"/>
            <a:ext cx="6143668" cy="837246"/>
          </a:xfrm>
        </p:spPr>
        <p:txBody>
          <a:bodyPr/>
          <a:lstStyle/>
          <a:p>
            <a:r>
              <a:rPr lang="zh-TW" altLang="en-US" dirty="0" smtClean="0"/>
              <a:t>其他比賽項目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714488"/>
            <a:ext cx="8326756" cy="4357718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 smtClean="0"/>
              <a:t>Blindfolded</a:t>
            </a:r>
          </a:p>
          <a:p>
            <a:pPr lvl="1"/>
            <a:r>
              <a:rPr lang="en-US" altLang="zh-TW" sz="2000" dirty="0" smtClean="0"/>
              <a:t>54.22, </a:t>
            </a:r>
            <a:r>
              <a:rPr lang="en-US" sz="2000" dirty="0" err="1" smtClean="0">
                <a:hlinkClick r:id="rId3" action="ppaction://hlinkfile"/>
              </a:rPr>
              <a:t>Rafal</a:t>
            </a:r>
            <a:r>
              <a:rPr lang="en-US" sz="2000" dirty="0" smtClean="0">
                <a:hlinkClick r:id="rId3" action="ppaction://hlinkfile"/>
              </a:rPr>
              <a:t> </a:t>
            </a:r>
            <a:r>
              <a:rPr lang="en-US" sz="2000" dirty="0" err="1" smtClean="0">
                <a:hlinkClick r:id="rId3" action="ppaction://hlinkfile"/>
              </a:rPr>
              <a:t>Guzewicz</a:t>
            </a:r>
            <a:r>
              <a:rPr lang="en-US" altLang="zh-TW" sz="2000" dirty="0" smtClean="0"/>
              <a:t>, </a:t>
            </a:r>
            <a:r>
              <a:rPr lang="en-US" sz="2000" dirty="0" smtClean="0"/>
              <a:t>Poland</a:t>
            </a:r>
            <a:r>
              <a:rPr lang="en-US" altLang="zh-TW" sz="2000" dirty="0" smtClean="0"/>
              <a:t>, </a:t>
            </a:r>
            <a:r>
              <a:rPr lang="en-US" sz="2000" dirty="0" smtClean="0"/>
              <a:t>Polish Open 2008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400" dirty="0" smtClean="0"/>
              <a:t>One-handed</a:t>
            </a:r>
          </a:p>
          <a:p>
            <a:pPr lvl="1"/>
            <a:r>
              <a:rPr lang="en-US" altLang="zh-TW" sz="2000" dirty="0" smtClean="0"/>
              <a:t>14.56, </a:t>
            </a:r>
            <a:r>
              <a:rPr lang="en-US" sz="2000" dirty="0" smtClean="0">
                <a:hlinkClick r:id="rId4" action="ppaction://hlinkfile"/>
              </a:rPr>
              <a:t>Yu Nakajima</a:t>
            </a:r>
            <a:r>
              <a:rPr lang="en-US" altLang="zh-TW" sz="2000" dirty="0" smtClean="0"/>
              <a:t>, Japan, Tokyo Open 2008.</a:t>
            </a:r>
          </a:p>
          <a:p>
            <a:pPr lvl="1"/>
            <a:r>
              <a:rPr lang="en-US" altLang="zh-TW" sz="2000" dirty="0" smtClean="0"/>
              <a:t>19.88, </a:t>
            </a:r>
            <a:r>
              <a:rPr lang="en-US" sz="2000" dirty="0" smtClean="0">
                <a:hlinkClick r:id="rId5" action="ppaction://hlinkfile"/>
              </a:rPr>
              <a:t>Ryan Patricio</a:t>
            </a:r>
            <a:r>
              <a:rPr lang="en-US" altLang="zh-TW" sz="2000" dirty="0" smtClean="0"/>
              <a:t>, USA, San Diego Open 2008.</a:t>
            </a:r>
          </a:p>
          <a:p>
            <a:r>
              <a:rPr lang="en-US" altLang="zh-TW" sz="2400" dirty="0" smtClean="0"/>
              <a:t>With feet</a:t>
            </a:r>
          </a:p>
          <a:p>
            <a:pPr lvl="1"/>
            <a:r>
              <a:rPr lang="en-US" altLang="zh-TW" sz="2000" dirty="0" smtClean="0"/>
              <a:t>36.94, </a:t>
            </a:r>
            <a:r>
              <a:rPr lang="en-US" sz="2000" dirty="0" smtClean="0">
                <a:hlinkClick r:id="rId6" action="ppaction://hlinkfile"/>
              </a:rPr>
              <a:t>Chang </a:t>
            </a:r>
            <a:r>
              <a:rPr lang="en-US" sz="2000" dirty="0" err="1" smtClean="0">
                <a:hlinkClick r:id="rId6" action="ppaction://hlinkfile"/>
              </a:rPr>
              <a:t>Jee-Hoon</a:t>
            </a:r>
            <a:r>
              <a:rPr lang="en-US" altLang="zh-TW" sz="2000" dirty="0" smtClean="0"/>
              <a:t>, Korea, Suwon Open 2008.</a:t>
            </a:r>
          </a:p>
          <a:p>
            <a:pPr lvl="1"/>
            <a:r>
              <a:rPr lang="en-US" altLang="zh-TW" sz="2000" dirty="0" smtClean="0"/>
              <a:t>52.25, </a:t>
            </a:r>
            <a:r>
              <a:rPr lang="en-US" sz="2000" dirty="0" smtClean="0">
                <a:hlinkClick r:id="rId6" action="ppaction://hlinkfile"/>
              </a:rPr>
              <a:t>Chang </a:t>
            </a:r>
            <a:r>
              <a:rPr lang="en-US" sz="2000" dirty="0" err="1" smtClean="0">
                <a:hlinkClick r:id="rId6" action="ppaction://hlinkfile"/>
              </a:rPr>
              <a:t>Jee-Hoon</a:t>
            </a:r>
            <a:r>
              <a:rPr lang="en-US" altLang="zh-TW" sz="2000" dirty="0" smtClean="0"/>
              <a:t>, Korea, Suwon Open 2008.</a:t>
            </a:r>
          </a:p>
          <a:p>
            <a:r>
              <a:rPr lang="en-US" altLang="zh-TW" sz="2400" dirty="0" smtClean="0"/>
              <a:t>Fewest moves</a:t>
            </a:r>
          </a:p>
          <a:p>
            <a:pPr lvl="1"/>
            <a:r>
              <a:rPr lang="en-US" altLang="zh-TW" sz="2000" dirty="0" smtClean="0"/>
              <a:t>28, </a:t>
            </a:r>
            <a:r>
              <a:rPr lang="en-US" sz="2000" dirty="0" err="1" smtClean="0">
                <a:hlinkClick r:id="rId7" action="ppaction://hlinkfile"/>
              </a:rPr>
              <a:t>Mirek</a:t>
            </a:r>
            <a:r>
              <a:rPr lang="en-US" sz="2000" dirty="0" smtClean="0">
                <a:hlinkClick r:id="rId7" action="ppaction://hlinkfile"/>
              </a:rPr>
              <a:t> </a:t>
            </a:r>
            <a:r>
              <a:rPr lang="en-US" sz="2000" dirty="0" err="1" smtClean="0">
                <a:hlinkClick r:id="rId7" action="ppaction://hlinkfile"/>
              </a:rPr>
              <a:t>Goljan</a:t>
            </a:r>
            <a:r>
              <a:rPr lang="en-US" altLang="zh-TW" sz="2000" dirty="0" smtClean="0"/>
              <a:t>, Czech, Caltech Winter 2005.</a:t>
            </a:r>
          </a:p>
          <a:p>
            <a:pPr lvl="1"/>
            <a:r>
              <a:rPr lang="en-US" altLang="zh-TW" sz="2000" dirty="0" smtClean="0"/>
              <a:t>28, </a:t>
            </a:r>
            <a:r>
              <a:rPr lang="en-US" sz="2000" dirty="0" err="1" smtClean="0">
                <a:hlinkClick r:id="rId8" action="ppaction://hlinkfile"/>
              </a:rPr>
              <a:t>Zbigniew</a:t>
            </a:r>
            <a:r>
              <a:rPr lang="en-US" sz="2000" dirty="0" smtClean="0">
                <a:hlinkClick r:id="rId8" action="ppaction://hlinkfile"/>
              </a:rPr>
              <a:t> </a:t>
            </a:r>
            <a:r>
              <a:rPr lang="en-US" sz="2000" dirty="0" err="1" smtClean="0">
                <a:hlinkClick r:id="rId8" action="ppaction://hlinkfile"/>
              </a:rPr>
              <a:t>Zborowski</a:t>
            </a:r>
            <a:r>
              <a:rPr lang="en-US" altLang="zh-TW" sz="2000" dirty="0" smtClean="0"/>
              <a:t>, Poland, Polish Open 2006.</a:t>
            </a:r>
          </a:p>
          <a:p>
            <a:r>
              <a:rPr lang="zh-TW" altLang="en-US" dirty="0" smtClean="0">
                <a:hlinkClick r:id="rId9"/>
              </a:rPr>
              <a:t>詳細規則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2x2x2 Cube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Mini Cube, Pocket Cube.</a:t>
            </a:r>
          </a:p>
          <a:p>
            <a:r>
              <a:rPr lang="zh-TW" altLang="en-US" dirty="0" smtClean="0">
                <a:hlinkClick r:id="rId3"/>
              </a:rPr>
              <a:t>世界紀錄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en-US" altLang="zh-TW" sz="1800" dirty="0" smtClean="0"/>
              <a:t>Single: 1.63, </a:t>
            </a:r>
            <a:r>
              <a:rPr lang="en-US" sz="1800" dirty="0" smtClean="0">
                <a:hlinkClick r:id="rId4" action="ppaction://hlinkfile"/>
              </a:rPr>
              <a:t>Javier </a:t>
            </a:r>
            <a:r>
              <a:rPr lang="en-US" sz="1800" dirty="0" err="1" smtClean="0">
                <a:hlinkClick r:id="rId4" action="ppaction://hlinkfile"/>
              </a:rPr>
              <a:t>París</a:t>
            </a:r>
            <a:r>
              <a:rPr lang="en-US" altLang="zh-TW" sz="1800" dirty="0" smtClean="0"/>
              <a:t>, Spain, Murcia Open 2008.</a:t>
            </a:r>
          </a:p>
          <a:p>
            <a:pPr lvl="1"/>
            <a:r>
              <a:rPr lang="en-US" altLang="zh-TW" sz="1800" dirty="0" smtClean="0"/>
              <a:t>Average: 3.63, </a:t>
            </a:r>
            <a:r>
              <a:rPr lang="en-US" sz="1800" dirty="0" smtClean="0">
                <a:hlinkClick r:id="rId5" action="ppaction://hlinkfile"/>
              </a:rPr>
              <a:t>Lukasz </a:t>
            </a:r>
            <a:r>
              <a:rPr lang="en-US" sz="1800" dirty="0" err="1" smtClean="0">
                <a:hlinkClick r:id="rId5" action="ppaction://hlinkfile"/>
              </a:rPr>
              <a:t>Cialon</a:t>
            </a:r>
            <a:r>
              <a:rPr lang="en-US" altLang="zh-TW" sz="1800" dirty="0" smtClean="0"/>
              <a:t>, Poland, Polish Open 2008.</a:t>
            </a:r>
            <a:br>
              <a:rPr lang="en-US" altLang="zh-TW" sz="1800" dirty="0" smtClean="0"/>
            </a:br>
            <a:r>
              <a:rPr lang="en-US" altLang="zh-TW" sz="1800" dirty="0" smtClean="0"/>
              <a:t>                3.13   3.43   6.25   4.11   3.36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7" name="Picture 5" descr="http://www.geocities.com/jaapsch/puzzles/images/cube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357166"/>
            <a:ext cx="2571768" cy="2571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vidGuo\Desktop\Cube's Image\Rubiks_revenge_tilt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2857520" cy="28575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4x4x4 Cube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Cube Revenge</a:t>
            </a:r>
          </a:p>
          <a:p>
            <a:r>
              <a:rPr lang="zh-TW" altLang="en-US" dirty="0" smtClean="0">
                <a:hlinkClick r:id="rId4"/>
              </a:rPr>
              <a:t>世界紀錄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nl-NL" altLang="zh-TW" sz="1800" dirty="0" smtClean="0"/>
              <a:t>45.15, </a:t>
            </a:r>
            <a:r>
              <a:rPr lang="en-US" sz="1800" dirty="0" smtClean="0">
                <a:hlinkClick r:id="rId5" action="ppaction://hlinkfile"/>
              </a:rPr>
              <a:t>Keisuke </a:t>
            </a:r>
            <a:r>
              <a:rPr lang="en-US" sz="1800" dirty="0" err="1" smtClean="0">
                <a:hlinkClick r:id="rId5" action="ppaction://hlinkfile"/>
              </a:rPr>
              <a:t>Hiraya</a:t>
            </a:r>
            <a:r>
              <a:rPr lang="nl-NL" altLang="zh-TW" sz="1800" dirty="0" smtClean="0"/>
              <a:t>, Japan, Tokyo Open 2008</a:t>
            </a:r>
            <a:r>
              <a:rPr lang="en-US" altLang="zh-TW" sz="1800" dirty="0" smtClean="0"/>
              <a:t>.</a:t>
            </a:r>
          </a:p>
          <a:p>
            <a:pPr lvl="1"/>
            <a:r>
              <a:rPr lang="nl-NL" altLang="zh-TW" sz="1800" dirty="0" smtClean="0"/>
              <a:t>52.31, </a:t>
            </a:r>
            <a:r>
              <a:rPr lang="en-US" sz="1800" dirty="0" smtClean="0">
                <a:hlinkClick r:id="rId5" action="ppaction://hlinkfile"/>
              </a:rPr>
              <a:t>Keisuke </a:t>
            </a:r>
            <a:r>
              <a:rPr lang="en-US" sz="1800" dirty="0" err="1" smtClean="0">
                <a:hlinkClick r:id="rId5" action="ppaction://hlinkfile"/>
              </a:rPr>
              <a:t>Hiraya</a:t>
            </a:r>
            <a:r>
              <a:rPr lang="nl-NL" altLang="zh-TW" sz="1800" dirty="0" smtClean="0"/>
              <a:t>, Japan, Tokyo Open 2008</a:t>
            </a:r>
            <a:r>
              <a:rPr lang="en-US" altLang="zh-TW" sz="1800" dirty="0" smtClean="0"/>
              <a:t>.</a:t>
            </a:r>
            <a:br>
              <a:rPr lang="en-US" altLang="zh-TW" sz="1800" dirty="0" smtClean="0"/>
            </a:br>
            <a:r>
              <a:rPr lang="en-US" altLang="zh-TW" sz="1800" dirty="0" smtClean="0"/>
              <a:t>               58.28   52.80   58.65   45.84   45.15</a:t>
            </a:r>
          </a:p>
          <a:p>
            <a:r>
              <a:rPr lang="en-US" altLang="zh-TW" dirty="0" smtClean="0"/>
              <a:t>Blindfolded</a:t>
            </a:r>
          </a:p>
          <a:p>
            <a:pPr lvl="1"/>
            <a:r>
              <a:rPr lang="en-US" altLang="zh-TW" sz="1800" dirty="0" smtClean="0"/>
              <a:t>5:26.03 </a:t>
            </a:r>
            <a:r>
              <a:rPr lang="en-US" sz="1800" dirty="0" err="1" smtClean="0">
                <a:hlinkClick r:id="rId6" action="ppaction://hlinkfile"/>
              </a:rPr>
              <a:t>Mátyás</a:t>
            </a:r>
            <a:r>
              <a:rPr lang="en-US" sz="1800" dirty="0" smtClean="0">
                <a:hlinkClick r:id="rId6" action="ppaction://hlinkfile"/>
              </a:rPr>
              <a:t> </a:t>
            </a:r>
            <a:r>
              <a:rPr lang="en-US" sz="1800" dirty="0" err="1" smtClean="0">
                <a:hlinkClick r:id="rId6" action="ppaction://hlinkfile"/>
              </a:rPr>
              <a:t>Kuti</a:t>
            </a:r>
            <a:r>
              <a:rPr lang="en-US" altLang="zh-TW" sz="1800" dirty="0" smtClean="0"/>
              <a:t>, Hungary Swedish Cube Day 2007.(DNF)</a:t>
            </a:r>
          </a:p>
          <a:p>
            <a:pPr lvl="1"/>
            <a:r>
              <a:rPr lang="en-US" altLang="zh-TW" sz="1800" dirty="0" smtClean="0"/>
              <a:t>6:20.96 </a:t>
            </a:r>
            <a:r>
              <a:rPr lang="en-US" sz="1800" dirty="0" smtClean="0">
                <a:hlinkClick r:id="rId7" action="ppaction://hlinkfile"/>
              </a:rPr>
              <a:t>Chris Hardwick</a:t>
            </a:r>
            <a:r>
              <a:rPr lang="en-US" altLang="zh-TW" sz="1800" dirty="0" smtClean="0"/>
              <a:t>, USA, Virginia Open 2007.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DavidGuo\Desktop\Cube's Image\Professors_cub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8604"/>
            <a:ext cx="2714644" cy="27146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5x5x5 Cube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Professor Cube</a:t>
            </a:r>
            <a:endParaRPr lang="en-US" altLang="zh-TW" dirty="0" smtClean="0"/>
          </a:p>
          <a:p>
            <a:r>
              <a:rPr lang="zh-TW" altLang="en-US" dirty="0" smtClean="0">
                <a:hlinkClick r:id="rId4"/>
              </a:rPr>
              <a:t>世界紀錄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nl-NL" altLang="zh-TW" sz="1800" dirty="0" smtClean="0"/>
              <a:t>1:20.98, </a:t>
            </a:r>
            <a:r>
              <a:rPr lang="en-US" sz="1800" dirty="0" smtClean="0">
                <a:hlinkClick r:id="rId5" action="ppaction://hlinkfile"/>
              </a:rPr>
              <a:t>Dan Cohen</a:t>
            </a:r>
            <a:r>
              <a:rPr lang="nl-NL" altLang="zh-TW" sz="1800" dirty="0" smtClean="0"/>
              <a:t>, USA, </a:t>
            </a:r>
            <a:r>
              <a:rPr lang="en-US" sz="1800" dirty="0" smtClean="0"/>
              <a:t>US Nationals and Open 2008</a:t>
            </a:r>
            <a:r>
              <a:rPr lang="en-US" altLang="zh-TW" sz="1800" dirty="0" smtClean="0"/>
              <a:t>.</a:t>
            </a:r>
          </a:p>
          <a:p>
            <a:pPr lvl="1"/>
            <a:r>
              <a:rPr lang="nl-NL" altLang="zh-TW" sz="1800" dirty="0" smtClean="0"/>
              <a:t>1:29.40, </a:t>
            </a:r>
            <a:r>
              <a:rPr lang="en-US" sz="1800" dirty="0" smtClean="0">
                <a:hlinkClick r:id="rId5" action="ppaction://hlinkfile"/>
              </a:rPr>
              <a:t>Dan Cohen</a:t>
            </a:r>
            <a:r>
              <a:rPr lang="nl-NL" altLang="zh-TW" sz="1800" dirty="0" smtClean="0"/>
              <a:t>, USA, </a:t>
            </a:r>
            <a:r>
              <a:rPr lang="en-US" sz="1800" dirty="0" smtClean="0"/>
              <a:t>US Nationals and Open 2008</a:t>
            </a:r>
            <a:r>
              <a:rPr lang="en-US" altLang="zh-TW" sz="1800" dirty="0" smtClean="0"/>
              <a:t>.</a:t>
            </a:r>
            <a:br>
              <a:rPr lang="en-US" altLang="zh-TW" sz="1800" dirty="0" smtClean="0"/>
            </a:br>
            <a:r>
              <a:rPr lang="en-US" altLang="zh-TW" sz="1800" dirty="0" smtClean="0"/>
              <a:t>        1:30.58   1:24.40   1:45.88   1:20.98   1:33.23</a:t>
            </a:r>
          </a:p>
          <a:p>
            <a:r>
              <a:rPr lang="en-US" altLang="zh-TW" dirty="0" smtClean="0"/>
              <a:t>Blindfolded</a:t>
            </a:r>
          </a:p>
          <a:p>
            <a:pPr lvl="1"/>
            <a:r>
              <a:rPr lang="en-US" altLang="zh-TW" sz="1800" dirty="0" smtClean="0"/>
              <a:t>10:05.00, </a:t>
            </a:r>
            <a:r>
              <a:rPr lang="en-US" altLang="zh-TW" sz="1800" dirty="0" err="1" smtClean="0"/>
              <a:t>Mátyás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Kuti</a:t>
            </a:r>
            <a:r>
              <a:rPr lang="en-US" altLang="zh-TW" sz="1800" dirty="0" smtClean="0"/>
              <a:t>, Hungary, Czech Open 2007.(DNF)</a:t>
            </a:r>
          </a:p>
          <a:p>
            <a:pPr lvl="1"/>
            <a:r>
              <a:rPr lang="en-US" altLang="zh-TW" sz="1800" dirty="0" smtClean="0"/>
              <a:t>15:22.00, Chris Hardwick, USA, </a:t>
            </a:r>
            <a:r>
              <a:rPr lang="en-US" sz="1800" dirty="0" smtClean="0"/>
              <a:t>Washington DC Open 2008</a:t>
            </a:r>
            <a:r>
              <a:rPr lang="en-US" altLang="zh-TW" sz="1800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Rubik’s Magic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zh-TW" altLang="en-US" dirty="0" smtClean="0">
                <a:hlinkClick r:id="rId3"/>
              </a:rPr>
              <a:t>世界紀錄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en-US" altLang="zh-TW" sz="1800" dirty="0" smtClean="0"/>
              <a:t>0.86s, </a:t>
            </a:r>
            <a:r>
              <a:rPr lang="en-US" altLang="zh-TW" sz="1800" dirty="0" err="1" smtClean="0"/>
              <a:t>Mátyás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Kuti</a:t>
            </a:r>
            <a:r>
              <a:rPr lang="en-US" altLang="zh-TW" sz="1800" dirty="0" smtClean="0"/>
              <a:t>, Hungary, Belgian Open 2007 and 2008.</a:t>
            </a:r>
          </a:p>
          <a:p>
            <a:pPr lvl="1"/>
            <a:r>
              <a:rPr lang="en-US" altLang="zh-TW" sz="1800" dirty="0" smtClean="0"/>
              <a:t>0.96s, </a:t>
            </a:r>
            <a:r>
              <a:rPr lang="en-US" altLang="zh-TW" sz="1800" dirty="0" err="1" smtClean="0"/>
              <a:t>Mátyás</a:t>
            </a:r>
            <a:r>
              <a:rPr lang="en-US" altLang="zh-TW" sz="1800" dirty="0" smtClean="0"/>
              <a:t> </a:t>
            </a:r>
            <a:r>
              <a:rPr lang="en-US" altLang="zh-TW" sz="1800" dirty="0" err="1" smtClean="0"/>
              <a:t>Kuti</a:t>
            </a:r>
            <a:r>
              <a:rPr lang="en-US" altLang="zh-TW" sz="1800" dirty="0" smtClean="0"/>
              <a:t>, Hungary, Belgian Open 2007.</a:t>
            </a:r>
            <a:br>
              <a:rPr lang="en-US" altLang="zh-TW" sz="1800" dirty="0" smtClean="0"/>
            </a:br>
            <a:r>
              <a:rPr lang="en-US" altLang="zh-TW" sz="1800" dirty="0" smtClean="0"/>
              <a:t>              2.06   0.94   1.05   0.86   0.88</a:t>
            </a: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61442" name="Picture 2" descr="http://www.puzzle-shop.de/magic_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429000"/>
            <a:ext cx="3714774" cy="2786082"/>
          </a:xfrm>
          <a:prstGeom prst="rect">
            <a:avLst/>
          </a:prstGeom>
          <a:noFill/>
        </p:spPr>
      </p:pic>
      <p:pic>
        <p:nvPicPr>
          <p:cNvPr id="61444" name="Picture 4" descr="http://www.puzzle-shop.de/magic_0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429000"/>
            <a:ext cx="3857652" cy="289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觀點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1709</TotalTime>
  <Words>825</Words>
  <Application>Microsoft Office PowerPoint</Application>
  <PresentationFormat>如螢幕大小 (4:3)</PresentationFormat>
  <Paragraphs>197</Paragraphs>
  <Slides>28</Slides>
  <Notes>25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0" baseType="lpstr">
      <vt:lpstr>觀點</vt:lpstr>
      <vt:lpstr>Equation</vt:lpstr>
      <vt:lpstr>主辦單位：              　                                     合作夥伴：　　　　　　　　　　　　　</vt:lpstr>
      <vt:lpstr>寓數學於魔方</vt:lpstr>
      <vt:lpstr>History</vt:lpstr>
      <vt:lpstr>Rubik’s Cube</vt:lpstr>
      <vt:lpstr>其他比賽項目</vt:lpstr>
      <vt:lpstr>2x2x2 Cube</vt:lpstr>
      <vt:lpstr>4x4x4 Cube</vt:lpstr>
      <vt:lpstr>5x5x5 Cube</vt:lpstr>
      <vt:lpstr>Rubik’s Magic</vt:lpstr>
      <vt:lpstr>Rubik’s Master Magic</vt:lpstr>
      <vt:lpstr>Megaminx</vt:lpstr>
      <vt:lpstr>Pyraminx</vt:lpstr>
      <vt:lpstr>Square-1</vt:lpstr>
      <vt:lpstr>其他方塊</vt:lpstr>
      <vt:lpstr>高階方塊</vt:lpstr>
      <vt:lpstr>方塊製作限制</vt:lpstr>
      <vt:lpstr>電腦模擬N階方塊</vt:lpstr>
      <vt:lpstr>Famous person</vt:lpstr>
      <vt:lpstr>教材教法</vt:lpstr>
      <vt:lpstr>Remark</vt:lpstr>
      <vt:lpstr>Fewest move</vt:lpstr>
      <vt:lpstr>Fewest move</vt:lpstr>
      <vt:lpstr>Fewest move</vt:lpstr>
      <vt:lpstr>Fewest move</vt:lpstr>
      <vt:lpstr>Fewest move</vt:lpstr>
      <vt:lpstr>投影片 26</vt:lpstr>
      <vt:lpstr>投影片 27</vt:lpstr>
      <vt:lpstr>投影片 28</vt:lpstr>
    </vt:vector>
  </TitlesOfParts>
  <Company>NCTUMath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DavidGuo</dc:creator>
  <cp:lastModifiedBy>DavidGuo</cp:lastModifiedBy>
  <cp:revision>147</cp:revision>
  <dcterms:created xsi:type="dcterms:W3CDTF">2007-10-01T07:19:59Z</dcterms:created>
  <dcterms:modified xsi:type="dcterms:W3CDTF">2008-08-21T14:42:00Z</dcterms:modified>
</cp:coreProperties>
</file>