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8fkqu/A/6B1OQrRX1Vb3oQ" hashData="JXLP0kVPoLLR9uf0SPa27bdgMt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0F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929F9F4-4A8F-4326-A1B4-22849713DDAB}" styleName="深色樣式 1 - 輔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68" autoAdjust="0"/>
    <p:restoredTop sz="94660"/>
  </p:normalViewPr>
  <p:slideViewPr>
    <p:cSldViewPr>
      <p:cViewPr varScale="1">
        <p:scale>
          <a:sx n="98" d="100"/>
          <a:sy n="98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2008/6/12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2008/6/12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2020tech.com/fruit/index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643182"/>
            <a:ext cx="7772400" cy="1714512"/>
          </a:xfrm>
        </p:spPr>
        <p:txBody>
          <a:bodyPr>
            <a:noAutofit/>
          </a:bodyPr>
          <a:lstStyle/>
          <a:p>
            <a:r>
              <a:rPr lang="zh-TW" altLang="en-US" sz="7200" dirty="0" smtClean="0"/>
              <a:t>寓數學於遊戲</a:t>
            </a: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測心術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28728" y="1785926"/>
          <a:ext cx="6286544" cy="4214842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571636"/>
                <a:gridCol w="1571636"/>
                <a:gridCol w="1571636"/>
                <a:gridCol w="1571636"/>
              </a:tblGrid>
              <a:tr h="52052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嘉義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雲林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臺南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高雄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屏東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台東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花蓮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基隆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北投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淡水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天母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五股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蘆洲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名間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竹山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樹林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松山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景美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瑞芳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湖口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竹南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鳳山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關廟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霧峰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豐原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田中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內壢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潭子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通霄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魚池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知本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測心術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28728" y="1785926"/>
          <a:ext cx="6286544" cy="4214842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571636"/>
                <a:gridCol w="1571636"/>
                <a:gridCol w="1571636"/>
                <a:gridCol w="1571636"/>
              </a:tblGrid>
              <a:tr h="52052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宜蘭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新莊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板橋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三重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永和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中和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士林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北投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淡水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天母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五股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蘆洲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名間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竹山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樹林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二林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北斗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鹿港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左營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恆春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羅東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東勢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豐原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田中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內壢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潭子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通霄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魚池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知本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測心術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28728" y="1785926"/>
          <a:ext cx="6286544" cy="4214842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571636"/>
                <a:gridCol w="1571636"/>
                <a:gridCol w="1571636"/>
                <a:gridCol w="1571636"/>
              </a:tblGrid>
              <a:tr h="52052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鶯歌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林口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泰山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虎尾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南港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中壢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草屯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埔里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松山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景美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瑞芳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湖口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竹南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鳳山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關廟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霧峰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二林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北斗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鹿港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左營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恆春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羅東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東勢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豐原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田中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內壢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潭子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通霄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魚池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知本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測心術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42910" y="1714488"/>
          <a:ext cx="7715304" cy="4357720"/>
        </p:xfrm>
        <a:graphic>
          <a:graphicData uri="http://schemas.openxmlformats.org/drawingml/2006/table">
            <a:tbl>
              <a:tblPr bandRow="1">
                <a:tableStyleId>{E929F9F4-4A8F-4326-A1B4-22849713DDAB}</a:tableStyleId>
              </a:tblPr>
              <a:tblGrid>
                <a:gridCol w="964413"/>
                <a:gridCol w="964413"/>
                <a:gridCol w="964413"/>
                <a:gridCol w="964413"/>
                <a:gridCol w="964413"/>
                <a:gridCol w="964413"/>
                <a:gridCol w="964413"/>
                <a:gridCol w="964413"/>
              </a:tblGrid>
              <a:tr h="544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台北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桃園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新竹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苗栗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台中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彰化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南投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嘉義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雲林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台南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高雄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屏東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台東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花蓮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基隆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宜蘭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新莊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板橋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三重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永和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中和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新店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士林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北投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淡水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天母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五股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蘆洲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名間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竹山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樹林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鶯歌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林口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泰山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虎尾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南港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中壢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草屯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埔里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松山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景美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瑞芳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湖口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竹南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鳳山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關廟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霧峰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二林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北斗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鹿港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左營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恆春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羅東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東港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東勢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豐原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田中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新營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內壢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潭子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通霄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魚池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知本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新竹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500166" y="1857364"/>
            <a:ext cx="621510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群試</a:t>
            </a:r>
            <a:r>
              <a:rPr lang="en-US" altLang="zh-TW" sz="3600" dirty="0" smtClean="0"/>
              <a:t>(Group Testing)</a:t>
            </a:r>
            <a:endParaRPr lang="zh-TW" altLang="en-US" sz="3600" dirty="0"/>
          </a:p>
        </p:txBody>
      </p:sp>
      <p:sp>
        <p:nvSpPr>
          <p:cNvPr id="6" name="圓角矩形 5"/>
          <p:cNvSpPr/>
          <p:nvPr/>
        </p:nvSpPr>
        <p:spPr>
          <a:xfrm>
            <a:off x="785786" y="3786190"/>
            <a:ext cx="285752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依前一次結果來調整下一次的測試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(Adaptive)</a:t>
            </a:r>
            <a:endParaRPr lang="zh-TW" altLang="en-US" dirty="0"/>
          </a:p>
        </p:txBody>
      </p:sp>
      <p:sp>
        <p:nvSpPr>
          <p:cNvPr id="7" name="圓角矩形 6"/>
          <p:cNvSpPr/>
          <p:nvPr/>
        </p:nvSpPr>
        <p:spPr>
          <a:xfrm>
            <a:off x="5500694" y="3786190"/>
            <a:ext cx="285752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事先安排好所有的測試</a:t>
            </a:r>
            <a:r>
              <a:rPr lang="en-US" altLang="zh-TW" dirty="0" smtClean="0"/>
              <a:t>(Non-adaptive)</a:t>
            </a:r>
            <a:endParaRPr lang="zh-TW" altLang="en-US" dirty="0"/>
          </a:p>
        </p:txBody>
      </p:sp>
      <p:cxnSp>
        <p:nvCxnSpPr>
          <p:cNvPr id="9" name="直線接點 8"/>
          <p:cNvCxnSpPr>
            <a:endCxn id="6" idx="0"/>
          </p:cNvCxnSpPr>
          <p:nvPr/>
        </p:nvCxnSpPr>
        <p:spPr>
          <a:xfrm rot="10800000" flipV="1">
            <a:off x="2214546" y="2857496"/>
            <a:ext cx="1071570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10800000" flipH="1" flipV="1">
            <a:off x="5857884" y="2857496"/>
            <a:ext cx="1071570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57356" y="357166"/>
            <a:ext cx="6758006" cy="105156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拿棋子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一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785786" y="1785926"/>
            <a:ext cx="7358114" cy="3714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/>
              <a:t>桌上有</a:t>
            </a:r>
            <a:r>
              <a:rPr lang="en-US" altLang="zh-TW" sz="4800" dirty="0" smtClean="0"/>
              <a:t>20</a:t>
            </a:r>
            <a:r>
              <a:rPr lang="zh-TW" altLang="en-US" sz="4800" dirty="0" smtClean="0"/>
              <a:t>個棋子，兩個人輸流拿，一次拿一顆或兩顆，拿到最後一個的輸。</a:t>
            </a:r>
            <a:endParaRPr lang="zh-TW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橢圓 5"/>
          <p:cNvSpPr/>
          <p:nvPr/>
        </p:nvSpPr>
        <p:spPr>
          <a:xfrm>
            <a:off x="1500166" y="235743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拿棋子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一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500166" y="235743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500298" y="235743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500298" y="235743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428992" y="235743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3428992" y="235743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2500298" y="314324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2500298" y="314324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1500166" y="314324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1500166" y="314324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3428992" y="314324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3428992" y="314324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4286248" y="235743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4286248" y="235743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5286380" y="235743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5286380" y="235743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5286380" y="314324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5286380" y="314324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4286248" y="314324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4286248" y="314324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1500166" y="3929066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1500166" y="3929066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2500298" y="3929066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2500298" y="3929066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3428992" y="3929066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3428992" y="3929066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2500298" y="471488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2500298" y="471488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1500166" y="471488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9"/>
          <p:cNvSpPr/>
          <p:nvPr/>
        </p:nvSpPr>
        <p:spPr>
          <a:xfrm>
            <a:off x="1500166" y="471488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3428992" y="471488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3428992" y="471488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4286248" y="3929066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橢圓 43"/>
          <p:cNvSpPr/>
          <p:nvPr/>
        </p:nvSpPr>
        <p:spPr>
          <a:xfrm>
            <a:off x="4286248" y="3929066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橢圓 44"/>
          <p:cNvSpPr/>
          <p:nvPr/>
        </p:nvSpPr>
        <p:spPr>
          <a:xfrm>
            <a:off x="5286380" y="3929066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橢圓 45"/>
          <p:cNvSpPr/>
          <p:nvPr/>
        </p:nvSpPr>
        <p:spPr>
          <a:xfrm>
            <a:off x="5286380" y="3929066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橢圓 46"/>
          <p:cNvSpPr/>
          <p:nvPr/>
        </p:nvSpPr>
        <p:spPr>
          <a:xfrm>
            <a:off x="5286380" y="471488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/>
          <p:cNvSpPr/>
          <p:nvPr/>
        </p:nvSpPr>
        <p:spPr>
          <a:xfrm>
            <a:off x="5286380" y="471488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橢圓 48"/>
          <p:cNvSpPr/>
          <p:nvPr/>
        </p:nvSpPr>
        <p:spPr>
          <a:xfrm>
            <a:off x="4286248" y="471488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橢圓 49"/>
          <p:cNvSpPr/>
          <p:nvPr/>
        </p:nvSpPr>
        <p:spPr>
          <a:xfrm>
            <a:off x="4286248" y="471488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0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  <p:bldP spid="26" grpId="0" animBg="1"/>
      <p:bldP spid="26" grpId="1" animBg="1"/>
      <p:bldP spid="28" grpId="0" animBg="1"/>
      <p:bldP spid="28" grpId="1" animBg="1"/>
      <p:bldP spid="32" grpId="0" animBg="1"/>
      <p:bldP spid="32" grpId="1" animBg="1"/>
      <p:bldP spid="34" grpId="0" animBg="1"/>
      <p:bldP spid="34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2" grpId="0" animBg="1"/>
      <p:bldP spid="42" grpId="1" animBg="1"/>
      <p:bldP spid="44" grpId="0" animBg="1"/>
      <p:bldP spid="44" grpId="1" animBg="1"/>
      <p:bldP spid="46" grpId="0" animBg="1"/>
      <p:bldP spid="46" grpId="1" animBg="1"/>
      <p:bldP spid="48" grpId="0" animBg="1"/>
      <p:bldP spid="48" grpId="1" animBg="1"/>
      <p:bldP spid="50" grpId="0" animBg="1"/>
      <p:bldP spid="5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拿棋子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一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51" name="圓角矩形 50"/>
          <p:cNvSpPr/>
          <p:nvPr/>
        </p:nvSpPr>
        <p:spPr>
          <a:xfrm>
            <a:off x="2214546" y="2571744"/>
            <a:ext cx="4714908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 smtClean="0"/>
              <a:t>等差數列</a:t>
            </a:r>
            <a:endParaRPr lang="zh-TW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57356" y="357166"/>
            <a:ext cx="6758006" cy="105156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拿棋子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二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785786" y="1785926"/>
            <a:ext cx="7358114" cy="3286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/>
              <a:t>桌上有三堆棋子，兩</a:t>
            </a:r>
            <a:r>
              <a:rPr lang="zh-TW" altLang="en-US" sz="4400" dirty="0" smtClean="0"/>
              <a:t>個人</a:t>
            </a:r>
            <a:r>
              <a:rPr lang="zh-TW" altLang="en-US" sz="4400" dirty="0" smtClean="0"/>
              <a:t>輪</a:t>
            </a:r>
            <a:r>
              <a:rPr lang="zh-TW" altLang="en-US" sz="4400" dirty="0" smtClean="0"/>
              <a:t>流</a:t>
            </a:r>
            <a:r>
              <a:rPr lang="zh-TW" altLang="en-US" sz="4400" dirty="0" smtClean="0"/>
              <a:t>拿，一次可以從某一堆拿走任意數量的棋子，不能不拿，拿到最後一個的贏。</a:t>
            </a:r>
            <a:endParaRPr lang="zh-TW" altLang="en-US" sz="4400" dirty="0"/>
          </a:p>
        </p:txBody>
      </p:sp>
      <p:sp>
        <p:nvSpPr>
          <p:cNvPr id="6" name="圓角矩形 5">
            <a:hlinkClick r:id="rId3"/>
          </p:cNvPr>
          <p:cNvSpPr/>
          <p:nvPr/>
        </p:nvSpPr>
        <p:spPr>
          <a:xfrm>
            <a:off x="928662" y="5429264"/>
            <a:ext cx="178595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Fruit Game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橢圓 5"/>
          <p:cNvSpPr/>
          <p:nvPr/>
        </p:nvSpPr>
        <p:spPr>
          <a:xfrm>
            <a:off x="1500166" y="1928802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拿棋子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二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1500166" y="1928802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143108" y="1928802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143108" y="1928802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2786050" y="1928802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2786050" y="1928802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3428992" y="1928802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3428992" y="1928802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4071934" y="1928802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4071934" y="1928802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4714876" y="1928802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橢圓 51"/>
          <p:cNvSpPr/>
          <p:nvPr/>
        </p:nvSpPr>
        <p:spPr>
          <a:xfrm>
            <a:off x="4714876" y="1928802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橢圓 52"/>
          <p:cNvSpPr/>
          <p:nvPr/>
        </p:nvSpPr>
        <p:spPr>
          <a:xfrm>
            <a:off x="5357818" y="1928802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橢圓 53"/>
          <p:cNvSpPr/>
          <p:nvPr/>
        </p:nvSpPr>
        <p:spPr>
          <a:xfrm>
            <a:off x="5357818" y="1928802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橢圓 54"/>
          <p:cNvSpPr/>
          <p:nvPr/>
        </p:nvSpPr>
        <p:spPr>
          <a:xfrm>
            <a:off x="1500166" y="292893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橢圓 55"/>
          <p:cNvSpPr/>
          <p:nvPr/>
        </p:nvSpPr>
        <p:spPr>
          <a:xfrm>
            <a:off x="1500166" y="292893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橢圓 56"/>
          <p:cNvSpPr/>
          <p:nvPr/>
        </p:nvSpPr>
        <p:spPr>
          <a:xfrm>
            <a:off x="2143108" y="292893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橢圓 57"/>
          <p:cNvSpPr/>
          <p:nvPr/>
        </p:nvSpPr>
        <p:spPr>
          <a:xfrm>
            <a:off x="2143108" y="292893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橢圓 58"/>
          <p:cNvSpPr/>
          <p:nvPr/>
        </p:nvSpPr>
        <p:spPr>
          <a:xfrm>
            <a:off x="2786050" y="292893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橢圓 59"/>
          <p:cNvSpPr/>
          <p:nvPr/>
        </p:nvSpPr>
        <p:spPr>
          <a:xfrm>
            <a:off x="2786050" y="292893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橢圓 60"/>
          <p:cNvSpPr/>
          <p:nvPr/>
        </p:nvSpPr>
        <p:spPr>
          <a:xfrm>
            <a:off x="3428992" y="292893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橢圓 61"/>
          <p:cNvSpPr/>
          <p:nvPr/>
        </p:nvSpPr>
        <p:spPr>
          <a:xfrm>
            <a:off x="3428992" y="292893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橢圓 62"/>
          <p:cNvSpPr/>
          <p:nvPr/>
        </p:nvSpPr>
        <p:spPr>
          <a:xfrm>
            <a:off x="4071934" y="292893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橢圓 63"/>
          <p:cNvSpPr/>
          <p:nvPr/>
        </p:nvSpPr>
        <p:spPr>
          <a:xfrm>
            <a:off x="4071934" y="292893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橢圓 64"/>
          <p:cNvSpPr/>
          <p:nvPr/>
        </p:nvSpPr>
        <p:spPr>
          <a:xfrm>
            <a:off x="4714876" y="2928934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橢圓 65"/>
          <p:cNvSpPr/>
          <p:nvPr/>
        </p:nvSpPr>
        <p:spPr>
          <a:xfrm>
            <a:off x="4714876" y="2928934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1500166" y="385762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橢圓 67"/>
          <p:cNvSpPr/>
          <p:nvPr/>
        </p:nvSpPr>
        <p:spPr>
          <a:xfrm>
            <a:off x="1500166" y="385762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橢圓 68"/>
          <p:cNvSpPr/>
          <p:nvPr/>
        </p:nvSpPr>
        <p:spPr>
          <a:xfrm>
            <a:off x="2143108" y="385762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橢圓 69"/>
          <p:cNvSpPr/>
          <p:nvPr/>
        </p:nvSpPr>
        <p:spPr>
          <a:xfrm>
            <a:off x="2143108" y="385762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橢圓 70"/>
          <p:cNvSpPr/>
          <p:nvPr/>
        </p:nvSpPr>
        <p:spPr>
          <a:xfrm>
            <a:off x="2786050" y="385762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/>
          <p:cNvSpPr/>
          <p:nvPr/>
        </p:nvSpPr>
        <p:spPr>
          <a:xfrm>
            <a:off x="2786050" y="385762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/>
          <p:cNvSpPr/>
          <p:nvPr/>
        </p:nvSpPr>
        <p:spPr>
          <a:xfrm>
            <a:off x="3428992" y="385762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橢圓 73"/>
          <p:cNvSpPr/>
          <p:nvPr/>
        </p:nvSpPr>
        <p:spPr>
          <a:xfrm>
            <a:off x="3428992" y="385762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橢圓 74"/>
          <p:cNvSpPr/>
          <p:nvPr/>
        </p:nvSpPr>
        <p:spPr>
          <a:xfrm>
            <a:off x="4071934" y="3857628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橢圓 75"/>
          <p:cNvSpPr/>
          <p:nvPr/>
        </p:nvSpPr>
        <p:spPr>
          <a:xfrm>
            <a:off x="4071934" y="3857628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橢圓 76"/>
          <p:cNvSpPr/>
          <p:nvPr/>
        </p:nvSpPr>
        <p:spPr>
          <a:xfrm>
            <a:off x="1500166" y="485776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橢圓 77"/>
          <p:cNvSpPr/>
          <p:nvPr/>
        </p:nvSpPr>
        <p:spPr>
          <a:xfrm>
            <a:off x="1500166" y="485776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橢圓 78"/>
          <p:cNvSpPr/>
          <p:nvPr/>
        </p:nvSpPr>
        <p:spPr>
          <a:xfrm>
            <a:off x="2143108" y="485776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橢圓 79"/>
          <p:cNvSpPr/>
          <p:nvPr/>
        </p:nvSpPr>
        <p:spPr>
          <a:xfrm>
            <a:off x="2143108" y="485776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橢圓 80"/>
          <p:cNvSpPr/>
          <p:nvPr/>
        </p:nvSpPr>
        <p:spPr>
          <a:xfrm>
            <a:off x="2786050" y="485776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橢圓 81"/>
          <p:cNvSpPr/>
          <p:nvPr/>
        </p:nvSpPr>
        <p:spPr>
          <a:xfrm>
            <a:off x="2786050" y="485776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橢圓 82"/>
          <p:cNvSpPr/>
          <p:nvPr/>
        </p:nvSpPr>
        <p:spPr>
          <a:xfrm>
            <a:off x="3428992" y="4857760"/>
            <a:ext cx="428628" cy="4286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3428992" y="4857760"/>
            <a:ext cx="428628" cy="4286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0" grpId="1" animBg="1"/>
      <p:bldP spid="12" grpId="0" animBg="1"/>
      <p:bldP spid="12" grpId="1" animBg="1"/>
      <p:bldP spid="20" grpId="0" animBg="1"/>
      <p:bldP spid="20" grpId="1" animBg="1"/>
      <p:bldP spid="22" grpId="0" animBg="1"/>
      <p:bldP spid="22" grpId="1" animBg="1"/>
      <p:bldP spid="52" grpId="0" animBg="1"/>
      <p:bldP spid="52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2" grpId="0" animBg="1"/>
      <p:bldP spid="62" grpId="1" animBg="1"/>
      <p:bldP spid="64" grpId="0" animBg="1"/>
      <p:bldP spid="64" grpId="1" animBg="1"/>
      <p:bldP spid="66" grpId="0" animBg="1"/>
      <p:bldP spid="66" grpId="1" animBg="1"/>
      <p:bldP spid="68" grpId="0" animBg="1"/>
      <p:bldP spid="68" grpId="1" animBg="1"/>
      <p:bldP spid="70" grpId="0" animBg="1"/>
      <p:bldP spid="70" grpId="1" animBg="1"/>
      <p:bldP spid="72" grpId="0" animBg="1"/>
      <p:bldP spid="72" grpId="1" animBg="1"/>
      <p:bldP spid="74" grpId="0" animBg="1"/>
      <p:bldP spid="74" grpId="1" animBg="1"/>
      <p:bldP spid="76" grpId="0" animBg="1"/>
      <p:bldP spid="76" grpId="1" animBg="1"/>
      <p:bldP spid="78" grpId="0" animBg="1"/>
      <p:bldP spid="78" grpId="1" animBg="1"/>
      <p:bldP spid="80" grpId="0" animBg="1"/>
      <p:bldP spid="80" grpId="1" animBg="1"/>
      <p:bldP spid="82" grpId="0" animBg="1"/>
      <p:bldP spid="82" grpId="1" animBg="1"/>
      <p:bldP spid="84" grpId="0" animBg="1"/>
      <p:bldP spid="8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57356" y="428604"/>
            <a:ext cx="6758006" cy="1051560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生存遊戲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857224" y="1714488"/>
            <a:ext cx="7572428" cy="378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10</a:t>
            </a:r>
            <a:r>
              <a:rPr lang="zh-TW" altLang="en-US" sz="3200" dirty="0" smtClean="0"/>
              <a:t>個人排成一列，每個人頭戴黑或紅色的帽子，自己看不到自己戴什麼顏色的帽子，但可看到「前面」所有人帽子的顏色。從最後一個開始猜自己戴的帽子的顏色，請問有什麼方法可以保證猜對的人數最多。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拿棋子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二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643042" y="2071678"/>
            <a:ext cx="61436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13800" b="1" dirty="0" smtClean="0">
                <a:ln w="3810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二進位</a:t>
            </a:r>
            <a:endParaRPr lang="zh-TW" altLang="en-US" sz="13800" b="1" dirty="0">
              <a:ln w="3810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57356" y="357166"/>
            <a:ext cx="6758006" cy="105156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拿棋子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三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928662" y="2214554"/>
            <a:ext cx="7358114" cy="3286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桌上有兩堆棋子，兩個人輸流拿，一次可以從某一堆拿走任意數量的棋子，或是同時兩堆拿走一樣的數量，不能不拿，拿到最後一個的贏。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428728" y="3000372"/>
            <a:ext cx="628654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同位元檢查</a:t>
            </a:r>
            <a:r>
              <a:rPr lang="en-US" altLang="zh-TW" sz="3200" dirty="0" smtClean="0"/>
              <a:t>(Parity Check)</a:t>
            </a:r>
            <a:endParaRPr lang="zh-TW" altLang="en-US" sz="3200" dirty="0"/>
          </a:p>
        </p:txBody>
      </p:sp>
      <p:sp>
        <p:nvSpPr>
          <p:cNvPr id="6" name="圓角矩形 5"/>
          <p:cNvSpPr/>
          <p:nvPr/>
        </p:nvSpPr>
        <p:spPr>
          <a:xfrm>
            <a:off x="1428728" y="1714488"/>
            <a:ext cx="628654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編碼理論</a:t>
            </a:r>
            <a:r>
              <a:rPr lang="en-US" altLang="zh-TW" sz="3200" dirty="0" smtClean="0"/>
              <a:t>(Coding)</a:t>
            </a:r>
            <a:endParaRPr lang="zh-TW" altLang="en-US" sz="3200" dirty="0"/>
          </a:p>
        </p:txBody>
      </p:sp>
      <p:sp>
        <p:nvSpPr>
          <p:cNvPr id="7" name="圓角矩形 6"/>
          <p:cNvSpPr/>
          <p:nvPr/>
        </p:nvSpPr>
        <p:spPr>
          <a:xfrm>
            <a:off x="1428728" y="4286256"/>
            <a:ext cx="628654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ECC RAM(Error Correcting Code)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秤重問題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一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857224" y="1714488"/>
            <a:ext cx="7429552" cy="3857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假設金幣一枚重</a:t>
            </a:r>
            <a:r>
              <a:rPr lang="en-US" altLang="zh-TW" sz="3600" dirty="0" smtClean="0"/>
              <a:t>10</a:t>
            </a:r>
            <a:r>
              <a:rPr lang="zh-TW" altLang="en-US" sz="3600" dirty="0" smtClean="0"/>
              <a:t>克，假幣一枚重</a:t>
            </a:r>
            <a:r>
              <a:rPr lang="en-US" altLang="zh-TW" sz="3600" dirty="0" smtClean="0"/>
              <a:t>9</a:t>
            </a:r>
            <a:r>
              <a:rPr lang="zh-TW" altLang="en-US" sz="3600" dirty="0" smtClean="0"/>
              <a:t>克。現有十袋金幣，其中一袋是假幣。請問如何用秤秤最少次，將這袋假幣秤出來。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秤重問題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二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857224" y="1714488"/>
            <a:ext cx="7429552" cy="3857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假設金幣一枚重</a:t>
            </a:r>
            <a:r>
              <a:rPr lang="en-US" altLang="zh-TW" sz="3600" dirty="0" smtClean="0"/>
              <a:t>10</a:t>
            </a:r>
            <a:r>
              <a:rPr lang="zh-TW" altLang="en-US" sz="3600" dirty="0" smtClean="0"/>
              <a:t>克，假幣一枚重</a:t>
            </a:r>
            <a:r>
              <a:rPr lang="en-US" altLang="zh-TW" sz="3600" dirty="0" smtClean="0"/>
              <a:t>9</a:t>
            </a:r>
            <a:r>
              <a:rPr lang="zh-TW" altLang="en-US" sz="3600" dirty="0" smtClean="0"/>
              <a:t>克。現有十袋金幣，請問如何用秤秤最少次，得知哪幾袋為假幣。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643042" y="2071678"/>
            <a:ext cx="61436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13800" b="1" dirty="0" smtClean="0">
                <a:ln w="3810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二進位</a:t>
            </a:r>
            <a:endParaRPr lang="zh-TW" altLang="en-US" sz="13800" b="1" dirty="0">
              <a:ln w="3810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測心術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28728" y="1785926"/>
          <a:ext cx="6286544" cy="4214842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571636"/>
                <a:gridCol w="1571636"/>
                <a:gridCol w="1571636"/>
                <a:gridCol w="1571636"/>
              </a:tblGrid>
              <a:tr h="52052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台北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新竹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台中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南投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雲林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高雄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台東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基隆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新莊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三重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中和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士林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淡水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五股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名間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樹林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林口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虎尾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中壢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埔里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景美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湖口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鳳山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霧峰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北斗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左營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羅東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東勢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田中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內壢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通霄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知本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測心術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28728" y="1785926"/>
          <a:ext cx="6286544" cy="4214842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571636"/>
                <a:gridCol w="1571636"/>
                <a:gridCol w="1571636"/>
                <a:gridCol w="1571636"/>
              </a:tblGrid>
              <a:tr h="52052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桃園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新竹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彰化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南投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台南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高雄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花蓮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基隆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板橋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三重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士林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天母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五股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竹山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樹林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泰山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虎尾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草屯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埔里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瑞芳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湖口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關廟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霧峰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鹿港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左營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東勢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內壢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魚池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知本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測心術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28728" y="1785926"/>
          <a:ext cx="6286544" cy="4214842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571636"/>
                <a:gridCol w="1571636"/>
                <a:gridCol w="1571636"/>
                <a:gridCol w="1571636"/>
              </a:tblGrid>
              <a:tr h="52052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苗栗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台中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彰化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南投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屏東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台東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花蓮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基隆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永和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中和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新店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士林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蘆洲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名間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竹山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樹林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南港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中壢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草屯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埔里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竹南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鳳山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關廟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霧峰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恆春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羅東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東港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東勢</a:t>
                      </a:r>
                      <a:endParaRPr lang="zh-TW" altLang="en-US" sz="2800" dirty="0"/>
                    </a:p>
                  </a:txBody>
                  <a:tcPr/>
                </a:tc>
              </a:tr>
              <a:tr h="5277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潭子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通霄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魚池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知本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3908</TotalTime>
  <Words>679</Words>
  <Application>Microsoft Office PowerPoint</Application>
  <PresentationFormat>如螢幕大小 (4:3)</PresentationFormat>
  <Paragraphs>334</Paragraphs>
  <Slides>21</Slides>
  <Notes>21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觀點</vt:lpstr>
      <vt:lpstr>寓數學於遊戲</vt:lpstr>
      <vt:lpstr>生存遊戲</vt:lpstr>
      <vt:lpstr>投影片 3</vt:lpstr>
      <vt:lpstr>秤重問題(一)</vt:lpstr>
      <vt:lpstr>秤重問題(二)</vt:lpstr>
      <vt:lpstr>投影片 6</vt:lpstr>
      <vt:lpstr>測心術</vt:lpstr>
      <vt:lpstr>測心術</vt:lpstr>
      <vt:lpstr>測心術</vt:lpstr>
      <vt:lpstr>測心術</vt:lpstr>
      <vt:lpstr>測心術</vt:lpstr>
      <vt:lpstr>測心術</vt:lpstr>
      <vt:lpstr>測心術</vt:lpstr>
      <vt:lpstr>投影片 14</vt:lpstr>
      <vt:lpstr>拿棋子(一)</vt:lpstr>
      <vt:lpstr>拿棋子(一)</vt:lpstr>
      <vt:lpstr>拿棋子(一)</vt:lpstr>
      <vt:lpstr>拿棋子(二)</vt:lpstr>
      <vt:lpstr>拿棋子(二)</vt:lpstr>
      <vt:lpstr>拿棋子(二)</vt:lpstr>
      <vt:lpstr>拿棋子(三)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326</cp:revision>
  <dcterms:created xsi:type="dcterms:W3CDTF">2007-10-01T07:19:59Z</dcterms:created>
  <dcterms:modified xsi:type="dcterms:W3CDTF">2008-06-12T03:07:13Z</dcterms:modified>
</cp:coreProperties>
</file>