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9144000" cy="6858000" type="screen4x3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8fkqu/A/6B1OQrRX1Vb3oQ" hashData="JXLP0kVPoLLR9uf0SPa27bdgMtE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0FF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929F9F4-4A8F-4326-A1B4-22849713DDAB}" styleName="深色樣式 1 - 輔色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168" autoAdjust="0"/>
    <p:restoredTop sz="94660"/>
  </p:normalViewPr>
  <p:slideViewPr>
    <p:cSldViewPr>
      <p:cViewPr varScale="1">
        <p:scale>
          <a:sx n="106" d="100"/>
          <a:sy n="106" d="100"/>
        </p:scale>
        <p:origin x="-6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1ADA1-B1BD-4D8D-A817-6D5C72BC1DC2}" type="datetimeFigureOut">
              <a:rPr lang="zh-TW" altLang="en-US" smtClean="0"/>
              <a:pPr/>
              <a:t>2008/5/29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3269-84F4-4E48-9603-1D442AE327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圓角矩形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0" name="副標題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pic>
        <p:nvPicPr>
          <p:cNvPr id="40961" name="Picture 1" descr="C:\Users\DavidGuo\Desktop\Cube's Image\圖片1.gif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42844" y="428604"/>
            <a:ext cx="3067050" cy="30670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D00337-F575-4448-8FDF-020FB2E94679}" type="datetime1">
              <a:rPr lang="zh-TW" altLang="en-US" smtClean="0"/>
              <a:pPr/>
              <a:t>2008/5/29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DEA28-DF9C-48B4-B980-BDA14E9F83A7}" type="datetime1">
              <a:rPr lang="zh-TW" altLang="en-US" smtClean="0"/>
              <a:pPr/>
              <a:t>2008/5/29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00232" y="357166"/>
            <a:ext cx="6758006" cy="1051560"/>
          </a:xfrm>
        </p:spPr>
        <p:txBody>
          <a:bodyPr/>
          <a:lstStyle>
            <a:extLst/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1714488"/>
            <a:ext cx="8183880" cy="4357718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CDB62A-B881-4099-AA90-F7834373B1BC}" type="datetime1">
              <a:rPr lang="zh-TW" altLang="en-US" smtClean="0"/>
              <a:pPr/>
              <a:t>2008/5/29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39939" name="Picture 3" descr="C:\Users\DavidGuo\Desktop\Cube's Image\rubiks-cube[1].jpg"/>
          <p:cNvPicPr>
            <a:picLocks noChangeAspect="1" noChangeArrowheads="1"/>
          </p:cNvPicPr>
          <p:nvPr userDrawn="1"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57158" y="357166"/>
            <a:ext cx="1143000" cy="1211263"/>
          </a:xfrm>
          <a:prstGeom prst="rect">
            <a:avLst/>
          </a:prstGeom>
          <a:noFill/>
          <a:ln w="12700" cap="rnd">
            <a:solidFill>
              <a:schemeClr val="tx1"/>
            </a:solidFill>
            <a:round/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圓角矩形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圓角矩形 10"/>
          <p:cNvSpPr/>
          <p:nvPr/>
        </p:nvSpPr>
        <p:spPr>
          <a:xfrm>
            <a:off x="418596" y="434162"/>
            <a:ext cx="8306809" cy="5709482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BC1722-E2C4-421E-9FA1-068CC3AFE3BB}" type="datetime1">
              <a:rPr lang="zh-TW" altLang="en-US" smtClean="0"/>
              <a:pPr/>
              <a:t>2008/5/29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70A7CC-BE6E-4C1A-9E06-98A09C709822}" type="datetime1">
              <a:rPr lang="zh-TW" altLang="en-US" smtClean="0"/>
              <a:pPr/>
              <a:t>2008/5/29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3B5AA0-EB61-463E-94A6-971AE1F71D03}" type="datetime1">
              <a:rPr lang="zh-TW" altLang="en-US" smtClean="0"/>
              <a:pPr/>
              <a:t>2008/5/29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BEA932-F9F8-47D6-887D-9EB10B3CA1B7}" type="datetime1">
              <a:rPr lang="zh-TW" altLang="en-US" smtClean="0"/>
              <a:pPr/>
              <a:t>2008/5/29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7A2713-25F4-4532-ACF5-C5F2ACCF78AB}" type="datetime1">
              <a:rPr lang="zh-TW" altLang="en-US" smtClean="0"/>
              <a:pPr/>
              <a:t>2008/5/29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8362A-1058-4923-80B4-26E593492D06}" type="datetime1">
              <a:rPr lang="zh-TW" altLang="en-US" smtClean="0"/>
              <a:pPr/>
              <a:t>2008/5/29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圓角化單一角落矩形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B14526-5A09-4961-BEE1-2761CA4CAD11}" type="datetime1">
              <a:rPr lang="zh-TW" altLang="en-US" smtClean="0"/>
              <a:pPr/>
              <a:t>2008/5/29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圓角矩形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標題版面配置區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188BB72-7F26-4DA5-A3BA-95C61E655F0D}" type="datetime1">
              <a:rPr lang="zh-TW" altLang="en-US" smtClean="0"/>
              <a:pPr/>
              <a:t>2008/5/29</a:t>
            </a:fld>
            <a:endParaRPr lang="zh-TW" altLang="en-US"/>
          </a:p>
        </p:txBody>
      </p:sp>
      <p:sp>
        <p:nvSpPr>
          <p:cNvPr id="18" name="頁尾版面配置區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tw.youtube.com/watch?v=y9QoHvueaX4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w.youtube.com/watch?v=6j0rzfJT4Ts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85786" y="2643182"/>
            <a:ext cx="7772400" cy="1714512"/>
          </a:xfrm>
        </p:spPr>
        <p:txBody>
          <a:bodyPr>
            <a:noAutofit/>
          </a:bodyPr>
          <a:lstStyle/>
          <a:p>
            <a:r>
              <a:rPr lang="zh-TW" altLang="en-US" sz="7200" dirty="0" smtClean="0"/>
              <a:t>數學魔術</a:t>
            </a:r>
            <a:endParaRPr lang="zh-TW" altLang="en-US" sz="72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14348" y="5143512"/>
            <a:ext cx="7772400" cy="914400"/>
          </a:xfrm>
        </p:spPr>
        <p:txBody>
          <a:bodyPr/>
          <a:lstStyle/>
          <a:p>
            <a:r>
              <a:rPr lang="en-US" altLang="zh-TW" dirty="0" smtClean="0"/>
              <a:t>DavidGuo</a:t>
            </a:r>
          </a:p>
          <a:p>
            <a:r>
              <a:rPr lang="zh-TW" altLang="en-US" dirty="0" smtClean="0"/>
              <a:t>交大應數 郭君逸 助理教授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撲克牌魔術</a:t>
            </a:r>
            <a:endParaRPr lang="zh-TW" altLang="en-US" sz="4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10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2214546" y="2857496"/>
            <a:ext cx="4071966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/>
              <a:t>Norman </a:t>
            </a:r>
            <a:r>
              <a:rPr lang="en-US" altLang="zh-TW" sz="2400" dirty="0" err="1" smtClean="0"/>
              <a:t>Gilbreath</a:t>
            </a:r>
            <a:endParaRPr lang="zh-TW" alt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測心數</a:t>
            </a:r>
            <a:r>
              <a:rPr lang="en-US" altLang="zh-TW" sz="6000" dirty="0" smtClean="0"/>
              <a:t>(</a:t>
            </a:r>
            <a:r>
              <a:rPr lang="zh-TW" altLang="en-US" sz="6000" dirty="0" smtClean="0"/>
              <a:t>一</a:t>
            </a:r>
            <a:r>
              <a:rPr lang="en-US" altLang="zh-TW" sz="6000" dirty="0" smtClean="0"/>
              <a:t>)</a:t>
            </a: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心裡想一個數</a:t>
            </a:r>
            <a:endParaRPr lang="en-US" altLang="zh-TW" sz="4800" dirty="0" smtClean="0"/>
          </a:p>
          <a:p>
            <a:r>
              <a:rPr lang="zh-TW" altLang="en-US" sz="4800" dirty="0" smtClean="0"/>
              <a:t>將這個數字加上</a:t>
            </a:r>
            <a:r>
              <a:rPr lang="en-US" altLang="zh-TW" sz="4800" dirty="0" smtClean="0"/>
              <a:t>10</a:t>
            </a:r>
          </a:p>
          <a:p>
            <a:r>
              <a:rPr lang="zh-TW" altLang="en-US" sz="4800" dirty="0" smtClean="0"/>
              <a:t>再乘以</a:t>
            </a:r>
            <a:r>
              <a:rPr lang="en-US" altLang="zh-TW" sz="4800" dirty="0" smtClean="0"/>
              <a:t>3</a:t>
            </a:r>
          </a:p>
          <a:p>
            <a:r>
              <a:rPr lang="zh-TW" altLang="en-US" sz="4800" dirty="0" smtClean="0"/>
              <a:t>再減掉</a:t>
            </a:r>
            <a:r>
              <a:rPr lang="en-US" altLang="zh-TW" sz="4800" dirty="0" smtClean="0"/>
              <a:t>30</a:t>
            </a:r>
          </a:p>
          <a:p>
            <a:r>
              <a:rPr lang="zh-TW" altLang="en-US" sz="4800" dirty="0" smtClean="0"/>
              <a:t>得到數字是？</a:t>
            </a:r>
            <a:endParaRPr lang="zh-TW" altLang="en-US" sz="4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2</a:t>
            </a:fld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3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1357290" y="2928934"/>
            <a:ext cx="6215106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800" dirty="0" smtClean="0"/>
              <a:t>除以</a:t>
            </a:r>
            <a:r>
              <a:rPr lang="en-US" altLang="zh-TW" sz="4800" dirty="0" smtClean="0"/>
              <a:t>3</a:t>
            </a:r>
            <a:r>
              <a:rPr lang="zh-TW" altLang="en-US" sz="4800" dirty="0" smtClean="0"/>
              <a:t>即是答案</a:t>
            </a:r>
            <a:endParaRPr lang="zh-TW" altLang="en-US" sz="4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測心數</a:t>
            </a:r>
            <a:r>
              <a:rPr lang="en-US" altLang="zh-TW" sz="5400" dirty="0" smtClean="0"/>
              <a:t>(</a:t>
            </a:r>
            <a:r>
              <a:rPr lang="zh-TW" altLang="en-US" sz="5400" dirty="0" smtClean="0"/>
              <a:t>二</a:t>
            </a:r>
            <a:r>
              <a:rPr lang="en-US" altLang="zh-TW" sz="5400" dirty="0" smtClean="0"/>
              <a:t>)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4000" dirty="0" smtClean="0"/>
              <a:t>請學生甲想</a:t>
            </a:r>
            <a:r>
              <a:rPr lang="zh-TW" altLang="en-US" sz="4000" dirty="0" smtClean="0"/>
              <a:t>一個</a:t>
            </a:r>
            <a:r>
              <a:rPr lang="en-US" altLang="zh-TW" sz="4000" dirty="0" smtClean="0"/>
              <a:t>51~100</a:t>
            </a:r>
            <a:r>
              <a:rPr lang="zh-TW" altLang="en-US" sz="4000" dirty="0" smtClean="0"/>
              <a:t>內的</a:t>
            </a:r>
            <a:r>
              <a:rPr lang="zh-TW" altLang="en-US" sz="4000" dirty="0" smtClean="0"/>
              <a:t>數字</a:t>
            </a:r>
            <a:endParaRPr lang="en-US" altLang="zh-TW" sz="4000" dirty="0" smtClean="0"/>
          </a:p>
          <a:p>
            <a:r>
              <a:rPr lang="zh-TW" altLang="en-US" sz="4000" dirty="0" smtClean="0"/>
              <a:t>請學生乙寫一個</a:t>
            </a:r>
            <a:r>
              <a:rPr lang="en-US" altLang="zh-TW" sz="4000" dirty="0" smtClean="0"/>
              <a:t>1~50</a:t>
            </a:r>
            <a:r>
              <a:rPr lang="zh-TW" altLang="en-US" sz="4000" dirty="0" smtClean="0"/>
              <a:t>內的數字，並將紙摺起來</a:t>
            </a:r>
            <a:r>
              <a:rPr lang="zh-TW" altLang="en-US" sz="4000" dirty="0" smtClean="0"/>
              <a:t>。</a:t>
            </a:r>
            <a:endParaRPr lang="en-US" altLang="zh-TW" sz="4000" dirty="0" smtClean="0"/>
          </a:p>
          <a:p>
            <a:r>
              <a:rPr lang="en-US" altLang="zh-TW" sz="4000" dirty="0" smtClean="0"/>
              <a:t>A=99-</a:t>
            </a:r>
            <a:r>
              <a:rPr lang="zh-TW" altLang="en-US" sz="4000" dirty="0" smtClean="0"/>
              <a:t>乙</a:t>
            </a:r>
            <a:endParaRPr lang="en-US" altLang="zh-TW" sz="4000" dirty="0" smtClean="0"/>
          </a:p>
          <a:p>
            <a:r>
              <a:rPr lang="zh-TW" altLang="en-US" sz="4000" dirty="0" smtClean="0"/>
              <a:t>甲</a:t>
            </a:r>
            <a:r>
              <a:rPr lang="en-US" altLang="zh-TW" sz="4000" dirty="0" smtClean="0"/>
              <a:t>+A-100+1=B</a:t>
            </a:r>
          </a:p>
          <a:p>
            <a:r>
              <a:rPr lang="zh-TW" altLang="en-US" sz="4000" dirty="0" smtClean="0"/>
              <a:t>甲</a:t>
            </a:r>
            <a:r>
              <a:rPr lang="en-US" altLang="zh-TW" sz="4000" dirty="0" smtClean="0"/>
              <a:t>-B</a:t>
            </a:r>
            <a:r>
              <a:rPr lang="zh-TW" altLang="en-US" sz="4000" dirty="0" smtClean="0"/>
              <a:t/>
            </a:r>
            <a:br>
              <a:rPr lang="zh-TW" altLang="en-US" sz="4000" dirty="0" smtClean="0"/>
            </a:br>
            <a:endParaRPr lang="zh-TW" altLang="en-US" sz="4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4</a:t>
            </a:fld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5400" dirty="0" smtClean="0"/>
              <a:t>12</a:t>
            </a:r>
            <a:r>
              <a:rPr lang="zh-TW" altLang="en-US" sz="5400" dirty="0" smtClean="0"/>
              <a:t>個硬幣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2214554"/>
            <a:ext cx="8183880" cy="3429024"/>
          </a:xfrm>
        </p:spPr>
        <p:txBody>
          <a:bodyPr>
            <a:noAutofit/>
          </a:bodyPr>
          <a:lstStyle/>
          <a:p>
            <a:r>
              <a:rPr lang="zh-TW" altLang="en-US" sz="4400" dirty="0" smtClean="0"/>
              <a:t>五個正面朝上，七個反面朝上。</a:t>
            </a:r>
            <a:endParaRPr lang="en-US" altLang="zh-TW" sz="4400" dirty="0" smtClean="0"/>
          </a:p>
          <a:p>
            <a:r>
              <a:rPr lang="zh-TW" altLang="en-US" sz="4400" dirty="0" smtClean="0"/>
              <a:t>在黑暗中將其分成兩堆，讓這兩堆朝上的數目相同。</a:t>
            </a:r>
            <a:endParaRPr lang="zh-TW" altLang="en-US" sz="4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5</a:t>
            </a:fld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大衛魔術</a:t>
            </a:r>
            <a:r>
              <a:rPr lang="en-US" altLang="zh-TW" dirty="0" smtClean="0"/>
              <a:t>-</a:t>
            </a:r>
            <a:r>
              <a:rPr lang="zh-TW" altLang="en-US" dirty="0" smtClean="0"/>
              <a:t>心靈相通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3"/>
              </a:rPr>
              <a:t>http://</a:t>
            </a:r>
            <a:r>
              <a:rPr lang="en-US" altLang="zh-TW" dirty="0" smtClean="0">
                <a:hlinkClick r:id="rId3"/>
              </a:rPr>
              <a:t>tw.youtube.com/watch?v=y9QoHvueaX4</a:t>
            </a:r>
            <a:endParaRPr lang="en-US" altLang="zh-TW" dirty="0" smtClean="0"/>
          </a:p>
          <a:p>
            <a:r>
              <a:rPr lang="en-US" altLang="zh-TW" dirty="0" smtClean="0">
                <a:hlinkClick r:id="rId4"/>
              </a:rPr>
              <a:t>http://</a:t>
            </a:r>
            <a:r>
              <a:rPr lang="en-US" altLang="zh-TW" dirty="0" smtClean="0">
                <a:hlinkClick r:id="rId4"/>
              </a:rPr>
              <a:t>tw.youtube.com/watch?v=6j0rzfJT4Ts</a:t>
            </a: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6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7</a:t>
            </a:fld>
            <a:endParaRPr lang="zh-TW" altLang="en-US" dirty="0"/>
          </a:p>
        </p:txBody>
      </p:sp>
      <p:sp>
        <p:nvSpPr>
          <p:cNvPr id="5" name="橢圓 4"/>
          <p:cNvSpPr/>
          <p:nvPr/>
        </p:nvSpPr>
        <p:spPr>
          <a:xfrm>
            <a:off x="4214810" y="785794"/>
            <a:ext cx="857256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6" name="橢圓 5"/>
          <p:cNvSpPr/>
          <p:nvPr/>
        </p:nvSpPr>
        <p:spPr>
          <a:xfrm>
            <a:off x="2857488" y="1357298"/>
            <a:ext cx="857256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1857356" y="2214554"/>
            <a:ext cx="857256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1500166" y="3286124"/>
            <a:ext cx="857256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D</a:t>
            </a:r>
            <a:endParaRPr lang="zh-TW" altLang="en-US" dirty="0"/>
          </a:p>
        </p:txBody>
      </p:sp>
      <p:sp>
        <p:nvSpPr>
          <p:cNvPr id="9" name="橢圓 8"/>
          <p:cNvSpPr/>
          <p:nvPr/>
        </p:nvSpPr>
        <p:spPr>
          <a:xfrm>
            <a:off x="1928794" y="4572008"/>
            <a:ext cx="857256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</a:t>
            </a:r>
            <a:endParaRPr lang="zh-TW" altLang="en-US" dirty="0"/>
          </a:p>
        </p:txBody>
      </p:sp>
      <p:sp>
        <p:nvSpPr>
          <p:cNvPr id="10" name="橢圓 9"/>
          <p:cNvSpPr/>
          <p:nvPr/>
        </p:nvSpPr>
        <p:spPr>
          <a:xfrm>
            <a:off x="2857488" y="5429264"/>
            <a:ext cx="857256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F</a:t>
            </a:r>
            <a:endParaRPr lang="zh-TW" altLang="en-US" dirty="0"/>
          </a:p>
        </p:txBody>
      </p:sp>
      <p:sp>
        <p:nvSpPr>
          <p:cNvPr id="11" name="橢圓 10"/>
          <p:cNvSpPr/>
          <p:nvPr/>
        </p:nvSpPr>
        <p:spPr>
          <a:xfrm>
            <a:off x="4071934" y="5715016"/>
            <a:ext cx="857256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G</a:t>
            </a:r>
            <a:endParaRPr lang="zh-TW" altLang="en-US" dirty="0"/>
          </a:p>
        </p:txBody>
      </p:sp>
      <p:sp>
        <p:nvSpPr>
          <p:cNvPr id="12" name="橢圓 11"/>
          <p:cNvSpPr/>
          <p:nvPr/>
        </p:nvSpPr>
        <p:spPr>
          <a:xfrm>
            <a:off x="5214942" y="5500702"/>
            <a:ext cx="857256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H</a:t>
            </a:r>
            <a:endParaRPr lang="zh-TW" altLang="en-US" dirty="0"/>
          </a:p>
        </p:txBody>
      </p:sp>
      <p:sp>
        <p:nvSpPr>
          <p:cNvPr id="13" name="橢圓 12"/>
          <p:cNvSpPr/>
          <p:nvPr/>
        </p:nvSpPr>
        <p:spPr>
          <a:xfrm>
            <a:off x="6072198" y="4643446"/>
            <a:ext cx="857256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I</a:t>
            </a:r>
            <a:endParaRPr lang="zh-TW" altLang="en-US" dirty="0"/>
          </a:p>
        </p:txBody>
      </p:sp>
      <p:sp>
        <p:nvSpPr>
          <p:cNvPr id="14" name="橢圓 13"/>
          <p:cNvSpPr/>
          <p:nvPr/>
        </p:nvSpPr>
        <p:spPr>
          <a:xfrm>
            <a:off x="6500826" y="3714752"/>
            <a:ext cx="857256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J</a:t>
            </a:r>
            <a:endParaRPr lang="zh-TW" altLang="en-US" dirty="0"/>
          </a:p>
        </p:txBody>
      </p:sp>
      <p:sp>
        <p:nvSpPr>
          <p:cNvPr id="15" name="橢圓 14"/>
          <p:cNvSpPr/>
          <p:nvPr/>
        </p:nvSpPr>
        <p:spPr>
          <a:xfrm>
            <a:off x="6429388" y="2500306"/>
            <a:ext cx="857256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K</a:t>
            </a:r>
            <a:endParaRPr lang="zh-TW" altLang="en-US" dirty="0"/>
          </a:p>
        </p:txBody>
      </p:sp>
      <p:sp>
        <p:nvSpPr>
          <p:cNvPr id="16" name="橢圓 15"/>
          <p:cNvSpPr/>
          <p:nvPr/>
        </p:nvSpPr>
        <p:spPr>
          <a:xfrm>
            <a:off x="5429256" y="1643050"/>
            <a:ext cx="857256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L</a:t>
            </a:r>
            <a:endParaRPr lang="zh-TW" altLang="en-US" dirty="0"/>
          </a:p>
        </p:txBody>
      </p:sp>
      <p:sp>
        <p:nvSpPr>
          <p:cNvPr id="17" name="橢圓 16"/>
          <p:cNvSpPr/>
          <p:nvPr/>
        </p:nvSpPr>
        <p:spPr>
          <a:xfrm>
            <a:off x="5429256" y="571480"/>
            <a:ext cx="642942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18" name="橢圓 17"/>
          <p:cNvSpPr/>
          <p:nvPr/>
        </p:nvSpPr>
        <p:spPr>
          <a:xfrm>
            <a:off x="6500826" y="285728"/>
            <a:ext cx="571504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19" name="橢圓 18"/>
          <p:cNvSpPr/>
          <p:nvPr/>
        </p:nvSpPr>
        <p:spPr>
          <a:xfrm>
            <a:off x="7500958" y="142852"/>
            <a:ext cx="500066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8</a:t>
            </a:fld>
            <a:endParaRPr lang="zh-TW" altLang="en-US" dirty="0"/>
          </a:p>
        </p:txBody>
      </p:sp>
      <p:sp>
        <p:nvSpPr>
          <p:cNvPr id="6" name="圓角矩形圖說文字 5"/>
          <p:cNvSpPr/>
          <p:nvPr/>
        </p:nvSpPr>
        <p:spPr>
          <a:xfrm>
            <a:off x="2643174" y="1428736"/>
            <a:ext cx="5929354" cy="1143008"/>
          </a:xfrm>
          <a:prstGeom prst="wedgeRoundRectCallout">
            <a:avLst>
              <a:gd name="adj1" fmla="val -30660"/>
              <a:gd name="adj2" fmla="val 11975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/>
              <a:t>下面的牌，在心裡任意選一張</a:t>
            </a:r>
            <a:endParaRPr lang="zh-TW" altLang="en-US" sz="3200" dirty="0"/>
          </a:p>
        </p:txBody>
      </p:sp>
      <p:sp>
        <p:nvSpPr>
          <p:cNvPr id="7" name="矩形 6"/>
          <p:cNvSpPr/>
          <p:nvPr/>
        </p:nvSpPr>
        <p:spPr>
          <a:xfrm>
            <a:off x="1357290" y="4000504"/>
            <a:ext cx="1143008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smtClean="0"/>
              <a:t>J</a:t>
            </a:r>
            <a:endParaRPr lang="zh-TW" altLang="en-US" sz="5400" dirty="0"/>
          </a:p>
        </p:txBody>
      </p:sp>
      <p:sp>
        <p:nvSpPr>
          <p:cNvPr id="8" name="矩形 7"/>
          <p:cNvSpPr/>
          <p:nvPr/>
        </p:nvSpPr>
        <p:spPr>
          <a:xfrm>
            <a:off x="3286116" y="4000504"/>
            <a:ext cx="1143008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smtClean="0"/>
              <a:t>9</a:t>
            </a:r>
            <a:endParaRPr lang="zh-TW" altLang="en-US" sz="5400" dirty="0"/>
          </a:p>
        </p:txBody>
      </p:sp>
      <p:sp>
        <p:nvSpPr>
          <p:cNvPr id="9" name="矩形 8"/>
          <p:cNvSpPr/>
          <p:nvPr/>
        </p:nvSpPr>
        <p:spPr>
          <a:xfrm>
            <a:off x="5214942" y="4000504"/>
            <a:ext cx="1143008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smtClean="0"/>
              <a:t>2</a:t>
            </a:r>
            <a:endParaRPr lang="zh-TW" altLang="en-US" sz="5400" dirty="0"/>
          </a:p>
        </p:txBody>
      </p:sp>
      <p:sp>
        <p:nvSpPr>
          <p:cNvPr id="10" name="矩形 9"/>
          <p:cNvSpPr/>
          <p:nvPr/>
        </p:nvSpPr>
        <p:spPr>
          <a:xfrm>
            <a:off x="7072330" y="4000504"/>
            <a:ext cx="1143008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smtClean="0"/>
              <a:t>A</a:t>
            </a:r>
            <a:endParaRPr lang="zh-TW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9</a:t>
            </a:fld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2285984" y="3143248"/>
            <a:ext cx="1143008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smtClean="0"/>
              <a:t>J</a:t>
            </a:r>
            <a:endParaRPr lang="zh-TW" altLang="en-US" sz="5400" dirty="0"/>
          </a:p>
        </p:txBody>
      </p:sp>
      <p:sp>
        <p:nvSpPr>
          <p:cNvPr id="6" name="矩形 5"/>
          <p:cNvSpPr/>
          <p:nvPr/>
        </p:nvSpPr>
        <p:spPr>
          <a:xfrm>
            <a:off x="3428992" y="2000240"/>
            <a:ext cx="1143008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smtClean="0"/>
              <a:t>2</a:t>
            </a:r>
            <a:endParaRPr lang="zh-TW" altLang="en-US" sz="5400" dirty="0"/>
          </a:p>
        </p:txBody>
      </p:sp>
      <p:sp>
        <p:nvSpPr>
          <p:cNvPr id="7" name="矩形 6"/>
          <p:cNvSpPr/>
          <p:nvPr/>
        </p:nvSpPr>
        <p:spPr>
          <a:xfrm>
            <a:off x="4572000" y="3143248"/>
            <a:ext cx="1143008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smtClean="0"/>
              <a:t>A</a:t>
            </a:r>
            <a:endParaRPr lang="zh-TW" altLang="en-US" sz="5400" dirty="0"/>
          </a:p>
        </p:txBody>
      </p:sp>
      <p:sp>
        <p:nvSpPr>
          <p:cNvPr id="8" name="矩形 7"/>
          <p:cNvSpPr/>
          <p:nvPr/>
        </p:nvSpPr>
        <p:spPr>
          <a:xfrm>
            <a:off x="3428992" y="4286256"/>
            <a:ext cx="1143008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smtClean="0"/>
              <a:t>9</a:t>
            </a:r>
            <a:endParaRPr lang="zh-TW" altLang="en-US" sz="5400" dirty="0"/>
          </a:p>
        </p:txBody>
      </p:sp>
      <p:sp>
        <p:nvSpPr>
          <p:cNvPr id="9" name="矩形 8"/>
          <p:cNvSpPr/>
          <p:nvPr/>
        </p:nvSpPr>
        <p:spPr>
          <a:xfrm>
            <a:off x="2285984" y="2000240"/>
            <a:ext cx="1143008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smtClean="0"/>
              <a:t>7</a:t>
            </a:r>
            <a:endParaRPr lang="zh-TW" altLang="en-US" sz="5400" dirty="0"/>
          </a:p>
        </p:txBody>
      </p:sp>
      <p:sp>
        <p:nvSpPr>
          <p:cNvPr id="10" name="矩形 9"/>
          <p:cNvSpPr/>
          <p:nvPr/>
        </p:nvSpPr>
        <p:spPr>
          <a:xfrm>
            <a:off x="4572000" y="2000240"/>
            <a:ext cx="1143008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smtClean="0"/>
              <a:t>K</a:t>
            </a:r>
            <a:endParaRPr lang="zh-TW" altLang="en-US" sz="5400" dirty="0"/>
          </a:p>
        </p:txBody>
      </p:sp>
      <p:sp>
        <p:nvSpPr>
          <p:cNvPr id="11" name="矩形 10"/>
          <p:cNvSpPr/>
          <p:nvPr/>
        </p:nvSpPr>
        <p:spPr>
          <a:xfrm>
            <a:off x="3428992" y="3143248"/>
            <a:ext cx="1143008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smtClean="0"/>
              <a:t>3</a:t>
            </a:r>
            <a:endParaRPr lang="zh-TW" altLang="en-US" sz="5400" dirty="0"/>
          </a:p>
        </p:txBody>
      </p:sp>
      <p:sp>
        <p:nvSpPr>
          <p:cNvPr id="12" name="矩形 11"/>
          <p:cNvSpPr/>
          <p:nvPr/>
        </p:nvSpPr>
        <p:spPr>
          <a:xfrm>
            <a:off x="2285984" y="4286256"/>
            <a:ext cx="1143008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smtClean="0"/>
              <a:t>4</a:t>
            </a:r>
            <a:endParaRPr lang="zh-TW" altLang="en-US" sz="5400" dirty="0"/>
          </a:p>
        </p:txBody>
      </p:sp>
      <p:sp>
        <p:nvSpPr>
          <p:cNvPr id="13" name="矩形 12"/>
          <p:cNvSpPr/>
          <p:nvPr/>
        </p:nvSpPr>
        <p:spPr>
          <a:xfrm>
            <a:off x="4572000" y="4286256"/>
            <a:ext cx="1143008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smtClean="0"/>
              <a:t>Q</a:t>
            </a:r>
            <a:endParaRPr lang="zh-TW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觀點">
  <a:themeElements>
    <a:clrScheme name="觀點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觀點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觀點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4085</TotalTime>
  <Words>184</Words>
  <Application>Microsoft Office PowerPoint</Application>
  <PresentationFormat>如螢幕大小 (4:3)</PresentationFormat>
  <Paragraphs>72</Paragraphs>
  <Slides>10</Slides>
  <Notes>10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觀點</vt:lpstr>
      <vt:lpstr>數學魔術</vt:lpstr>
      <vt:lpstr>測心數(一)</vt:lpstr>
      <vt:lpstr>投影片 3</vt:lpstr>
      <vt:lpstr>測心數(二)</vt:lpstr>
      <vt:lpstr>12個硬幣</vt:lpstr>
      <vt:lpstr>大衛魔術-心靈相通</vt:lpstr>
      <vt:lpstr>投影片 7</vt:lpstr>
      <vt:lpstr>投影片 8</vt:lpstr>
      <vt:lpstr>投影片 9</vt:lpstr>
      <vt:lpstr>撲克牌魔術</vt:lpstr>
    </vt:vector>
  </TitlesOfParts>
  <Company>NCTUMath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DavidGuo</dc:creator>
  <cp:lastModifiedBy>DavidGuo</cp:lastModifiedBy>
  <cp:revision>344</cp:revision>
  <dcterms:created xsi:type="dcterms:W3CDTF">2007-10-01T07:19:59Z</dcterms:created>
  <dcterms:modified xsi:type="dcterms:W3CDTF">2008-05-29T18:10:15Z</dcterms:modified>
</cp:coreProperties>
</file>