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0"/>
  </p:notesMasterIdLst>
  <p:sldIdLst>
    <p:sldId id="256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8fkqu/A/6B1OQrRX1Vb3oQ" hashData="JXLP0kVPoLLR9uf0SPa27bdgMt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0FF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474" autoAdjust="0"/>
    <p:restoredTop sz="94660"/>
  </p:normalViewPr>
  <p:slideViewPr>
    <p:cSldViewPr>
      <p:cViewPr varScale="1">
        <p:scale>
          <a:sx n="106" d="100"/>
          <a:sy n="106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1ADA1-B1BD-4D8D-A817-6D5C72BC1DC2}" type="datetimeFigureOut">
              <a:rPr lang="zh-TW" altLang="en-US" smtClean="0"/>
              <a:pPr/>
              <a:t>2008/5/22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3269-84F4-4E48-9603-1D442AE327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13269-84F4-4E48-9603-1D442AE32713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pic>
        <p:nvPicPr>
          <p:cNvPr id="40961" name="Picture 1" descr="C:\Users\DavidGuo\Desktop\Cube's Image\圖片1.gif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04"/>
            <a:ext cx="3067050" cy="30670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00337-F575-4448-8FDF-020FB2E94679}" type="datetime1">
              <a:rPr lang="zh-TW" altLang="en-US" smtClean="0"/>
              <a:pPr/>
              <a:t>2008/5/22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ADEA28-DF9C-48B4-B980-BDA14E9F83A7}" type="datetime1">
              <a:rPr lang="zh-TW" altLang="en-US" smtClean="0"/>
              <a:pPr/>
              <a:t>2008/5/22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0232" y="357166"/>
            <a:ext cx="6758006" cy="1051560"/>
          </a:xfrm>
        </p:spPr>
        <p:txBody>
          <a:bodyPr/>
          <a:lstStyle>
            <a:extLst/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4357718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DB62A-B881-4099-AA90-F7834373B1BC}" type="datetime1">
              <a:rPr lang="zh-TW" altLang="en-US" smtClean="0"/>
              <a:pPr/>
              <a:t>2008/5/22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9939" name="Picture 3" descr="C:\Users\DavidGuo\Desktop\Cube's Image\rubiks-cube[1]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57158" y="357166"/>
            <a:ext cx="1143000" cy="1211263"/>
          </a:xfrm>
          <a:prstGeom prst="rect">
            <a:avLst/>
          </a:prstGeom>
          <a:noFill/>
          <a:ln w="12700" cap="rnd">
            <a:solidFill>
              <a:schemeClr val="tx1"/>
            </a:solidFill>
            <a:round/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5709482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BC1722-E2C4-421E-9FA1-068CC3AFE3BB}" type="datetime1">
              <a:rPr lang="zh-TW" altLang="en-US" smtClean="0"/>
              <a:pPr/>
              <a:t>2008/5/22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70A7CC-BE6E-4C1A-9E06-98A09C709822}" type="datetime1">
              <a:rPr lang="zh-TW" altLang="en-US" smtClean="0"/>
              <a:pPr/>
              <a:t>2008/5/22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3B5AA0-EB61-463E-94A6-971AE1F71D03}" type="datetime1">
              <a:rPr lang="zh-TW" altLang="en-US" smtClean="0"/>
              <a:pPr/>
              <a:t>2008/5/22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BEA932-F9F8-47D6-887D-9EB10B3CA1B7}" type="datetime1">
              <a:rPr lang="zh-TW" altLang="en-US" smtClean="0"/>
              <a:pPr/>
              <a:t>2008/5/22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7A2713-25F4-4532-ACF5-C5F2ACCF78AB}" type="datetime1">
              <a:rPr lang="zh-TW" altLang="en-US" smtClean="0"/>
              <a:pPr/>
              <a:t>2008/5/22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8362A-1058-4923-80B4-26E593492D06}" type="datetime1">
              <a:rPr lang="zh-TW" altLang="en-US" smtClean="0"/>
              <a:pPr/>
              <a:t>2008/5/22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B14526-5A09-4961-BEE1-2761CA4CAD11}" type="datetime1">
              <a:rPr lang="zh-TW" altLang="en-US" smtClean="0"/>
              <a:pPr/>
              <a:t>2008/5/22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188BB72-7F26-4DA5-A3BA-95C61E655F0D}" type="datetime1">
              <a:rPr lang="zh-TW" altLang="en-US" smtClean="0"/>
              <a:pPr/>
              <a:t>2008/5/22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9531EB-1764-4D75-839E-59D81BB0DE6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sjh.tpc.edu.tw/bbs/dispbbs.asp?boardID=130&amp;ID=11390&amp;page=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eea.nmns.edu.tw/2003/0302/ap030217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dtime.gov.tw/chinese/Bulletin/2006leapsecond.files/LeapSecond-TW.wmv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dtime.gov.tw/chinese/Bulletin/2006leapsecond.htm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643182"/>
            <a:ext cx="7772400" cy="1714512"/>
          </a:xfrm>
        </p:spPr>
        <p:txBody>
          <a:bodyPr>
            <a:noAutofit/>
          </a:bodyPr>
          <a:lstStyle/>
          <a:p>
            <a:r>
              <a:rPr lang="zh-TW" altLang="en-US" sz="7200" dirty="0" smtClean="0"/>
              <a:t>生活數學</a:t>
            </a:r>
            <a:endParaRPr lang="zh-TW" altLang="en-US" sz="7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5143512"/>
            <a:ext cx="7772400" cy="914400"/>
          </a:xfrm>
        </p:spPr>
        <p:txBody>
          <a:bodyPr/>
          <a:lstStyle/>
          <a:p>
            <a:r>
              <a:rPr lang="en-US" altLang="zh-TW" dirty="0" smtClean="0"/>
              <a:t>DavidGuo</a:t>
            </a:r>
          </a:p>
          <a:p>
            <a:r>
              <a:rPr lang="zh-TW" altLang="en-US" dirty="0" smtClean="0"/>
              <a:t>交大應數 郭君逸 助理教授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十二個月由來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2214554"/>
            <a:ext cx="8183880" cy="3857652"/>
          </a:xfrm>
        </p:spPr>
        <p:txBody>
          <a:bodyPr/>
          <a:lstStyle/>
          <a:p>
            <a:r>
              <a:rPr lang="zh-TW" altLang="en-US" dirty="0" smtClean="0"/>
              <a:t>起源於古羅馬曆法</a:t>
            </a:r>
            <a:endParaRPr lang="en-US" altLang="zh-TW" dirty="0" smtClean="0"/>
          </a:p>
          <a:p>
            <a:r>
              <a:rPr lang="zh-TW" altLang="en-US" dirty="0" smtClean="0"/>
              <a:t>羅馬的英語原來只有</a:t>
            </a:r>
            <a:r>
              <a:rPr lang="en-US" altLang="zh-TW" dirty="0" smtClean="0"/>
              <a:t>10</a:t>
            </a:r>
            <a:r>
              <a:rPr lang="zh-TW" altLang="en-US" dirty="0" smtClean="0"/>
              <a:t>個月</a:t>
            </a:r>
            <a:endParaRPr lang="en-US" altLang="zh-TW" dirty="0" smtClean="0"/>
          </a:p>
          <a:p>
            <a:r>
              <a:rPr lang="zh-TW" altLang="en-US" dirty="0" smtClean="0"/>
              <a:t>古羅馬皇帝決定增加兩個月放在年尾</a:t>
            </a:r>
            <a:endParaRPr lang="en-US" altLang="zh-TW" dirty="0" smtClean="0"/>
          </a:p>
          <a:p>
            <a:r>
              <a:rPr lang="zh-TW" altLang="en-US" dirty="0" smtClean="0"/>
              <a:t>後來凱撒大帝把這兩個月移到年初成為</a:t>
            </a:r>
            <a:r>
              <a:rPr lang="en-US" altLang="zh-TW" dirty="0" smtClean="0"/>
              <a:t>1</a:t>
            </a:r>
            <a:r>
              <a:rPr lang="zh-TW" altLang="en-US" dirty="0" smtClean="0"/>
              <a:t>月、</a:t>
            </a:r>
            <a:r>
              <a:rPr lang="en-US" altLang="zh-TW" dirty="0" smtClean="0"/>
              <a:t>2</a:t>
            </a:r>
            <a:r>
              <a:rPr lang="zh-TW" altLang="en-US" dirty="0" smtClean="0"/>
              <a:t>月</a:t>
            </a:r>
            <a:endParaRPr lang="en-US" altLang="zh-TW" dirty="0" smtClean="0"/>
          </a:p>
          <a:p>
            <a:r>
              <a:rPr lang="zh-TW" altLang="en-US" dirty="0" smtClean="0"/>
              <a:t>原來的</a:t>
            </a:r>
            <a:r>
              <a:rPr lang="en-US" altLang="zh-TW" dirty="0" smtClean="0"/>
              <a:t>1</a:t>
            </a:r>
            <a:r>
              <a:rPr lang="zh-TW" altLang="en-US" dirty="0" smtClean="0"/>
              <a:t>月、</a:t>
            </a:r>
            <a:r>
              <a:rPr lang="en-US" altLang="zh-TW" dirty="0" smtClean="0"/>
              <a:t>2</a:t>
            </a:r>
            <a:r>
              <a:rPr lang="zh-TW" altLang="en-US" dirty="0" smtClean="0"/>
              <a:t>月便成了</a:t>
            </a:r>
            <a:r>
              <a:rPr lang="en-US" altLang="zh-TW" dirty="0" smtClean="0"/>
              <a:t>3</a:t>
            </a:r>
            <a:r>
              <a:rPr lang="zh-TW" altLang="en-US" dirty="0" smtClean="0"/>
              <a:t>月、</a:t>
            </a:r>
            <a:r>
              <a:rPr lang="en-US" altLang="zh-TW" dirty="0" smtClean="0"/>
              <a:t>4</a:t>
            </a:r>
            <a:r>
              <a:rPr lang="zh-TW" altLang="en-US" dirty="0" smtClean="0"/>
              <a:t>月，依次類推。</a:t>
            </a:r>
            <a:endParaRPr lang="en-US" altLang="zh-TW" dirty="0" smtClean="0"/>
          </a:p>
          <a:p>
            <a:r>
              <a:rPr lang="zh-TW" altLang="en-US" dirty="0" smtClean="0">
                <a:hlinkClick r:id="rId3"/>
              </a:rPr>
              <a:t>十二個月的由來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10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閏年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400052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儒略曆</a:t>
            </a:r>
            <a:r>
              <a:rPr lang="en-US" altLang="zh-TW" dirty="0" smtClean="0"/>
              <a:t>(</a:t>
            </a:r>
            <a:r>
              <a:rPr lang="en-US" dirty="0" smtClean="0"/>
              <a:t>Julius)</a:t>
            </a:r>
            <a:r>
              <a:rPr lang="zh-TW" altLang="en-US" dirty="0" smtClean="0"/>
              <a:t>：每隔</a:t>
            </a:r>
            <a:r>
              <a:rPr lang="en-US" altLang="zh-TW" dirty="0" smtClean="0"/>
              <a:t>3</a:t>
            </a:r>
            <a:r>
              <a:rPr lang="zh-TW" altLang="en-US" dirty="0" smtClean="0"/>
              <a:t>年置</a:t>
            </a:r>
            <a:r>
              <a:rPr lang="en-US" altLang="zh-TW" dirty="0" smtClean="0"/>
              <a:t>1</a:t>
            </a:r>
            <a:r>
              <a:rPr lang="zh-TW" altLang="en-US" dirty="0" smtClean="0"/>
              <a:t>閏年。</a:t>
            </a:r>
            <a:endParaRPr lang="en-US" altLang="zh-TW" dirty="0" smtClean="0"/>
          </a:p>
          <a:p>
            <a:r>
              <a:rPr lang="zh-TW" altLang="en-US" dirty="0" smtClean="0"/>
              <a:t>儒略凱撒改曆一年後遇刺，掌管編制和頒布曆法的大祭司誤解儒略曆每隔 </a:t>
            </a:r>
            <a:r>
              <a:rPr lang="en-US" altLang="zh-TW" dirty="0" smtClean="0"/>
              <a:t>3 </a:t>
            </a:r>
            <a:r>
              <a:rPr lang="zh-TW" altLang="en-US" dirty="0" smtClean="0"/>
              <a:t>年置 </a:t>
            </a:r>
            <a:r>
              <a:rPr lang="en-US" altLang="zh-TW" dirty="0" smtClean="0"/>
              <a:t>1 </a:t>
            </a:r>
            <a:r>
              <a:rPr lang="zh-TW" altLang="en-US" dirty="0" smtClean="0"/>
              <a:t>閏年的規則。</a:t>
            </a:r>
            <a:endParaRPr lang="en-US" altLang="zh-TW" dirty="0" smtClean="0"/>
          </a:p>
          <a:p>
            <a:r>
              <a:rPr lang="zh-TW" altLang="en-US" dirty="0" smtClean="0"/>
              <a:t>公元前 </a:t>
            </a:r>
            <a:r>
              <a:rPr lang="en-US" altLang="zh-TW" dirty="0" smtClean="0"/>
              <a:t>9 </a:t>
            </a:r>
            <a:r>
              <a:rPr lang="zh-TW" altLang="en-US" dirty="0" smtClean="0"/>
              <a:t>年發現此錯誤，奧古斯都下令從公元前 </a:t>
            </a:r>
            <a:r>
              <a:rPr lang="en-US" altLang="zh-TW" dirty="0" smtClean="0"/>
              <a:t>8 </a:t>
            </a:r>
            <a:r>
              <a:rPr lang="zh-TW" altLang="en-US" dirty="0" smtClean="0"/>
              <a:t>年至公元前 </a:t>
            </a:r>
            <a:r>
              <a:rPr lang="en-US" altLang="zh-TW" dirty="0" smtClean="0"/>
              <a:t>4 </a:t>
            </a:r>
            <a:r>
              <a:rPr lang="zh-TW" altLang="en-US" dirty="0" smtClean="0"/>
              <a:t>年停止閏年 </a:t>
            </a:r>
            <a:r>
              <a:rPr lang="en-US" altLang="zh-TW" dirty="0" smtClean="0"/>
              <a:t>3 </a:t>
            </a:r>
            <a:r>
              <a:rPr lang="zh-TW" altLang="en-US" dirty="0" smtClean="0"/>
              <a:t>次。</a:t>
            </a:r>
            <a:endParaRPr lang="en-US" altLang="zh-TW" dirty="0" smtClean="0"/>
          </a:p>
          <a:p>
            <a:r>
              <a:rPr lang="zh-TW" altLang="en-US" dirty="0" smtClean="0"/>
              <a:t>為紀念此功績，從 </a:t>
            </a:r>
            <a:r>
              <a:rPr lang="en-US" altLang="zh-TW" dirty="0" smtClean="0"/>
              <a:t>2 </a:t>
            </a:r>
            <a:r>
              <a:rPr lang="zh-TW" altLang="en-US" dirty="0" smtClean="0"/>
              <a:t>月分取出 </a:t>
            </a:r>
            <a:r>
              <a:rPr lang="en-US" altLang="zh-TW" dirty="0" smtClean="0"/>
              <a:t>1 </a:t>
            </a:r>
            <a:r>
              <a:rPr lang="zh-TW" altLang="en-US" dirty="0" smtClean="0"/>
              <a:t>天而將 </a:t>
            </a:r>
            <a:r>
              <a:rPr lang="en-US" altLang="zh-TW" dirty="0" smtClean="0"/>
              <a:t>8 </a:t>
            </a:r>
            <a:r>
              <a:rPr lang="zh-TW" altLang="en-US" dirty="0" smtClean="0"/>
              <a:t>月改名為「</a:t>
            </a:r>
            <a:r>
              <a:rPr lang="zh-TW" altLang="en-US" b="1" dirty="0" smtClean="0"/>
              <a:t> 奧古斯都月 </a:t>
            </a:r>
            <a:r>
              <a:rPr lang="en-US" altLang="zh-TW" dirty="0" smtClean="0"/>
              <a:t>(August)</a:t>
            </a:r>
            <a:r>
              <a:rPr lang="zh-TW" altLang="en-US" dirty="0" smtClean="0"/>
              <a:t>」改為大月 </a:t>
            </a:r>
            <a:r>
              <a:rPr lang="en-US" altLang="zh-TW" dirty="0" smtClean="0"/>
              <a:t>31 </a:t>
            </a:r>
            <a:r>
              <a:rPr lang="zh-TW" altLang="en-US" dirty="0" smtClean="0"/>
              <a:t>天。其後的大小月分順延。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11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改曆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/>
              <a:t>但儒略曆的曆年平均長度為 </a:t>
            </a:r>
            <a:r>
              <a:rPr lang="en-US" altLang="zh-TW" sz="2400" dirty="0" smtClean="0"/>
              <a:t>365.25 </a:t>
            </a:r>
            <a:r>
              <a:rPr lang="zh-TW" altLang="en-US" sz="2400" dirty="0" smtClean="0"/>
              <a:t>天，比回歸年 </a:t>
            </a:r>
            <a:r>
              <a:rPr lang="en-US" altLang="zh-TW" sz="2400" dirty="0" smtClean="0"/>
              <a:t>365.2422 </a:t>
            </a:r>
            <a:r>
              <a:rPr lang="zh-TW" altLang="en-US" sz="2400" dirty="0" smtClean="0"/>
              <a:t>天長了 </a:t>
            </a:r>
            <a:r>
              <a:rPr lang="en-US" altLang="zh-TW" sz="2400" dirty="0" smtClean="0"/>
              <a:t>0.0078 </a:t>
            </a:r>
            <a:r>
              <a:rPr lang="zh-TW" altLang="en-US" sz="2400" dirty="0" smtClean="0"/>
              <a:t>天，這使得 </a:t>
            </a:r>
            <a:r>
              <a:rPr lang="en-US" altLang="zh-TW" sz="2400" dirty="0" smtClean="0"/>
              <a:t>16 </a:t>
            </a:r>
            <a:r>
              <a:rPr lang="zh-TW" altLang="en-US" sz="2400" dirty="0" smtClean="0"/>
              <a:t>世紀的「春分日」提早了</a:t>
            </a:r>
            <a:r>
              <a:rPr lang="zh-TW" altLang="en-US" sz="2400" b="1" dirty="0" smtClean="0"/>
              <a:t> </a:t>
            </a:r>
            <a:r>
              <a:rPr lang="en-US" altLang="zh-TW" sz="2400" dirty="0" smtClean="0"/>
              <a:t>10</a:t>
            </a:r>
            <a:r>
              <a:rPr lang="en-US" altLang="zh-TW" sz="2400" b="1" dirty="0" smtClean="0"/>
              <a:t> </a:t>
            </a:r>
            <a:r>
              <a:rPr lang="zh-TW" altLang="en-US" sz="2400" dirty="0" smtClean="0"/>
              <a:t>天的到來。</a:t>
            </a:r>
            <a:endParaRPr lang="en-US" altLang="zh-TW" sz="2400" dirty="0" smtClean="0"/>
          </a:p>
          <a:p>
            <a:r>
              <a:rPr lang="en-US" altLang="zh-TW" sz="2400" dirty="0" smtClean="0"/>
              <a:t>1582 </a:t>
            </a:r>
            <a:r>
              <a:rPr lang="zh-TW" altLang="en-US" sz="2400" dirty="0" smtClean="0"/>
              <a:t>年 </a:t>
            </a:r>
            <a:r>
              <a:rPr lang="en-US" altLang="zh-TW" sz="2400" dirty="0" smtClean="0"/>
              <a:t>3 </a:t>
            </a:r>
            <a:r>
              <a:rPr lang="zh-TW" altLang="en-US" sz="2400" dirty="0" smtClean="0"/>
              <a:t>月 </a:t>
            </a:r>
            <a:r>
              <a:rPr lang="en-US" altLang="zh-TW" sz="2400" dirty="0" smtClean="0"/>
              <a:t>1 </a:t>
            </a:r>
            <a:r>
              <a:rPr lang="zh-TW" altLang="en-US" sz="2400" dirty="0" smtClean="0"/>
              <a:t>日羅馬教皇格里高利</a:t>
            </a:r>
            <a:r>
              <a:rPr lang="en-US" altLang="zh-TW" sz="2400" dirty="0" smtClean="0"/>
              <a:t>(</a:t>
            </a:r>
            <a:r>
              <a:rPr lang="en-US" sz="2400" dirty="0" smtClean="0"/>
              <a:t>Gregorian)</a:t>
            </a:r>
            <a:r>
              <a:rPr lang="zh-TW" altLang="en-US" sz="2400" dirty="0" smtClean="0"/>
              <a:t>頒布改曆：</a:t>
            </a:r>
            <a:endParaRPr lang="en-US" altLang="zh-TW" sz="2400" dirty="0" smtClean="0"/>
          </a:p>
          <a:p>
            <a:pPr lvl="1"/>
            <a:r>
              <a:rPr lang="en-US" altLang="zh-TW" sz="2000" dirty="0" smtClean="0"/>
              <a:t>1582 </a:t>
            </a:r>
            <a:r>
              <a:rPr lang="zh-TW" altLang="en-US" sz="2000" dirty="0" smtClean="0"/>
              <a:t>年 </a:t>
            </a:r>
            <a:r>
              <a:rPr lang="en-US" altLang="zh-TW" sz="2000" dirty="0" smtClean="0"/>
              <a:t>10 </a:t>
            </a:r>
            <a:r>
              <a:rPr lang="zh-TW" altLang="en-US" sz="2000" dirty="0" smtClean="0"/>
              <a:t>月 </a:t>
            </a:r>
            <a:r>
              <a:rPr lang="en-US" altLang="zh-TW" sz="2000" dirty="0" smtClean="0"/>
              <a:t>4 </a:t>
            </a:r>
            <a:r>
              <a:rPr lang="zh-TW" altLang="en-US" sz="2000" dirty="0" smtClean="0"/>
              <a:t>日的次日為 </a:t>
            </a:r>
            <a:r>
              <a:rPr lang="en-US" altLang="zh-TW" sz="2000" dirty="0" smtClean="0"/>
              <a:t>10 </a:t>
            </a:r>
            <a:r>
              <a:rPr lang="zh-TW" altLang="en-US" sz="2000" dirty="0" smtClean="0"/>
              <a:t>月 </a:t>
            </a:r>
            <a:r>
              <a:rPr lang="en-US" altLang="zh-TW" sz="2000" dirty="0" smtClean="0"/>
              <a:t>15 </a:t>
            </a:r>
            <a:r>
              <a:rPr lang="zh-TW" altLang="en-US" sz="2000" dirty="0" smtClean="0"/>
              <a:t>日</a:t>
            </a:r>
            <a:endParaRPr lang="en-US" altLang="zh-TW" sz="2000" dirty="0" smtClean="0"/>
          </a:p>
          <a:p>
            <a:pPr lvl="1"/>
            <a:r>
              <a:rPr lang="zh-TW" altLang="en-US" sz="2000" dirty="0" smtClean="0"/>
              <a:t>除了 </a:t>
            </a:r>
            <a:r>
              <a:rPr lang="en-US" altLang="zh-TW" sz="2000" dirty="0" smtClean="0"/>
              <a:t>4 </a:t>
            </a:r>
            <a:r>
              <a:rPr lang="zh-TW" altLang="en-US" sz="2000" dirty="0" smtClean="0"/>
              <a:t>年置閏 </a:t>
            </a:r>
            <a:r>
              <a:rPr lang="en-US" altLang="zh-TW" sz="2000" dirty="0" smtClean="0"/>
              <a:t>1 </a:t>
            </a:r>
            <a:r>
              <a:rPr lang="zh-TW" altLang="en-US" sz="2000" dirty="0" smtClean="0"/>
              <a:t>次外，另加規定逢「世紀年數」能被 </a:t>
            </a:r>
            <a:r>
              <a:rPr lang="en-US" altLang="zh-TW" sz="2000" dirty="0" smtClean="0"/>
              <a:t>400 </a:t>
            </a:r>
            <a:r>
              <a:rPr lang="zh-TW" altLang="en-US" sz="2000" dirty="0" smtClean="0"/>
              <a:t>整除的才是閏年。</a:t>
            </a:r>
            <a:endParaRPr lang="en-US" altLang="zh-TW" sz="2000" dirty="0" smtClean="0"/>
          </a:p>
          <a:p>
            <a:r>
              <a:rPr lang="zh-TW" altLang="en-US" dirty="0" smtClean="0"/>
              <a:t>資料來源：</a:t>
            </a:r>
            <a:r>
              <a:rPr lang="en-US" altLang="zh-TW" dirty="0" smtClean="0">
                <a:hlinkClick r:id="rId3"/>
              </a:rPr>
              <a:t>AEEA</a:t>
            </a:r>
            <a:r>
              <a:rPr lang="zh-TW" altLang="en-US" dirty="0" smtClean="0">
                <a:hlinkClick r:id="rId3"/>
              </a:rPr>
              <a:t>天文教育資訊網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12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閏秒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857364"/>
            <a:ext cx="8183880" cy="4214842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模擬</a:t>
            </a:r>
            <a:r>
              <a:rPr lang="zh-TW" altLang="en-US" sz="4800" dirty="0" smtClean="0">
                <a:hlinkClick r:id="rId3"/>
              </a:rPr>
              <a:t>動畫</a:t>
            </a:r>
            <a:r>
              <a:rPr lang="zh-TW" altLang="en-US" sz="4800" dirty="0" smtClean="0"/>
              <a:t>：</a:t>
            </a:r>
            <a:r>
              <a:rPr lang="zh-TW" altLang="en-US" sz="4800" dirty="0" smtClean="0">
                <a:hlinkClick r:id="rId4"/>
              </a:rPr>
              <a:t>來源</a:t>
            </a:r>
            <a:endParaRPr lang="en-US" altLang="zh-TW" sz="4800" dirty="0" smtClean="0"/>
          </a:p>
          <a:p>
            <a:r>
              <a:rPr lang="zh-TW" altLang="en-US" sz="4800" dirty="0" smtClean="0"/>
              <a:t>每年的</a:t>
            </a:r>
            <a:r>
              <a:rPr lang="en-US" altLang="zh-TW" sz="4800" dirty="0" smtClean="0"/>
              <a:t>6</a:t>
            </a:r>
            <a:r>
              <a:rPr lang="zh-TW" altLang="en-US" sz="4800" dirty="0" smtClean="0"/>
              <a:t>月或</a:t>
            </a:r>
            <a:r>
              <a:rPr lang="en-US" altLang="zh-TW" sz="4800" dirty="0" smtClean="0"/>
              <a:t>12</a:t>
            </a:r>
            <a:r>
              <a:rPr lang="zh-TW" altLang="en-US" sz="4800" dirty="0" smtClean="0"/>
              <a:t>月的最後一天的最後一分鐘進行閏秒。</a:t>
            </a:r>
            <a:endParaRPr lang="zh-TW" altLang="en-US" sz="4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13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萬年曆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2143116"/>
            <a:ext cx="8183880" cy="2071702"/>
          </a:xfrm>
        </p:spPr>
        <p:txBody>
          <a:bodyPr/>
          <a:lstStyle/>
          <a:p>
            <a:r>
              <a:rPr lang="zh-TW" altLang="en-US" dirty="0" smtClean="0"/>
              <a:t>依目前的曆法倒推，西元</a:t>
            </a:r>
            <a:r>
              <a:rPr lang="en-US" altLang="zh-TW" dirty="0" smtClean="0"/>
              <a:t>1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</a:t>
            </a:r>
            <a:r>
              <a:rPr lang="zh-TW" altLang="en-US" dirty="0" smtClean="0"/>
              <a:t>日是星期一。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</a:t>
            </a:r>
            <a:r>
              <a:rPr lang="zh-TW" altLang="en-US" dirty="0" smtClean="0"/>
              <a:t>事實上只有</a:t>
            </a:r>
            <a:r>
              <a:rPr lang="en-US" altLang="zh-TW" dirty="0" smtClean="0"/>
              <a:t>1582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10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15</a:t>
            </a:r>
            <a:r>
              <a:rPr lang="zh-TW" altLang="en-US" dirty="0" smtClean="0"/>
              <a:t>日之後才準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每四年置一閏年，每百年不閏，每四百年又閏。</a:t>
            </a:r>
            <a:endParaRPr lang="en-US" altLang="zh-TW" dirty="0" smtClean="0"/>
          </a:p>
          <a:p>
            <a:r>
              <a:rPr lang="zh-TW" altLang="en-US" dirty="0" smtClean="0"/>
              <a:t>餘式定理。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14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萬年曆公式</a:t>
            </a:r>
            <a:endParaRPr lang="zh-TW" altLang="en-US" sz="5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1285852" y="2786058"/>
          <a:ext cx="6429420" cy="1242047"/>
        </p:xfrm>
        <a:graphic>
          <a:graphicData uri="http://schemas.openxmlformats.org/presentationml/2006/ole">
            <p:oleObj spid="_x0000_s303106" name="Equation" r:id="rId4" imgW="223488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萬年曆速算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14414" y="2285992"/>
            <a:ext cx="7326624" cy="3357586"/>
          </a:xfrm>
        </p:spPr>
        <p:txBody>
          <a:bodyPr/>
          <a:lstStyle/>
          <a:p>
            <a:r>
              <a:rPr lang="zh-TW" altLang="en-US" dirty="0" smtClean="0"/>
              <a:t>週期</a:t>
            </a:r>
            <a:r>
              <a:rPr lang="en-US" altLang="zh-TW" dirty="0" smtClean="0"/>
              <a:t>400</a:t>
            </a:r>
            <a:r>
              <a:rPr lang="zh-TW" altLang="en-US" dirty="0" smtClean="0"/>
              <a:t>年</a:t>
            </a:r>
            <a:endParaRPr lang="en-US" altLang="zh-TW" dirty="0" smtClean="0"/>
          </a:p>
          <a:p>
            <a:r>
              <a:rPr lang="zh-TW" altLang="en-US" dirty="0" smtClean="0"/>
              <a:t>每</a:t>
            </a:r>
            <a:r>
              <a:rPr lang="en-US" altLang="zh-TW" dirty="0" smtClean="0"/>
              <a:t>100</a:t>
            </a:r>
            <a:r>
              <a:rPr lang="zh-TW" altLang="en-US" dirty="0" smtClean="0"/>
              <a:t>年減</a:t>
            </a:r>
            <a:r>
              <a:rPr lang="en-US" altLang="zh-TW" dirty="0" smtClean="0"/>
              <a:t>2</a:t>
            </a:r>
            <a:r>
              <a:rPr lang="zh-TW" altLang="en-US" dirty="0" smtClean="0"/>
              <a:t>天</a:t>
            </a:r>
            <a:endParaRPr lang="en-US" altLang="zh-TW" dirty="0" smtClean="0"/>
          </a:p>
          <a:p>
            <a:r>
              <a:rPr lang="zh-TW" altLang="en-US" dirty="0" smtClean="0"/>
              <a:t>每四年多</a:t>
            </a:r>
            <a:r>
              <a:rPr lang="en-US" altLang="zh-TW" dirty="0" smtClean="0"/>
              <a:t>1</a:t>
            </a:r>
            <a:r>
              <a:rPr lang="zh-TW" altLang="en-US" dirty="0" smtClean="0"/>
              <a:t>天</a:t>
            </a:r>
            <a:endParaRPr lang="en-US" altLang="zh-TW" dirty="0" smtClean="0"/>
          </a:p>
          <a:p>
            <a:r>
              <a:rPr lang="zh-TW" altLang="en-US" dirty="0" smtClean="0"/>
              <a:t>記住每月前一天的數字</a:t>
            </a:r>
            <a:endParaRPr lang="en-US" altLang="zh-TW" dirty="0" smtClean="0"/>
          </a:p>
          <a:p>
            <a:r>
              <a:rPr lang="zh-TW" altLang="en-US" dirty="0" smtClean="0"/>
              <a:t>弄清楚閏年</a:t>
            </a:r>
            <a:endParaRPr lang="en-US" altLang="zh-TW" dirty="0" smtClean="0"/>
          </a:p>
          <a:p>
            <a:r>
              <a:rPr lang="zh-TW" altLang="en-US" dirty="0" smtClean="0"/>
              <a:t>例：民國</a:t>
            </a:r>
            <a:r>
              <a:rPr lang="en-US" altLang="zh-TW" dirty="0" smtClean="0"/>
              <a:t>1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</a:t>
            </a:r>
            <a:r>
              <a:rPr lang="zh-TW" altLang="en-US" dirty="0" smtClean="0"/>
              <a:t>日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星期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5" name="橢圓 4"/>
          <p:cNvSpPr/>
          <p:nvPr/>
        </p:nvSpPr>
        <p:spPr>
          <a:xfrm>
            <a:off x="5357818" y="1071546"/>
            <a:ext cx="3143272" cy="314327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6715140" y="785794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8215338" y="2357430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6715140" y="3929066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9" name="橢圓 8"/>
          <p:cNvSpPr/>
          <p:nvPr/>
        </p:nvSpPr>
        <p:spPr>
          <a:xfrm>
            <a:off x="5072066" y="2285992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0" name="橢圓 9"/>
          <p:cNvSpPr/>
          <p:nvPr/>
        </p:nvSpPr>
        <p:spPr>
          <a:xfrm>
            <a:off x="7500958" y="1071546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11" name="橢圓 10"/>
          <p:cNvSpPr/>
          <p:nvPr/>
        </p:nvSpPr>
        <p:spPr>
          <a:xfrm>
            <a:off x="8001024" y="1643050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12" name="橢圓 11"/>
          <p:cNvSpPr/>
          <p:nvPr/>
        </p:nvSpPr>
        <p:spPr>
          <a:xfrm>
            <a:off x="8072462" y="3143248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13" name="橢圓 12"/>
          <p:cNvSpPr/>
          <p:nvPr/>
        </p:nvSpPr>
        <p:spPr>
          <a:xfrm>
            <a:off x="7572396" y="3714752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14" name="橢圓 13"/>
          <p:cNvSpPr/>
          <p:nvPr/>
        </p:nvSpPr>
        <p:spPr>
          <a:xfrm>
            <a:off x="5857884" y="3714752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15" name="橢圓 14"/>
          <p:cNvSpPr/>
          <p:nvPr/>
        </p:nvSpPr>
        <p:spPr>
          <a:xfrm>
            <a:off x="5214942" y="3071810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16" name="橢圓 15"/>
          <p:cNvSpPr/>
          <p:nvPr/>
        </p:nvSpPr>
        <p:spPr>
          <a:xfrm>
            <a:off x="5357818" y="1571612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0</a:t>
            </a:r>
            <a:endParaRPr lang="zh-TW" altLang="en-US" dirty="0"/>
          </a:p>
        </p:txBody>
      </p:sp>
      <p:sp>
        <p:nvSpPr>
          <p:cNvPr id="17" name="橢圓 16"/>
          <p:cNvSpPr/>
          <p:nvPr/>
        </p:nvSpPr>
        <p:spPr>
          <a:xfrm>
            <a:off x="6000760" y="1000108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 smtClean="0"/>
              <a:t>改進後的公式</a:t>
            </a:r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1142976" y="1857364"/>
          <a:ext cx="6858048" cy="1214446"/>
        </p:xfrm>
        <a:graphic>
          <a:graphicData uri="http://schemas.openxmlformats.org/presentationml/2006/ole">
            <p:oleObj spid="_x0000_s304130" name="Equation" r:id="rId4" imgW="2438280" imgH="431640" progId="Equation.DSMT4">
              <p:embed/>
            </p:oleObj>
          </a:graphicData>
        </a:graphic>
      </p:graphicFrame>
      <p:sp>
        <p:nvSpPr>
          <p:cNvPr id="6" name="圓角矩形 5"/>
          <p:cNvSpPr/>
          <p:nvPr/>
        </p:nvSpPr>
        <p:spPr>
          <a:xfrm>
            <a:off x="1071538" y="3929066"/>
            <a:ext cx="7072362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3600" dirty="0" smtClean="0"/>
              <a:t>2008</a:t>
            </a:r>
            <a:r>
              <a:rPr lang="zh-TW" altLang="en-US" sz="3600" dirty="0" smtClean="0"/>
              <a:t>年</a:t>
            </a:r>
            <a:r>
              <a:rPr lang="en-US" altLang="zh-TW" sz="3600" dirty="0" smtClean="0"/>
              <a:t>5</a:t>
            </a:r>
            <a:r>
              <a:rPr lang="zh-TW" altLang="en-US" sz="3600" dirty="0" smtClean="0"/>
              <a:t>月</a:t>
            </a:r>
            <a:r>
              <a:rPr lang="en-US" altLang="zh-TW" sz="3600" dirty="0" smtClean="0"/>
              <a:t>16</a:t>
            </a:r>
            <a:r>
              <a:rPr lang="zh-TW" altLang="en-US" sz="3600" dirty="0" smtClean="0"/>
              <a:t>日</a:t>
            </a:r>
            <a:endParaRPr lang="en-US" altLang="zh-TW" sz="3600" dirty="0" smtClean="0"/>
          </a:p>
          <a:p>
            <a:r>
              <a:rPr lang="en-US" altLang="zh-TW" sz="3600" dirty="0" smtClean="0"/>
              <a:t>C=20, D=8, m=3, d=16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練習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7572428" cy="3786214"/>
          </a:xfrm>
        </p:spPr>
        <p:txBody>
          <a:bodyPr>
            <a:normAutofit/>
          </a:bodyPr>
          <a:lstStyle/>
          <a:p>
            <a:r>
              <a:rPr lang="en-US" altLang="zh-TW" sz="4400" dirty="0" smtClean="0"/>
              <a:t>2003</a:t>
            </a:r>
            <a:r>
              <a:rPr lang="zh-TW" altLang="en-US" sz="4400" dirty="0" smtClean="0"/>
              <a:t>年</a:t>
            </a:r>
            <a:r>
              <a:rPr lang="en-US" altLang="zh-TW" sz="4400" dirty="0" smtClean="0"/>
              <a:t>3</a:t>
            </a:r>
            <a:r>
              <a:rPr lang="zh-TW" altLang="en-US" sz="4400" dirty="0" smtClean="0"/>
              <a:t>月</a:t>
            </a:r>
            <a:r>
              <a:rPr lang="en-US" altLang="zh-TW" sz="4400" dirty="0" smtClean="0"/>
              <a:t>15</a:t>
            </a:r>
            <a:r>
              <a:rPr lang="zh-TW" altLang="en-US" sz="4400" dirty="0" smtClean="0"/>
              <a:t>日是星期幾？</a:t>
            </a:r>
            <a:endParaRPr lang="en-US" altLang="zh-TW" sz="4400" dirty="0" smtClean="0"/>
          </a:p>
          <a:p>
            <a:r>
              <a:rPr lang="en-US" altLang="zh-TW" sz="4400" dirty="0" smtClean="0"/>
              <a:t>1992</a:t>
            </a:r>
            <a:r>
              <a:rPr lang="zh-TW" altLang="en-US" sz="4400" dirty="0" smtClean="0"/>
              <a:t>年母親節是幾月幾日？</a:t>
            </a:r>
            <a:endParaRPr lang="en-US" altLang="zh-TW" sz="4400" dirty="0" smtClean="0"/>
          </a:p>
          <a:p>
            <a:r>
              <a:rPr lang="zh-TW" altLang="en-US" sz="4400" dirty="0" smtClean="0"/>
              <a:t>請寫出</a:t>
            </a:r>
            <a:r>
              <a:rPr lang="en-US" altLang="zh-TW" sz="4400" dirty="0" smtClean="0"/>
              <a:t>2016</a:t>
            </a:r>
            <a:r>
              <a:rPr lang="zh-TW" altLang="en-US" sz="4400" dirty="0" smtClean="0"/>
              <a:t>年</a:t>
            </a:r>
            <a:r>
              <a:rPr lang="en-US" altLang="zh-TW" sz="4400" dirty="0" smtClean="0"/>
              <a:t>9</a:t>
            </a:r>
            <a:r>
              <a:rPr lang="zh-TW" altLang="en-US" sz="4400" dirty="0" smtClean="0"/>
              <a:t>月的月曆。</a:t>
            </a:r>
            <a:endParaRPr lang="zh-TW" altLang="en-US" sz="4400" dirty="0" smtClean="0"/>
          </a:p>
          <a:p>
            <a:endParaRPr lang="zh-TW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18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n"/>
            </a:pPr>
            <a:r>
              <a:rPr lang="zh-TW" altLang="en-US" dirty="0" smtClean="0"/>
              <a:t>據聞</a:t>
            </a:r>
            <a:endParaRPr lang="en-US" altLang="zh-TW" dirty="0" smtClean="0"/>
          </a:p>
          <a:p>
            <a:pPr>
              <a:buFont typeface="Wingdings" pitchFamily="2" charset="2"/>
              <a:buChar char="n"/>
            </a:pPr>
            <a:r>
              <a:rPr lang="zh-TW" altLang="en-US" dirty="0" smtClean="0"/>
              <a:t>德國柯尼斯堡</a:t>
            </a:r>
            <a:r>
              <a:rPr lang="en-US" altLang="zh-TW" dirty="0" smtClean="0"/>
              <a:t>(Konigsberg)</a:t>
            </a:r>
          </a:p>
          <a:p>
            <a:pPr>
              <a:buFont typeface="Wingdings" pitchFamily="2" charset="2"/>
              <a:buChar char="n"/>
            </a:pPr>
            <a:r>
              <a:rPr lang="zh-TW" altLang="en-US" dirty="0" smtClean="0"/>
              <a:t>哲學家康德</a:t>
            </a:r>
            <a:r>
              <a:rPr lang="en-US" altLang="zh-TW" dirty="0" smtClean="0"/>
              <a:t>(Immanuel Kant, 1724-1804)</a:t>
            </a:r>
          </a:p>
          <a:p>
            <a:pPr>
              <a:buFont typeface="Wingdings" pitchFamily="2" charset="2"/>
              <a:buChar char="n"/>
            </a:pPr>
            <a:r>
              <a:rPr lang="zh-TW" altLang="en-US" dirty="0" smtClean="0"/>
              <a:t>生活規律</a:t>
            </a:r>
            <a:endParaRPr lang="en-US" altLang="zh-TW" dirty="0" smtClean="0"/>
          </a:p>
          <a:p>
            <a:pPr>
              <a:buFont typeface="Wingdings" pitchFamily="2" charset="2"/>
              <a:buChar char="n"/>
            </a:pPr>
            <a:r>
              <a:rPr lang="zh-TW" altLang="en-US" dirty="0" smtClean="0"/>
              <a:t>手錶送修</a:t>
            </a:r>
            <a:endParaRPr lang="en-US" altLang="zh-TW" dirty="0" smtClean="0"/>
          </a:p>
          <a:p>
            <a:pPr>
              <a:buFont typeface="Wingdings" pitchFamily="2" charset="2"/>
              <a:buChar char="n"/>
            </a:pPr>
            <a:r>
              <a:rPr lang="zh-TW" altLang="en-US" dirty="0" smtClean="0"/>
              <a:t>家裡時鐘停了</a:t>
            </a:r>
            <a:r>
              <a:rPr lang="en-US" altLang="zh-TW" dirty="0" smtClean="0"/>
              <a:t>(</a:t>
            </a:r>
            <a:r>
              <a:rPr lang="zh-TW" altLang="en-US" dirty="0" smtClean="0"/>
              <a:t>僕人忘了上發條</a:t>
            </a:r>
            <a:r>
              <a:rPr lang="en-US" altLang="zh-TW" dirty="0" smtClean="0"/>
              <a:t>)</a:t>
            </a:r>
          </a:p>
          <a:p>
            <a:pPr>
              <a:buFont typeface="Wingdings" pitchFamily="2" charset="2"/>
              <a:buChar char="n"/>
            </a:pPr>
            <a:r>
              <a:rPr lang="zh-TW" altLang="en-US" dirty="0" smtClean="0"/>
              <a:t>突然想到有個朋友剛搬到柯尼斯堡</a:t>
            </a:r>
            <a:endParaRPr lang="en-US" altLang="zh-TW" dirty="0" smtClean="0"/>
          </a:p>
          <a:p>
            <a:pPr>
              <a:buFont typeface="Wingdings" pitchFamily="2" charset="2"/>
              <a:buChar char="n"/>
            </a:pPr>
            <a:r>
              <a:rPr lang="zh-TW" altLang="en-US" dirty="0" smtClean="0"/>
              <a:t>他步行至約一英里外的朋友家作客</a:t>
            </a:r>
            <a:endParaRPr lang="en-US" altLang="zh-TW" dirty="0" smtClean="0"/>
          </a:p>
          <a:p>
            <a:pPr>
              <a:buFont typeface="Wingdings" pitchFamily="2" charset="2"/>
              <a:buChar char="n"/>
            </a:pPr>
            <a:r>
              <a:rPr lang="zh-TW" altLang="en-US" dirty="0" smtClean="0"/>
              <a:t>停留數小時後</a:t>
            </a:r>
            <a:r>
              <a:rPr lang="en-US" altLang="zh-TW" dirty="0" smtClean="0"/>
              <a:t>,</a:t>
            </a:r>
            <a:r>
              <a:rPr lang="zh-TW" altLang="en-US" dirty="0" smtClean="0"/>
              <a:t>踏著</a:t>
            </a:r>
            <a:r>
              <a:rPr lang="en-US" altLang="zh-TW" dirty="0" smtClean="0"/>
              <a:t>20</a:t>
            </a:r>
            <a:r>
              <a:rPr lang="zh-TW" altLang="en-US" dirty="0" smtClean="0"/>
              <a:t>年不變</a:t>
            </a:r>
            <a:r>
              <a:rPr lang="en-US" altLang="zh-TW" dirty="0" smtClean="0"/>
              <a:t>,</a:t>
            </a:r>
            <a:r>
              <a:rPr lang="zh-TW" altLang="en-US" dirty="0" smtClean="0"/>
              <a:t>緩慢而穩定的步伐回家</a:t>
            </a:r>
            <a:endParaRPr lang="en-US" altLang="zh-TW" dirty="0" smtClean="0"/>
          </a:p>
          <a:p>
            <a:pPr>
              <a:buFont typeface="Wingdings" pitchFamily="2" charset="2"/>
              <a:buChar char="n"/>
            </a:pPr>
            <a:r>
              <a:rPr lang="zh-TW" altLang="en-US" dirty="0" smtClean="0"/>
              <a:t>回來後就把家裡的時鐘調好了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2500298" y="500042"/>
            <a:ext cx="4929222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000" dirty="0" smtClean="0"/>
              <a:t>調整時鐘</a:t>
            </a:r>
            <a:endParaRPr lang="zh-TW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857224" y="1928802"/>
            <a:ext cx="7500990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/>
              <a:t>請問康德如何辦到的？</a:t>
            </a:r>
            <a:endParaRPr lang="zh-TW" altLang="en-US" sz="4800" dirty="0"/>
          </a:p>
        </p:txBody>
      </p:sp>
      <p:sp>
        <p:nvSpPr>
          <p:cNvPr id="6" name="圓角矩形 5"/>
          <p:cNvSpPr/>
          <p:nvPr/>
        </p:nvSpPr>
        <p:spPr>
          <a:xfrm>
            <a:off x="857224" y="4071942"/>
            <a:ext cx="7500990" cy="10001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/>
              <a:t>此後居民看到他散步至某地點時</a:t>
            </a:r>
            <a:r>
              <a:rPr lang="en-US" altLang="zh-TW" sz="2400" dirty="0" smtClean="0"/>
              <a:t>,</a:t>
            </a:r>
            <a:r>
              <a:rPr lang="zh-TW" altLang="en-US" sz="2400" dirty="0" smtClean="0"/>
              <a:t>就會調整自己的時鐘。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2000232" y="500042"/>
            <a:ext cx="2286016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/>
              <a:t>應用</a:t>
            </a:r>
            <a:endParaRPr lang="zh-TW" altLang="en-US" sz="4800" dirty="0"/>
          </a:p>
        </p:txBody>
      </p:sp>
      <p:sp>
        <p:nvSpPr>
          <p:cNvPr id="6" name="圓角矩形 5"/>
          <p:cNvSpPr/>
          <p:nvPr/>
        </p:nvSpPr>
        <p:spPr>
          <a:xfrm>
            <a:off x="1428728" y="2643182"/>
            <a:ext cx="6000792" cy="150019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網路校時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電燈開關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pic>
        <p:nvPicPr>
          <p:cNvPr id="281602" name="Picture 2" descr="http://www.newasia55.com.tw/IMAGE/144-400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6667" t="27778" r="24074" b="14815"/>
          <a:stretch>
            <a:fillRect/>
          </a:stretch>
        </p:blipFill>
        <p:spPr bwMode="auto">
          <a:xfrm>
            <a:off x="5000628" y="1714488"/>
            <a:ext cx="2286016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圓角矩形圖說文字 5"/>
          <p:cNvSpPr/>
          <p:nvPr/>
        </p:nvSpPr>
        <p:spPr>
          <a:xfrm>
            <a:off x="1000100" y="2000240"/>
            <a:ext cx="3429024" cy="1357322"/>
          </a:xfrm>
          <a:prstGeom prst="wedgeRoundRectCallout">
            <a:avLst>
              <a:gd name="adj1" fmla="val 68765"/>
              <a:gd name="adj2" fmla="val 33246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/>
              <a:t>單切開關</a:t>
            </a:r>
            <a:endParaRPr lang="zh-TW" altLang="en-US" sz="4400" dirty="0"/>
          </a:p>
        </p:txBody>
      </p:sp>
      <p:pic>
        <p:nvPicPr>
          <p:cNvPr id="281604" name="Picture 4" descr="http://www.cpu.com.tw/kh/sw/home/ts-3003-big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3438" r="63672" b="6249"/>
          <a:stretch>
            <a:fillRect/>
          </a:stretch>
        </p:blipFill>
        <p:spPr bwMode="auto">
          <a:xfrm>
            <a:off x="5572132" y="3500438"/>
            <a:ext cx="1769007" cy="25679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圓角矩形圖說文字 7"/>
          <p:cNvSpPr/>
          <p:nvPr/>
        </p:nvSpPr>
        <p:spPr>
          <a:xfrm>
            <a:off x="1000100" y="4000504"/>
            <a:ext cx="3429024" cy="1357322"/>
          </a:xfrm>
          <a:prstGeom prst="wedgeRoundRectCallout">
            <a:avLst>
              <a:gd name="adj1" fmla="val 68765"/>
              <a:gd name="adj2" fmla="val 33246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/>
              <a:t>雙切開關</a:t>
            </a:r>
            <a:endParaRPr lang="zh-TW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1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1000100" y="1785926"/>
            <a:ext cx="607223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如何設計雙切開關？</a:t>
            </a:r>
            <a:endParaRPr lang="zh-TW" altLang="en-US" sz="4000" dirty="0"/>
          </a:p>
        </p:txBody>
      </p:sp>
      <p:sp>
        <p:nvSpPr>
          <p:cNvPr id="6" name="圓角矩形 5"/>
          <p:cNvSpPr/>
          <p:nvPr/>
        </p:nvSpPr>
        <p:spPr>
          <a:xfrm>
            <a:off x="1000100" y="2857496"/>
            <a:ext cx="607223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如何設計三切開關？</a:t>
            </a:r>
            <a:endParaRPr lang="zh-TW" altLang="en-US" sz="4000" dirty="0"/>
          </a:p>
        </p:txBody>
      </p:sp>
      <p:sp>
        <p:nvSpPr>
          <p:cNvPr id="7" name="圓角矩形 6"/>
          <p:cNvSpPr/>
          <p:nvPr/>
        </p:nvSpPr>
        <p:spPr>
          <a:xfrm>
            <a:off x="1000100" y="3929066"/>
            <a:ext cx="607223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如何設計四切開關？</a:t>
            </a:r>
            <a:endParaRPr lang="zh-TW" altLang="en-US" sz="4000" dirty="0"/>
          </a:p>
        </p:txBody>
      </p:sp>
      <p:sp>
        <p:nvSpPr>
          <p:cNvPr id="8" name="圓角矩形 7"/>
          <p:cNvSpPr/>
          <p:nvPr/>
        </p:nvSpPr>
        <p:spPr>
          <a:xfrm>
            <a:off x="1000100" y="4929198"/>
            <a:ext cx="6072230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如何設計任意開關？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sp>
        <p:nvSpPr>
          <p:cNvPr id="5" name="圓角矩形 4"/>
          <p:cNvSpPr/>
          <p:nvPr/>
        </p:nvSpPr>
        <p:spPr>
          <a:xfrm>
            <a:off x="2500298" y="1428736"/>
            <a:ext cx="400052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/>
              <a:t>布林運算</a:t>
            </a:r>
            <a:endParaRPr lang="zh-TW" altLang="en-US" sz="4400" dirty="0"/>
          </a:p>
        </p:txBody>
      </p:sp>
      <p:sp>
        <p:nvSpPr>
          <p:cNvPr id="7" name="圓角矩形圖說文字 6"/>
          <p:cNvSpPr/>
          <p:nvPr/>
        </p:nvSpPr>
        <p:spPr>
          <a:xfrm>
            <a:off x="4214810" y="4643446"/>
            <a:ext cx="3643338" cy="928694"/>
          </a:xfrm>
          <a:prstGeom prst="wedgeRoundRectCallout">
            <a:avLst>
              <a:gd name="adj1" fmla="val -35596"/>
              <a:gd name="adj2" fmla="val -113185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化簡</a:t>
            </a:r>
            <a:endParaRPr lang="zh-TW" altLang="en-US" sz="4000" dirty="0"/>
          </a:p>
        </p:txBody>
      </p:sp>
      <p:sp>
        <p:nvSpPr>
          <p:cNvPr id="8" name="圓角矩形 7"/>
          <p:cNvSpPr/>
          <p:nvPr/>
        </p:nvSpPr>
        <p:spPr>
          <a:xfrm>
            <a:off x="2500298" y="2643182"/>
            <a:ext cx="400052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dirty="0" smtClean="0"/>
              <a:t>邏輯電路</a:t>
            </a:r>
            <a:endParaRPr lang="zh-TW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襪子問題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1714488"/>
            <a:ext cx="8183880" cy="3714776"/>
          </a:xfrm>
        </p:spPr>
        <p:txBody>
          <a:bodyPr/>
          <a:lstStyle/>
          <a:p>
            <a:r>
              <a:rPr lang="zh-TW" altLang="en-US" dirty="0" smtClean="0"/>
              <a:t>某天晚上</a:t>
            </a:r>
            <a:endParaRPr lang="en-US" altLang="zh-TW" dirty="0" smtClean="0"/>
          </a:p>
          <a:p>
            <a:r>
              <a:rPr lang="zh-TW" altLang="en-US" dirty="0" smtClean="0"/>
              <a:t>房間電燈壞了，伸手不見五指</a:t>
            </a:r>
            <a:endParaRPr lang="en-US" altLang="zh-TW" dirty="0" smtClean="0"/>
          </a:p>
          <a:p>
            <a:r>
              <a:rPr lang="zh-TW" altLang="en-US" dirty="0" smtClean="0"/>
              <a:t>有急事要出門</a:t>
            </a:r>
            <a:endParaRPr lang="en-US" altLang="zh-TW" dirty="0" smtClean="0"/>
          </a:p>
          <a:p>
            <a:r>
              <a:rPr lang="zh-TW" altLang="en-US" dirty="0" smtClean="0"/>
              <a:t>要拿雙襪子出來</a:t>
            </a:r>
            <a:endParaRPr lang="en-US" altLang="zh-TW" dirty="0" smtClean="0"/>
          </a:p>
          <a:p>
            <a:r>
              <a:rPr lang="zh-TW" altLang="en-US" dirty="0" smtClean="0"/>
              <a:t>你只有黑、白、灰三種顏色的襪子</a:t>
            </a:r>
            <a:endParaRPr lang="en-US" altLang="zh-TW" dirty="0" smtClean="0"/>
          </a:p>
          <a:p>
            <a:r>
              <a:rPr lang="zh-TW" altLang="en-US" dirty="0" smtClean="0"/>
              <a:t>這時你就隨手抓了一大把出來房間外面找。請問至少要拿出幾雙，才一定會有一雙成對的襪子？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8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00232" y="357166"/>
            <a:ext cx="6758006" cy="1265874"/>
          </a:xfrm>
        </p:spPr>
        <p:txBody>
          <a:bodyPr>
            <a:noAutofit/>
          </a:bodyPr>
          <a:lstStyle/>
          <a:p>
            <a:r>
              <a:rPr lang="zh-TW" altLang="en-US" dirty="0" smtClean="0"/>
              <a:t>鴿籠原理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Pigeonhole Principle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從</a:t>
            </a:r>
            <a:r>
              <a:rPr lang="en-US" dirty="0" smtClean="0"/>
              <a:t> 1, 2, 3,..., 2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zh-TW" altLang="en-US" dirty="0" smtClean="0"/>
              <a:t>中</a:t>
            </a:r>
            <a:r>
              <a:rPr lang="en-US" dirty="0" smtClean="0"/>
              <a:t> , </a:t>
            </a:r>
            <a:r>
              <a:rPr lang="zh-TW" altLang="en-US" dirty="0" smtClean="0"/>
              <a:t>任取 </a:t>
            </a:r>
            <a:r>
              <a:rPr lang="en-US" i="1" dirty="0" smtClean="0"/>
              <a:t>n</a:t>
            </a:r>
            <a:r>
              <a:rPr lang="en-US" dirty="0" smtClean="0"/>
              <a:t> + 1 </a:t>
            </a:r>
            <a:r>
              <a:rPr lang="zh-TW" altLang="en-US" dirty="0" smtClean="0"/>
              <a:t>數，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其中必有兩數相鄰。</a:t>
            </a:r>
            <a:endParaRPr lang="en-US" altLang="zh-TW" dirty="0" smtClean="0"/>
          </a:p>
          <a:p>
            <a:r>
              <a:rPr lang="zh-TW" altLang="en-US" dirty="0" smtClean="0"/>
              <a:t>從</a:t>
            </a:r>
            <a:r>
              <a:rPr lang="en-US" dirty="0" smtClean="0"/>
              <a:t> 1, 2, 3,..., 2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zh-TW" altLang="en-US" dirty="0" smtClean="0"/>
              <a:t>中</a:t>
            </a:r>
            <a:r>
              <a:rPr lang="en-US" dirty="0" smtClean="0"/>
              <a:t> , </a:t>
            </a:r>
            <a:r>
              <a:rPr lang="zh-TW" altLang="en-US" dirty="0" smtClean="0"/>
              <a:t>任取 </a:t>
            </a:r>
            <a:r>
              <a:rPr lang="en-US" i="1" dirty="0" smtClean="0"/>
              <a:t>n</a:t>
            </a:r>
            <a:r>
              <a:rPr lang="en-US" dirty="0" smtClean="0"/>
              <a:t> + 1 </a:t>
            </a:r>
            <a:r>
              <a:rPr lang="zh-TW" altLang="en-US" dirty="0" smtClean="0"/>
              <a:t>數，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其中必有兩數互質。</a:t>
            </a:r>
            <a:endParaRPr lang="en-US" altLang="zh-TW" dirty="0" smtClean="0"/>
          </a:p>
          <a:p>
            <a:r>
              <a:rPr lang="en-US" altLang="zh-TW" i="1" dirty="0" smtClean="0"/>
              <a:t>n</a:t>
            </a:r>
            <a:r>
              <a:rPr lang="en-US" altLang="zh-TW" dirty="0" smtClean="0"/>
              <a:t>+1</a:t>
            </a:r>
            <a:r>
              <a:rPr lang="zh-TW" altLang="en-US" dirty="0" smtClean="0"/>
              <a:t>個正整數中，必存在兩數的差能被</a:t>
            </a:r>
            <a:r>
              <a:rPr lang="en-US" i="1" dirty="0" smtClean="0"/>
              <a:t>n</a:t>
            </a:r>
            <a:r>
              <a:rPr lang="zh-TW" altLang="en-US" dirty="0" smtClean="0"/>
              <a:t>整除。</a:t>
            </a:r>
            <a:endParaRPr lang="en-US" altLang="zh-TW" dirty="0" smtClean="0"/>
          </a:p>
          <a:p>
            <a:r>
              <a:rPr lang="zh-TW" altLang="en-US" dirty="0" smtClean="0"/>
              <a:t>圓上</a:t>
            </a:r>
            <a:r>
              <a:rPr lang="en-US" dirty="0" smtClean="0"/>
              <a:t>6</a:t>
            </a:r>
            <a:r>
              <a:rPr lang="zh-TW" altLang="en-US" dirty="0" smtClean="0"/>
              <a:t>個點，任兩點用紅線或藍線連起來，一定存在一個紅色三角形或藍色三角形。</a:t>
            </a:r>
            <a:endParaRPr lang="en-US" altLang="zh-TW" dirty="0" smtClean="0"/>
          </a:p>
          <a:p>
            <a:r>
              <a:rPr lang="zh-TW" altLang="en-US" dirty="0" smtClean="0"/>
              <a:t>任意</a:t>
            </a:r>
            <a:r>
              <a:rPr lang="en-US" dirty="0" smtClean="0"/>
              <a:t> 52</a:t>
            </a:r>
            <a:r>
              <a:rPr lang="zh-TW" altLang="en-US" dirty="0" smtClean="0"/>
              <a:t>個整數中，必定可以找到</a:t>
            </a:r>
            <a:r>
              <a:rPr lang="en-US" dirty="0" smtClean="0"/>
              <a:t>2</a:t>
            </a:r>
            <a:r>
              <a:rPr lang="zh-TW" altLang="en-US" dirty="0" smtClean="0"/>
              <a:t>個數，使得其和或其差為</a:t>
            </a:r>
            <a:r>
              <a:rPr lang="en-US" dirty="0" smtClean="0"/>
              <a:t> 100 </a:t>
            </a:r>
            <a:r>
              <a:rPr lang="zh-TW" altLang="en-US" dirty="0" smtClean="0"/>
              <a:t>的倍數。</a:t>
            </a:r>
            <a:endParaRPr lang="en-US" altLang="zh-TW" dirty="0" smtClean="0"/>
          </a:p>
          <a:p>
            <a:r>
              <a:rPr lang="zh-TW" altLang="en-US" dirty="0" smtClean="0"/>
              <a:t>有理數必可化為循環小數。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531EB-1764-4D75-839E-59D81BB0DE6E}" type="slidenum">
              <a:rPr lang="zh-TW" altLang="en-US" smtClean="0"/>
              <a:pPr/>
              <a:t>9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3719</TotalTime>
  <Words>691</Words>
  <Application>Microsoft Office PowerPoint</Application>
  <PresentationFormat>如螢幕大小 (4:3)</PresentationFormat>
  <Paragraphs>130</Paragraphs>
  <Slides>18</Slides>
  <Notes>18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0" baseType="lpstr">
      <vt:lpstr>觀點</vt:lpstr>
      <vt:lpstr>Equation</vt:lpstr>
      <vt:lpstr>生活數學</vt:lpstr>
      <vt:lpstr>投影片 2</vt:lpstr>
      <vt:lpstr>投影片 3</vt:lpstr>
      <vt:lpstr>投影片 4</vt:lpstr>
      <vt:lpstr>電燈開關</vt:lpstr>
      <vt:lpstr>投影片 6</vt:lpstr>
      <vt:lpstr>投影片 7</vt:lpstr>
      <vt:lpstr>襪子問題</vt:lpstr>
      <vt:lpstr>鴿籠原理 Pigeonhole Principle</vt:lpstr>
      <vt:lpstr>十二個月由來</vt:lpstr>
      <vt:lpstr>閏年</vt:lpstr>
      <vt:lpstr>改曆</vt:lpstr>
      <vt:lpstr>閏秒</vt:lpstr>
      <vt:lpstr>萬年曆</vt:lpstr>
      <vt:lpstr>萬年曆公式</vt:lpstr>
      <vt:lpstr>萬年曆速算</vt:lpstr>
      <vt:lpstr>改進後的公式</vt:lpstr>
      <vt:lpstr>練習</vt:lpstr>
    </vt:vector>
  </TitlesOfParts>
  <Company>NCTUMath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DavidGuo</dc:creator>
  <cp:lastModifiedBy>DavidGuo</cp:lastModifiedBy>
  <cp:revision>307</cp:revision>
  <dcterms:created xsi:type="dcterms:W3CDTF">2007-10-01T07:19:59Z</dcterms:created>
  <dcterms:modified xsi:type="dcterms:W3CDTF">2008-05-22T11:42:47Z</dcterms:modified>
</cp:coreProperties>
</file>