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7"/>
  </p:notesMasterIdLst>
  <p:sldIdLst>
    <p:sldId id="256" r:id="rId2"/>
    <p:sldId id="270" r:id="rId3"/>
    <p:sldId id="271" r:id="rId4"/>
    <p:sldId id="272" r:id="rId5"/>
    <p:sldId id="273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ITYtjIoAKXKwU1EpBHKO6w" hashData="FycHpmdwFL6GpzRc4LJyeVHYKdw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2474" autoAdjust="0"/>
    <p:restoredTop sz="94660"/>
  </p:normalViewPr>
  <p:slideViewPr>
    <p:cSldViewPr>
      <p:cViewPr varScale="1">
        <p:scale>
          <a:sx n="72" d="100"/>
          <a:sy n="72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1ADA1-B1BD-4D8D-A817-6D5C72BC1DC2}" type="datetimeFigureOut">
              <a:rPr lang="zh-TW" altLang="en-US" smtClean="0"/>
              <a:pPr/>
              <a:t>2008/2/22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3269-84F4-4E48-9603-1D442AE327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圓角矩形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圓角矩形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0" name="副標題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pic>
        <p:nvPicPr>
          <p:cNvPr id="40961" name="Picture 1" descr="C:\Users\DavidGuo\Desktop\Cube's Image\圖片1.gif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42844" y="428604"/>
            <a:ext cx="3067050" cy="30670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D00337-F575-4448-8FDF-020FB2E94679}" type="datetime1">
              <a:rPr lang="zh-TW" altLang="en-US" smtClean="0"/>
              <a:pPr/>
              <a:t>2008/2/22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DEA28-DF9C-48B4-B980-BDA14E9F83A7}" type="datetime1">
              <a:rPr lang="zh-TW" altLang="en-US" smtClean="0"/>
              <a:pPr/>
              <a:t>2008/2/22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00232" y="357166"/>
            <a:ext cx="6758006" cy="1051560"/>
          </a:xfrm>
        </p:spPr>
        <p:txBody>
          <a:bodyPr/>
          <a:lstStyle>
            <a:extLst/>
          </a:lstStyle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1472" y="1714488"/>
            <a:ext cx="8183880" cy="4357718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CDB62A-B881-4099-AA90-F7834373B1BC}" type="datetime1">
              <a:rPr lang="zh-TW" altLang="en-US" smtClean="0"/>
              <a:pPr/>
              <a:t>2008/2/22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pic>
        <p:nvPicPr>
          <p:cNvPr id="39939" name="Picture 3" descr="C:\Users\DavidGuo\Desktop\Cube's Image\rubiks-cube[1].jpg"/>
          <p:cNvPicPr>
            <a:picLocks noChangeAspect="1" noChangeArrowheads="1"/>
          </p:cNvPicPr>
          <p:nvPr userDrawn="1"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357158" y="357166"/>
            <a:ext cx="1143000" cy="1211263"/>
          </a:xfrm>
          <a:prstGeom prst="rect">
            <a:avLst/>
          </a:prstGeom>
          <a:noFill/>
          <a:ln w="12700" cap="rnd">
            <a:solidFill>
              <a:schemeClr val="tx1"/>
            </a:solidFill>
            <a:round/>
          </a:ln>
          <a:effectLst>
            <a:outerShdw blurRad="50800" dist="1270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圓角矩形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圓角矩形 10"/>
          <p:cNvSpPr/>
          <p:nvPr/>
        </p:nvSpPr>
        <p:spPr>
          <a:xfrm>
            <a:off x="418596" y="434162"/>
            <a:ext cx="8306809" cy="5709482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BC1722-E2C4-421E-9FA1-068CC3AFE3BB}" type="datetime1">
              <a:rPr lang="zh-TW" altLang="en-US" smtClean="0"/>
              <a:pPr/>
              <a:t>2008/2/22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70A7CC-BE6E-4C1A-9E06-98A09C709822}" type="datetime1">
              <a:rPr lang="zh-TW" altLang="en-US" smtClean="0"/>
              <a:pPr/>
              <a:t>2008/2/22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3B5AA0-EB61-463E-94A6-971AE1F71D03}" type="datetime1">
              <a:rPr lang="zh-TW" altLang="en-US" smtClean="0"/>
              <a:pPr/>
              <a:t>2008/2/22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BEA932-F9F8-47D6-887D-9EB10B3CA1B7}" type="datetime1">
              <a:rPr lang="zh-TW" altLang="en-US" smtClean="0"/>
              <a:pPr/>
              <a:t>2008/2/22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7A2713-25F4-4532-ACF5-C5F2ACCF78AB}" type="datetime1">
              <a:rPr lang="zh-TW" altLang="en-US" smtClean="0"/>
              <a:pPr/>
              <a:t>2008/2/22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18362A-1058-4923-80B4-26E593492D06}" type="datetime1">
              <a:rPr lang="zh-TW" altLang="en-US" smtClean="0"/>
              <a:pPr/>
              <a:t>2008/2/22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圓角矩形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圓角化單一角落矩形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B14526-5A09-4961-BEE1-2761CA4CAD11}" type="datetime1">
              <a:rPr lang="zh-TW" altLang="en-US" smtClean="0"/>
              <a:pPr/>
              <a:t>2008/2/22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圓角矩形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標題版面配置區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188BB72-7F26-4DA5-A3BA-95C61E655F0D}" type="datetime1">
              <a:rPr lang="zh-TW" altLang="en-US" smtClean="0"/>
              <a:pPr/>
              <a:t>2008/2/22</a:t>
            </a:fld>
            <a:endParaRPr lang="zh-TW" altLang="en-US"/>
          </a:p>
        </p:txBody>
      </p:sp>
      <p:sp>
        <p:nvSpPr>
          <p:cNvPr id="18" name="頁尾版面配置區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85786" y="2714620"/>
            <a:ext cx="7772400" cy="1614486"/>
          </a:xfrm>
        </p:spPr>
        <p:txBody>
          <a:bodyPr>
            <a:normAutofit/>
          </a:bodyPr>
          <a:lstStyle/>
          <a:p>
            <a:r>
              <a:rPr lang="zh-TW" altLang="en-US" sz="6000" dirty="0" smtClean="0"/>
              <a:t>邏輯思考與立體思維</a:t>
            </a:r>
            <a:endParaRPr lang="zh-TW" altLang="en-US" sz="60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14348" y="5143512"/>
            <a:ext cx="7772400" cy="914400"/>
          </a:xfrm>
        </p:spPr>
        <p:txBody>
          <a:bodyPr/>
          <a:lstStyle/>
          <a:p>
            <a:r>
              <a:rPr lang="en-US" altLang="zh-TW" dirty="0" smtClean="0"/>
              <a:t>DavidGuo</a:t>
            </a:r>
          </a:p>
          <a:p>
            <a:r>
              <a:rPr lang="zh-TW" altLang="en-US" dirty="0" smtClean="0"/>
              <a:t>交大應數 郭君逸 助理教授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課程綱要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43042" y="1714488"/>
            <a:ext cx="5072098" cy="4000528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魔方歷史及簡介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階魔術方塊解法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階、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階魔術方塊解法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各種魔方解法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盲解</a:t>
            </a:r>
            <a:endParaRPr lang="en-US" altLang="zh-TW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棋盤中的數學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魔方陣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數學魔術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兩人對奕遊戲</a:t>
            </a:r>
          </a:p>
          <a:p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2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Knowledge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14414" y="2285992"/>
            <a:ext cx="6429420" cy="2571768"/>
          </a:xfrm>
        </p:spPr>
        <p:txBody>
          <a:bodyPr/>
          <a:lstStyle/>
          <a:p>
            <a:r>
              <a:rPr lang="zh-TW" altLang="en-US" dirty="0" smtClean="0"/>
              <a:t>代數群論：</a:t>
            </a:r>
            <a:r>
              <a:rPr lang="en-US" dirty="0" smtClean="0"/>
              <a:t>Cycle Representation</a:t>
            </a:r>
            <a:endParaRPr lang="en-US" altLang="zh-TW" dirty="0" smtClean="0"/>
          </a:p>
          <a:p>
            <a:pPr lvl="0"/>
            <a:r>
              <a:rPr lang="zh-TW" altLang="en-US" dirty="0" smtClean="0"/>
              <a:t>離散數學：排列組合</a:t>
            </a:r>
          </a:p>
          <a:p>
            <a:r>
              <a:rPr lang="zh-TW" altLang="en-US" dirty="0" smtClean="0"/>
              <a:t>圖論：</a:t>
            </a:r>
            <a:r>
              <a:rPr lang="en-US" dirty="0" smtClean="0"/>
              <a:t>Bipartite Graph</a:t>
            </a:r>
          </a:p>
          <a:p>
            <a:r>
              <a:rPr lang="zh-TW" altLang="en-US" dirty="0" smtClean="0"/>
              <a:t>單位換算：二進位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3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測驗方式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85852" y="2071678"/>
            <a:ext cx="5429288" cy="2928958"/>
          </a:xfrm>
        </p:spPr>
        <p:txBody>
          <a:bodyPr/>
          <a:lstStyle/>
          <a:p>
            <a:r>
              <a:rPr lang="en-US" altLang="zh-TW" dirty="0" smtClean="0"/>
              <a:t>3</a:t>
            </a:r>
            <a:r>
              <a:rPr lang="zh-TW" altLang="en-US" dirty="0" smtClean="0"/>
              <a:t>階、</a:t>
            </a:r>
            <a:r>
              <a:rPr lang="en-US" altLang="zh-TW" dirty="0" smtClean="0"/>
              <a:t>4</a:t>
            </a:r>
            <a:r>
              <a:rPr lang="zh-TW" altLang="en-US" dirty="0" smtClean="0"/>
              <a:t>階、</a:t>
            </a:r>
            <a:r>
              <a:rPr lang="en-US" altLang="zh-TW" dirty="0" smtClean="0"/>
              <a:t>5</a:t>
            </a:r>
            <a:r>
              <a:rPr lang="zh-TW" altLang="en-US" dirty="0" smtClean="0"/>
              <a:t>階擇一。</a:t>
            </a:r>
            <a:endParaRPr lang="en-US" altLang="zh-TW" dirty="0" smtClean="0"/>
          </a:p>
          <a:p>
            <a:r>
              <a:rPr lang="zh-TW" altLang="en-US" dirty="0" smtClean="0"/>
              <a:t>盲解：</a:t>
            </a:r>
            <a:r>
              <a:rPr lang="en-US" altLang="zh-TW" dirty="0" smtClean="0"/>
              <a:t>Do your best.</a:t>
            </a:r>
          </a:p>
          <a:p>
            <a:pPr lvl="1"/>
            <a:r>
              <a:rPr lang="zh-TW" altLang="en-US" dirty="0" smtClean="0"/>
              <a:t>兩階段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利用紙筆</a:t>
            </a:r>
            <a:endParaRPr lang="en-US" altLang="zh-TW" dirty="0" smtClean="0"/>
          </a:p>
          <a:p>
            <a:r>
              <a:rPr lang="zh-TW" altLang="en-US" dirty="0" smtClean="0"/>
              <a:t>筆試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4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00232" y="357166"/>
            <a:ext cx="6715172" cy="1051560"/>
          </a:xfrm>
        </p:spPr>
        <p:txBody>
          <a:bodyPr/>
          <a:lstStyle/>
          <a:p>
            <a:r>
              <a:rPr lang="zh-TW" altLang="en-US" dirty="0" smtClean="0"/>
              <a:t>評分方式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5</a:t>
            </a:fld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2000232" y="2786058"/>
            <a:ext cx="551647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8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No Pain!</a:t>
            </a:r>
            <a:endParaRPr lang="zh-TW" altLang="en-US" sz="8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觀點">
  <a:themeElements>
    <a:clrScheme name="觀點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觀點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觀點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1137</TotalTime>
  <Words>111</Words>
  <Application>Microsoft Office PowerPoint</Application>
  <PresentationFormat>如螢幕大小 (4:3)</PresentationFormat>
  <Paragraphs>35</Paragraphs>
  <Slides>5</Slides>
  <Notes>5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觀點</vt:lpstr>
      <vt:lpstr>邏輯思考與立體思維</vt:lpstr>
      <vt:lpstr>課程綱要</vt:lpstr>
      <vt:lpstr>Knowledge</vt:lpstr>
      <vt:lpstr>測驗方式</vt:lpstr>
      <vt:lpstr>評分方式</vt:lpstr>
    </vt:vector>
  </TitlesOfParts>
  <Company>NCTUMath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DavidGuo</dc:creator>
  <cp:lastModifiedBy>DavidGuo</cp:lastModifiedBy>
  <cp:revision>106</cp:revision>
  <dcterms:created xsi:type="dcterms:W3CDTF">2007-10-01T07:19:59Z</dcterms:created>
  <dcterms:modified xsi:type="dcterms:W3CDTF">2008-02-22T05:06:35Z</dcterms:modified>
</cp:coreProperties>
</file>