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1" r:id="rId6"/>
    <p:sldId id="262" r:id="rId7"/>
    <p:sldId id="266" r:id="rId8"/>
    <p:sldId id="260" r:id="rId9"/>
    <p:sldId id="263" r:id="rId10"/>
    <p:sldId id="264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8fkqu/A/6B1OQrRX1Vb3oQ" hashData="JXLP0kVPoLLR9uf0SPa27bdgMt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474" autoAdjust="0"/>
    <p:restoredTop sz="94660"/>
  </p:normalViewPr>
  <p:slideViewPr>
    <p:cSldViewPr>
      <p:cViewPr varScale="1">
        <p:scale>
          <a:sx n="106" d="100"/>
          <a:sy n="106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ADA1-B1BD-4D8D-A817-6D5C72BC1DC2}" type="datetimeFigureOut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3269-84F4-4E48-9603-1D442AE327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pic>
        <p:nvPicPr>
          <p:cNvPr id="40961" name="Picture 1" descr="C:\Users\DavidGuo\Desktop\Cube's Image\圖片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067050" cy="306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00337-F575-4448-8FDF-020FB2E94679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DEA28-DF9C-48B4-B980-BDA14E9F83A7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58006" cy="1051560"/>
          </a:xfrm>
        </p:spPr>
        <p:txBody>
          <a:bodyPr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3577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DB62A-B881-4099-AA90-F7834373B1BC}" type="datetime1">
              <a:rPr lang="zh-TW" altLang="en-US" smtClean="0"/>
              <a:pPr/>
              <a:t>2008/4/10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9939" name="Picture 3" descr="C:\Users\DavidGuo\Desktop\Cube's Image\rubiks-cube[1]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7158" y="357166"/>
            <a:ext cx="1143000" cy="1211263"/>
          </a:xfrm>
          <a:prstGeom prst="rect">
            <a:avLst/>
          </a:prstGeom>
          <a:noFill/>
          <a:ln w="12700" cap="rnd">
            <a:solidFill>
              <a:schemeClr val="tx1"/>
            </a:solidFill>
            <a:rou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570948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C1722-E2C4-421E-9FA1-068CC3AFE3BB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A7CC-BE6E-4C1A-9E06-98A09C709822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B5AA0-EB61-463E-94A6-971AE1F71D03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A932-F9F8-47D6-887D-9EB10B3CA1B7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A2713-25F4-4532-ACF5-C5F2ACCF78AB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8362A-1058-4923-80B4-26E593492D06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14526-5A09-4961-BEE1-2761CA4CAD11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88BB72-7F26-4DA5-A3BA-95C61E655F0D}" type="datetime1">
              <a:rPr lang="zh-TW" altLang="en-US" smtClean="0"/>
              <a:pPr/>
              <a:t>2008/4/10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614486"/>
          </a:xfrm>
        </p:spPr>
        <p:txBody>
          <a:bodyPr>
            <a:normAutofit fontScale="90000"/>
          </a:bodyPr>
          <a:lstStyle/>
          <a:p>
            <a:r>
              <a:rPr lang="en-US" altLang="zh-TW" sz="8000" dirty="0" smtClean="0"/>
              <a:t>4</a:t>
            </a:r>
            <a:r>
              <a:rPr lang="zh-TW" altLang="en-US" sz="8000" dirty="0" smtClean="0"/>
              <a:t>階</a:t>
            </a:r>
            <a:r>
              <a:rPr lang="zh-TW" altLang="en-US" sz="8000" dirty="0" smtClean="0"/>
              <a:t>魔術方塊解法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5143512"/>
            <a:ext cx="7772400" cy="914400"/>
          </a:xfrm>
        </p:spPr>
        <p:txBody>
          <a:bodyPr/>
          <a:lstStyle/>
          <a:p>
            <a:r>
              <a:rPr lang="en-US" altLang="zh-TW" dirty="0" smtClean="0"/>
              <a:t>DavidGuo</a:t>
            </a:r>
          </a:p>
          <a:p>
            <a:r>
              <a:rPr lang="zh-TW" altLang="en-US" dirty="0" smtClean="0"/>
              <a:t>交大應數 郭君逸 助理教授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乘</a:t>
            </a:r>
            <a:r>
              <a:rPr lang="en-US" altLang="zh-TW" dirty="0" smtClean="0"/>
              <a:t>3</a:t>
            </a:r>
            <a:r>
              <a:rPr lang="zh-TW" altLang="en-US" dirty="0" smtClean="0"/>
              <a:t>不會有的</a:t>
            </a:r>
            <a:r>
              <a:rPr lang="zh-TW" altLang="en-US" dirty="0" smtClean="0"/>
              <a:t>情形二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59" t="17241" r="47725" b="13793"/>
          <a:stretch>
            <a:fillRect/>
          </a:stretch>
        </p:blipFill>
        <p:spPr bwMode="auto">
          <a:xfrm>
            <a:off x="1214414" y="1571612"/>
            <a:ext cx="2786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圖說文字 5"/>
          <p:cNvSpPr/>
          <p:nvPr/>
        </p:nvSpPr>
        <p:spPr>
          <a:xfrm>
            <a:off x="4500562" y="2143116"/>
            <a:ext cx="3429024" cy="928694"/>
          </a:xfrm>
          <a:prstGeom prst="wedgeRoundRectCallout">
            <a:avLst>
              <a:gd name="adj1" fmla="val -65026"/>
              <a:gd name="adj2" fmla="val 2077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單邊互換</a:t>
            </a:r>
            <a:endParaRPr lang="zh-TW" altLang="en-US" sz="4000" b="1" dirty="0"/>
          </a:p>
        </p:txBody>
      </p:sp>
      <p:sp>
        <p:nvSpPr>
          <p:cNvPr id="7" name="圓角矩形 6"/>
          <p:cNvSpPr/>
          <p:nvPr/>
        </p:nvSpPr>
        <p:spPr>
          <a:xfrm>
            <a:off x="642910" y="4500570"/>
            <a:ext cx="785818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(1)(1)9922(7)22(1)22(4)2233(4)33(8)99(4)(4)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4000496" y="5286388"/>
            <a:ext cx="1143008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3071802" y="5286388"/>
            <a:ext cx="2928958" cy="1092"/>
            <a:chOff x="3071802" y="5286388"/>
            <a:chExt cx="2928958" cy="1092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3071802" y="5286388"/>
              <a:ext cx="785818" cy="109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286380" y="5286388"/>
              <a:ext cx="714380" cy="99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2214546" y="5286388"/>
            <a:ext cx="4643470" cy="1092"/>
            <a:chOff x="2214546" y="5286388"/>
            <a:chExt cx="4643470" cy="1092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2214546" y="5286388"/>
              <a:ext cx="785818" cy="109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6072198" y="5286388"/>
              <a:ext cx="785818" cy="109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1000100" y="5286388"/>
            <a:ext cx="7143800" cy="1588"/>
            <a:chOff x="1000100" y="5286388"/>
            <a:chExt cx="7143800" cy="1588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1000100" y="5286388"/>
              <a:ext cx="1143008" cy="158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7000892" y="5286388"/>
              <a:ext cx="1143008" cy="158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如何加快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流程圖: 替代處理程序 5"/>
          <p:cNvSpPr/>
          <p:nvPr/>
        </p:nvSpPr>
        <p:spPr>
          <a:xfrm>
            <a:off x="1285852" y="1857364"/>
            <a:ext cx="6786610" cy="107157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除了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乘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不會出現的情形，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試著去理解，才能各個方向、左右手都能轉。</a:t>
            </a:r>
            <a:endParaRPr lang="zh-TW" altLang="en-US" sz="2400" dirty="0"/>
          </a:p>
        </p:txBody>
      </p:sp>
      <p:sp>
        <p:nvSpPr>
          <p:cNvPr id="7" name="流程圖: 替代處理程序 6"/>
          <p:cNvSpPr/>
          <p:nvPr/>
        </p:nvSpPr>
        <p:spPr>
          <a:xfrm>
            <a:off x="1285852" y="3643314"/>
            <a:ext cx="6786610" cy="107157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3</a:t>
            </a:r>
            <a:r>
              <a:rPr lang="zh-TW" altLang="en-US" sz="2400" dirty="0" smtClean="0"/>
              <a:t>乘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不會出現的情形，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能提早發現，把</a:t>
            </a:r>
            <a:r>
              <a:rPr lang="en-US" altLang="zh-TW" sz="2400" dirty="0" smtClean="0"/>
              <a:t>(1)</a:t>
            </a:r>
            <a:r>
              <a:rPr lang="zh-TW" altLang="en-US" sz="2400" dirty="0" smtClean="0"/>
              <a:t>改成</a:t>
            </a:r>
            <a:r>
              <a:rPr lang="en-US" altLang="zh-TW" sz="2400" dirty="0" smtClean="0"/>
              <a:t>1(1)</a:t>
            </a:r>
            <a:r>
              <a:rPr lang="zh-TW" altLang="en-US" sz="2400" dirty="0" smtClean="0"/>
              <a:t>來轉會比較快。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2976" y="3214686"/>
            <a:ext cx="70009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用此方法都能完成</a:t>
            </a:r>
            <a:endParaRPr lang="zh-TW" alt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7422" y="2143116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只要注意方向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71802" y="1000108"/>
            <a:ext cx="2848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</a:t>
            </a:r>
            <a:r>
              <a:rPr lang="zh-TW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階方塊</a:t>
            </a:r>
            <a:endParaRPr lang="zh-TW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r>
              <a:rPr lang="zh-TW" altLang="en-US" dirty="0" smtClean="0"/>
              <a:t>階</a:t>
            </a:r>
            <a:r>
              <a:rPr lang="zh-TW" altLang="en-US" dirty="0" smtClean="0"/>
              <a:t>魔方有多少情形？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3571900"/>
          </a:xfrm>
        </p:spPr>
        <p:txBody>
          <a:bodyPr/>
          <a:lstStyle/>
          <a:p>
            <a:r>
              <a:rPr lang="zh-TW" altLang="en-US" b="1" dirty="0" smtClean="0"/>
              <a:t>共有</a:t>
            </a:r>
            <a:r>
              <a:rPr lang="en-US" b="1" dirty="0" smtClean="0"/>
              <a:t>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種</a:t>
            </a:r>
            <a:r>
              <a:rPr lang="zh-TW" altLang="en-US" b="1" dirty="0" smtClean="0"/>
              <a:t>不同情形。</a:t>
            </a:r>
            <a:endParaRPr lang="en-US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928794" y="1928802"/>
          <a:ext cx="6064250" cy="1809750"/>
        </p:xfrm>
        <a:graphic>
          <a:graphicData uri="http://schemas.openxmlformats.org/presentationml/2006/ole">
            <p:oleObj spid="_x0000_s71682" name="Equation" r:id="rId4" imgW="2425680" imgH="723600" progId="Equation.DSMT4">
              <p:embed/>
            </p:oleObj>
          </a:graphicData>
        </a:graphic>
      </p:graphicFrame>
      <p:sp>
        <p:nvSpPr>
          <p:cNvPr id="6" name="圓角矩形 5"/>
          <p:cNvSpPr/>
          <p:nvPr/>
        </p:nvSpPr>
        <p:spPr>
          <a:xfrm>
            <a:off x="1643042" y="4857760"/>
            <a:ext cx="200026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5</a:t>
            </a:r>
            <a:r>
              <a:rPr lang="zh-TW" altLang="en-US" sz="4000" dirty="0" smtClean="0"/>
              <a:t>階？</a:t>
            </a:r>
            <a:endParaRPr lang="zh-TW" altLang="en-US" sz="4000" dirty="0"/>
          </a:p>
        </p:txBody>
      </p:sp>
      <p:sp>
        <p:nvSpPr>
          <p:cNvPr id="7" name="圓角矩形 6"/>
          <p:cNvSpPr/>
          <p:nvPr/>
        </p:nvSpPr>
        <p:spPr>
          <a:xfrm>
            <a:off x="4929190" y="4857760"/>
            <a:ext cx="200026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zh-TW" altLang="en-US" sz="4000" dirty="0" smtClean="0"/>
              <a:t>階？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符號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3" t="17241" r="44821" b="13793"/>
          <a:stretch>
            <a:fillRect/>
          </a:stretch>
        </p:blipFill>
        <p:spPr bwMode="auto">
          <a:xfrm>
            <a:off x="1285852" y="2214554"/>
            <a:ext cx="25771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向右箭號 5"/>
          <p:cNvSpPr/>
          <p:nvPr/>
        </p:nvSpPr>
        <p:spPr>
          <a:xfrm rot="7700512">
            <a:off x="2994894" y="2608555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替代處理程序 6"/>
          <p:cNvSpPr/>
          <p:nvPr/>
        </p:nvSpPr>
        <p:spPr>
          <a:xfrm>
            <a:off x="3643306" y="1928802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7700512">
            <a:off x="2563598" y="2610461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替代處理程序 8"/>
          <p:cNvSpPr/>
          <p:nvPr/>
        </p:nvSpPr>
        <p:spPr>
          <a:xfrm>
            <a:off x="2928926" y="1928802"/>
            <a:ext cx="571504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10" name="流程圖: 替代處理程序 9"/>
          <p:cNvSpPr/>
          <p:nvPr/>
        </p:nvSpPr>
        <p:spPr>
          <a:xfrm>
            <a:off x="4643438" y="1785926"/>
            <a:ext cx="3929090" cy="785818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1(1)</a:t>
            </a:r>
            <a:r>
              <a:rPr lang="zh-TW" altLang="en-US" sz="2800" dirty="0" smtClean="0"/>
              <a:t>則表示兩層一起轉</a:t>
            </a:r>
            <a:endParaRPr lang="zh-TW" altLang="en-US" sz="2800" dirty="0"/>
          </a:p>
        </p:txBody>
      </p:sp>
      <p:sp>
        <p:nvSpPr>
          <p:cNvPr id="11" name="向右箭號 10"/>
          <p:cNvSpPr/>
          <p:nvPr/>
        </p:nvSpPr>
        <p:spPr>
          <a:xfrm rot="8339694">
            <a:off x="1673715" y="2574265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替代處理程序 11"/>
          <p:cNvSpPr/>
          <p:nvPr/>
        </p:nvSpPr>
        <p:spPr>
          <a:xfrm>
            <a:off x="2071670" y="1928802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13" name="向右箭號 12"/>
          <p:cNvSpPr/>
          <p:nvPr/>
        </p:nvSpPr>
        <p:spPr>
          <a:xfrm rot="16200000">
            <a:off x="1357290" y="4286256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流程圖: 替代處理程序 13"/>
          <p:cNvSpPr/>
          <p:nvPr/>
        </p:nvSpPr>
        <p:spPr>
          <a:xfrm>
            <a:off x="1500166" y="4786322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15" name="向右箭號 14"/>
          <p:cNvSpPr/>
          <p:nvPr/>
        </p:nvSpPr>
        <p:spPr>
          <a:xfrm rot="16200000">
            <a:off x="3036083" y="3821909"/>
            <a:ext cx="1214446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替代處理程序 15"/>
          <p:cNvSpPr/>
          <p:nvPr/>
        </p:nvSpPr>
        <p:spPr>
          <a:xfrm>
            <a:off x="3500430" y="4572008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17" name="流程圖: 替代處理程序 16"/>
          <p:cNvSpPr/>
          <p:nvPr/>
        </p:nvSpPr>
        <p:spPr>
          <a:xfrm>
            <a:off x="4572000" y="4000504"/>
            <a:ext cx="4071966" cy="785818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2, 3, 4, 5, 6, 7</a:t>
            </a:r>
            <a:r>
              <a:rPr lang="zh-TW" altLang="en-US" sz="2400" dirty="0" smtClean="0"/>
              <a:t>跟以前一樣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r>
              <a:rPr lang="zh-TW" altLang="en-US" dirty="0" smtClean="0"/>
              <a:t>階魔方步驟一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90" t="17241" r="45547" b="13793"/>
          <a:stretch>
            <a:fillRect/>
          </a:stretch>
        </p:blipFill>
        <p:spPr bwMode="auto">
          <a:xfrm>
            <a:off x="1000100" y="2143116"/>
            <a:ext cx="26432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圖說文字 5"/>
          <p:cNvSpPr/>
          <p:nvPr/>
        </p:nvSpPr>
        <p:spPr>
          <a:xfrm>
            <a:off x="4429124" y="1571612"/>
            <a:ext cx="3857652" cy="1643074"/>
          </a:xfrm>
          <a:prstGeom prst="wedgeRoundRectCallout">
            <a:avLst>
              <a:gd name="adj1" fmla="val -63824"/>
              <a:gd name="adj2" fmla="val 4122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先將中心轉好</a:t>
            </a:r>
            <a:endParaRPr lang="zh-TW" altLang="en-US" sz="4000" b="1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4357686" y="4000504"/>
            <a:ext cx="4000528" cy="1500198"/>
          </a:xfrm>
          <a:prstGeom prst="wedgeRoundRectCallout">
            <a:avLst>
              <a:gd name="adj1" fmla="val -63666"/>
              <a:gd name="adj2" fmla="val -4766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注意顏色相對位置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公式一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59" t="18965" r="48451" b="13793"/>
          <a:stretch>
            <a:fillRect/>
          </a:stretch>
        </p:blipFill>
        <p:spPr bwMode="auto">
          <a:xfrm>
            <a:off x="785786" y="2071678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上-下雙向箭號 7"/>
          <p:cNvSpPr/>
          <p:nvPr/>
        </p:nvSpPr>
        <p:spPr>
          <a:xfrm rot="644064">
            <a:off x="2176529" y="2656574"/>
            <a:ext cx="251807" cy="1149618"/>
          </a:xfrm>
          <a:prstGeom prst="upDownArrow">
            <a:avLst>
              <a:gd name="adj1" fmla="val 57143"/>
              <a:gd name="adj2" fmla="val 43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4286248" y="1571612"/>
            <a:ext cx="2786082" cy="714380"/>
          </a:xfrm>
          <a:prstGeom prst="wedgeRoundRectCallout">
            <a:avLst>
              <a:gd name="adj1" fmla="val -73921"/>
              <a:gd name="adj2" fmla="val 5589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兩個互換</a:t>
            </a:r>
            <a:endParaRPr lang="zh-TW" altLang="en-US" sz="4000" b="1" dirty="0"/>
          </a:p>
        </p:txBody>
      </p:sp>
      <p:sp>
        <p:nvSpPr>
          <p:cNvPr id="10" name="圓角矩形 9"/>
          <p:cNvSpPr/>
          <p:nvPr/>
        </p:nvSpPr>
        <p:spPr>
          <a:xfrm>
            <a:off x="3786182" y="2857496"/>
            <a:ext cx="421484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Britannic Bold" pitchFamily="34" charset="0"/>
              </a:rPr>
              <a:t>(4)5(8)2(1)5(7)2</a:t>
            </a:r>
            <a:endParaRPr lang="zh-TW" altLang="en-US" sz="32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4429124" y="2643182"/>
            <a:ext cx="3857652" cy="1643074"/>
          </a:xfrm>
          <a:prstGeom prst="wedgeRoundRectCallout">
            <a:avLst>
              <a:gd name="adj1" fmla="val -60803"/>
              <a:gd name="adj2" fmla="val 22670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再將邊轉好</a:t>
            </a:r>
            <a:endParaRPr lang="zh-TW" altLang="en-US" sz="4000" b="1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89" t="17241" r="44095" b="10345"/>
          <a:stretch>
            <a:fillRect/>
          </a:stretch>
        </p:blipFill>
        <p:spPr bwMode="auto">
          <a:xfrm>
            <a:off x="1000100" y="2214554"/>
            <a:ext cx="27860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公式二之一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4500562" y="1571612"/>
            <a:ext cx="3429024" cy="928694"/>
          </a:xfrm>
          <a:prstGeom prst="wedgeRoundRectCallout">
            <a:avLst>
              <a:gd name="adj1" fmla="val -63426"/>
              <a:gd name="adj2" fmla="val 3948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三個循環</a:t>
            </a:r>
            <a:endParaRPr lang="zh-TW" altLang="en-US" sz="4000" b="1" dirty="0"/>
          </a:p>
        </p:txBody>
      </p:sp>
      <p:sp>
        <p:nvSpPr>
          <p:cNvPr id="10" name="圓角矩形 9"/>
          <p:cNvSpPr/>
          <p:nvPr/>
        </p:nvSpPr>
        <p:spPr>
          <a:xfrm>
            <a:off x="4000496" y="3143248"/>
            <a:ext cx="421484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Britannic Bold" pitchFamily="34" charset="0"/>
              </a:rPr>
              <a:t>1(1)613 4(4)</a:t>
            </a:r>
            <a:endParaRPr lang="zh-TW" altLang="en-US" sz="3200" dirty="0">
              <a:latin typeface="Britannic Bold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59" t="18966" r="47725" b="12068"/>
          <a:stretch>
            <a:fillRect/>
          </a:stretch>
        </p:blipFill>
        <p:spPr bwMode="auto">
          <a:xfrm>
            <a:off x="928662" y="1928802"/>
            <a:ext cx="2786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群組 14"/>
          <p:cNvGrpSpPr/>
          <p:nvPr/>
        </p:nvGrpSpPr>
        <p:grpSpPr>
          <a:xfrm>
            <a:off x="2426371" y="2344424"/>
            <a:ext cx="1115983" cy="648501"/>
            <a:chOff x="2426371" y="2344424"/>
            <a:chExt cx="1115983" cy="648501"/>
          </a:xfrm>
        </p:grpSpPr>
        <p:sp>
          <p:nvSpPr>
            <p:cNvPr id="12" name="向左箭號 11"/>
            <p:cNvSpPr/>
            <p:nvPr/>
          </p:nvSpPr>
          <p:spPr>
            <a:xfrm rot="19020918">
              <a:off x="2426371" y="2344424"/>
              <a:ext cx="447460" cy="168890"/>
            </a:xfrm>
            <a:prstGeom prst="lef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向左箭號 12"/>
            <p:cNvSpPr/>
            <p:nvPr/>
          </p:nvSpPr>
          <p:spPr>
            <a:xfrm rot="11434958">
              <a:off x="2505808" y="2864941"/>
              <a:ext cx="870904" cy="127984"/>
            </a:xfrm>
            <a:prstGeom prst="lef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左箭號 13"/>
            <p:cNvSpPr/>
            <p:nvPr/>
          </p:nvSpPr>
          <p:spPr>
            <a:xfrm rot="2623517">
              <a:off x="2889515" y="2419663"/>
              <a:ext cx="652839" cy="147913"/>
            </a:xfrm>
            <a:prstGeom prst="lef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7" t="17242" r="46999" b="12068"/>
          <a:stretch>
            <a:fillRect/>
          </a:stretch>
        </p:blipFill>
        <p:spPr bwMode="auto">
          <a:xfrm>
            <a:off x="642910" y="1928802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公式二之二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4500562" y="1571612"/>
            <a:ext cx="3429024" cy="928694"/>
          </a:xfrm>
          <a:prstGeom prst="wedgeRoundRectCallout">
            <a:avLst>
              <a:gd name="adj1" fmla="val -63426"/>
              <a:gd name="adj2" fmla="val 3948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對邊互換</a:t>
            </a:r>
            <a:endParaRPr lang="zh-TW" altLang="en-US" sz="4000" b="1" dirty="0"/>
          </a:p>
        </p:txBody>
      </p:sp>
      <p:sp>
        <p:nvSpPr>
          <p:cNvPr id="10" name="圓角矩形 9"/>
          <p:cNvSpPr/>
          <p:nvPr/>
        </p:nvSpPr>
        <p:spPr>
          <a:xfrm>
            <a:off x="4000496" y="3143248"/>
            <a:ext cx="421484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Britannic Bold" pitchFamily="34" charset="0"/>
              </a:rPr>
              <a:t>((5))43516((2))</a:t>
            </a:r>
            <a:endParaRPr lang="zh-TW" altLang="en-US" sz="3200" dirty="0">
              <a:latin typeface="Britannic Bold" pitchFamily="34" charset="0"/>
            </a:endParaRPr>
          </a:p>
        </p:txBody>
      </p:sp>
      <p:sp>
        <p:nvSpPr>
          <p:cNvPr id="16" name="左-右雙向箭號 15"/>
          <p:cNvSpPr/>
          <p:nvPr/>
        </p:nvSpPr>
        <p:spPr>
          <a:xfrm rot="17883481">
            <a:off x="2693514" y="3412226"/>
            <a:ext cx="857256" cy="142876"/>
          </a:xfrm>
          <a:prstGeom prst="left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7" t="17241" r="45547" b="10345"/>
          <a:stretch>
            <a:fillRect/>
          </a:stretch>
        </p:blipFill>
        <p:spPr bwMode="auto">
          <a:xfrm>
            <a:off x="5429256" y="2571744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6" t="15517" r="45644" b="10345"/>
          <a:stretch>
            <a:fillRect/>
          </a:stretch>
        </p:blipFill>
        <p:spPr bwMode="auto">
          <a:xfrm>
            <a:off x="785786" y="2428868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向右箭號 7"/>
          <p:cNvSpPr/>
          <p:nvPr/>
        </p:nvSpPr>
        <p:spPr>
          <a:xfrm>
            <a:off x="3929058" y="3429000"/>
            <a:ext cx="157163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3214678" y="1500174"/>
            <a:ext cx="4000528" cy="928694"/>
          </a:xfrm>
          <a:prstGeom prst="wedgeRoundRectCallout">
            <a:avLst>
              <a:gd name="adj1" fmla="val -41727"/>
              <a:gd name="adj2" fmla="val 9161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當</a:t>
            </a:r>
            <a:r>
              <a:rPr lang="en-US" altLang="zh-TW" sz="4000" b="1" dirty="0" smtClean="0"/>
              <a:t>3</a:t>
            </a:r>
            <a:r>
              <a:rPr lang="zh-TW" altLang="en-US" sz="4000" b="1" dirty="0" smtClean="0"/>
              <a:t>乘</a:t>
            </a:r>
            <a:r>
              <a:rPr lang="en-US" altLang="zh-TW" sz="4000" b="1" dirty="0" smtClean="0"/>
              <a:t>3</a:t>
            </a:r>
            <a:r>
              <a:rPr lang="zh-TW" altLang="en-US" sz="4000" b="1" dirty="0" smtClean="0"/>
              <a:t>的轉</a:t>
            </a:r>
            <a:endParaRPr lang="zh-TW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675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乘</a:t>
            </a:r>
            <a:r>
              <a:rPr lang="en-US" altLang="zh-TW" dirty="0" smtClean="0"/>
              <a:t>3</a:t>
            </a:r>
            <a:r>
              <a:rPr lang="zh-TW" altLang="en-US" dirty="0" smtClean="0"/>
              <a:t>不會有的情形一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59" t="18965" r="47725" b="13793"/>
          <a:stretch>
            <a:fillRect/>
          </a:stretch>
        </p:blipFill>
        <p:spPr bwMode="auto">
          <a:xfrm>
            <a:off x="1071538" y="2000240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圖說文字 5"/>
          <p:cNvSpPr/>
          <p:nvPr/>
        </p:nvSpPr>
        <p:spPr>
          <a:xfrm>
            <a:off x="4500562" y="2500306"/>
            <a:ext cx="3429024" cy="928694"/>
          </a:xfrm>
          <a:prstGeom prst="wedgeRoundRectCallout">
            <a:avLst>
              <a:gd name="adj1" fmla="val -65026"/>
              <a:gd name="adj2" fmla="val 2077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對邊互換</a:t>
            </a:r>
            <a:endParaRPr lang="zh-TW" altLang="en-US" sz="4000" b="1" dirty="0"/>
          </a:p>
        </p:txBody>
      </p:sp>
      <p:sp>
        <p:nvSpPr>
          <p:cNvPr id="7" name="圓角矩形 6"/>
          <p:cNvSpPr/>
          <p:nvPr/>
        </p:nvSpPr>
        <p:spPr>
          <a:xfrm>
            <a:off x="2571736" y="4857760"/>
            <a:ext cx="607223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(1)(1)22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(1)(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1)2(2)2(2)(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1)(1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)(2)(2)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左-右雙向箭號 7"/>
          <p:cNvSpPr/>
          <p:nvPr/>
        </p:nvSpPr>
        <p:spPr>
          <a:xfrm rot="18427143">
            <a:off x="2236640" y="2411179"/>
            <a:ext cx="573433" cy="161392"/>
          </a:xfrm>
          <a:prstGeom prst="leftRightArrow">
            <a:avLst>
              <a:gd name="adj1" fmla="val 60005"/>
              <a:gd name="adj2" fmla="val 50000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1616</TotalTime>
  <Words>246</Words>
  <Application>Microsoft Office PowerPoint</Application>
  <PresentationFormat>如螢幕大小 (4:3)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觀點</vt:lpstr>
      <vt:lpstr>MathType 6.0 Equation</vt:lpstr>
      <vt:lpstr>4階魔術方塊解法</vt:lpstr>
      <vt:lpstr>符號</vt:lpstr>
      <vt:lpstr>4階魔方步驟一</vt:lpstr>
      <vt:lpstr>公式一</vt:lpstr>
      <vt:lpstr>步驟二</vt:lpstr>
      <vt:lpstr>公式二之一</vt:lpstr>
      <vt:lpstr>公式二之二</vt:lpstr>
      <vt:lpstr>步驟三</vt:lpstr>
      <vt:lpstr>3乘3不會有的情形一</vt:lpstr>
      <vt:lpstr>3乘3不會有的情形二</vt:lpstr>
      <vt:lpstr>如何加快?</vt:lpstr>
      <vt:lpstr>投影片 12</vt:lpstr>
      <vt:lpstr>4階魔方有多少情形？</vt:lpstr>
    </vt:vector>
  </TitlesOfParts>
  <Company>NCTUMath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DavidGuo</dc:creator>
  <cp:lastModifiedBy>DavidGuo</cp:lastModifiedBy>
  <cp:revision>147</cp:revision>
  <dcterms:created xsi:type="dcterms:W3CDTF">2007-10-01T07:19:59Z</dcterms:created>
  <dcterms:modified xsi:type="dcterms:W3CDTF">2008-04-10T16:40:03Z</dcterms:modified>
</cp:coreProperties>
</file>