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61" r:id="rId4"/>
    <p:sldId id="262" r:id="rId5"/>
    <p:sldId id="263" r:id="rId6"/>
    <p:sldId id="260" r:id="rId7"/>
    <p:sldId id="265" r:id="rId8"/>
    <p:sldId id="264" r:id="rId9"/>
    <p:sldId id="266" r:id="rId10"/>
    <p:sldId id="267" r:id="rId11"/>
    <p:sldId id="268" r:id="rId12"/>
    <p:sldId id="269" r:id="rId13"/>
    <p:sldId id="273" r:id="rId14"/>
    <p:sldId id="272" r:id="rId15"/>
    <p:sldId id="270" r:id="rId16"/>
    <p:sldId id="258" r:id="rId17"/>
    <p:sldId id="271" r:id="rId18"/>
    <p:sldId id="275" r:id="rId19"/>
    <p:sldId id="276" r:id="rId20"/>
    <p:sldId id="278" r:id="rId21"/>
    <p:sldId id="279" r:id="rId22"/>
    <p:sldId id="281" r:id="rId23"/>
    <p:sldId id="282" r:id="rId24"/>
    <p:sldId id="277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F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474" autoAdjust="0"/>
    <p:restoredTop sz="94660"/>
  </p:normalViewPr>
  <p:slideViewPr>
    <p:cSldViewPr>
      <p:cViewPr varScale="1">
        <p:scale>
          <a:sx n="106" d="100"/>
          <a:sy n="106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2008/5/8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2008/5/8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gif"/><Relationship Id="rId13" Type="http://schemas.openxmlformats.org/officeDocument/2006/relationships/oleObject" Target="../embeddings/oleObject2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3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gi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36.gif"/><Relationship Id="rId4" Type="http://schemas.openxmlformats.org/officeDocument/2006/relationships/image" Target="../media/image33.gi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8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5.gif"/><Relationship Id="rId4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4.gif"/><Relationship Id="rId4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8.gif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6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gi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gi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gi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gif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8.gif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20.gif"/><Relationship Id="rId4" Type="http://schemas.openxmlformats.org/officeDocument/2006/relationships/image" Target="../media/image17.gif"/><Relationship Id="rId9" Type="http://schemas.openxmlformats.org/officeDocument/2006/relationships/image" Target="../media/image9.gif"/><Relationship Id="rId1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gi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gi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gi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0.gi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643182"/>
            <a:ext cx="7772400" cy="1714512"/>
          </a:xfrm>
        </p:spPr>
        <p:txBody>
          <a:bodyPr>
            <a:noAutofit/>
          </a:bodyPr>
          <a:lstStyle/>
          <a:p>
            <a:r>
              <a:rPr lang="zh-TW" altLang="en-US" sz="7200" dirty="0" smtClean="0"/>
              <a:t>魔方中的數學</a:t>
            </a:r>
            <a:r>
              <a:rPr lang="en-US" altLang="zh-TW" sz="7200" dirty="0" smtClean="0"/>
              <a:t>(</a:t>
            </a:r>
            <a:r>
              <a:rPr lang="zh-TW" altLang="en-US" sz="7200" dirty="0" smtClean="0"/>
              <a:t>二</a:t>
            </a:r>
            <a:r>
              <a:rPr lang="en-US" altLang="zh-TW" sz="7200" dirty="0" smtClean="0"/>
              <a:t>)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PLL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pic>
        <p:nvPicPr>
          <p:cNvPr id="221186" name="Picture 2" descr="http://www.davidguo.idv.tw/Cube/images/speed/PLL/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2071678"/>
            <a:ext cx="1000132" cy="1000132"/>
          </a:xfrm>
          <a:prstGeom prst="rect">
            <a:avLst/>
          </a:prstGeom>
          <a:noFill/>
        </p:spPr>
      </p:pic>
      <p:graphicFrame>
        <p:nvGraphicFramePr>
          <p:cNvPr id="221187" name="Object 3"/>
          <p:cNvGraphicFramePr>
            <a:graphicFrameLocks noChangeAspect="1"/>
          </p:cNvGraphicFramePr>
          <p:nvPr/>
        </p:nvGraphicFramePr>
        <p:xfrm>
          <a:off x="2357422" y="2143116"/>
          <a:ext cx="441325" cy="857250"/>
        </p:xfrm>
        <a:graphic>
          <a:graphicData uri="http://schemas.openxmlformats.org/presentationml/2006/ole">
            <p:oleObj spid="_x0000_s221187" name="Equation" r:id="rId5" imgW="203040" imgH="393480" progId="Equation.DSMT4">
              <p:embed/>
            </p:oleObj>
          </a:graphicData>
        </a:graphic>
      </p:graphicFrame>
      <p:pic>
        <p:nvPicPr>
          <p:cNvPr id="221189" name="Picture 5" descr="http://www.davidguo.idv.tw/Cube/images/speed/PLL/5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2071678"/>
            <a:ext cx="1000132" cy="1000132"/>
          </a:xfrm>
          <a:prstGeom prst="rect">
            <a:avLst/>
          </a:prstGeom>
          <a:noFill/>
        </p:spPr>
      </p:pic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702175" y="2143125"/>
          <a:ext cx="468313" cy="857250"/>
        </p:xfrm>
        <a:graphic>
          <a:graphicData uri="http://schemas.openxmlformats.org/presentationml/2006/ole">
            <p:oleObj spid="_x0000_s221190" name="Equation" r:id="rId7" imgW="215640" imgH="393480" progId="Equation.DSMT4">
              <p:embed/>
            </p:oleObj>
          </a:graphicData>
        </a:graphic>
      </p:graphicFrame>
      <p:pic>
        <p:nvPicPr>
          <p:cNvPr id="221192" name="Picture 8" descr="http://www.davidguo.idv.tw/Cube/images/speed/PLL/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00760" y="2071678"/>
            <a:ext cx="1000132" cy="1000132"/>
          </a:xfrm>
          <a:prstGeom prst="rect">
            <a:avLst/>
          </a:prstGeom>
          <a:noFill/>
        </p:spPr>
      </p:pic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215206" y="2143116"/>
          <a:ext cx="468313" cy="857250"/>
        </p:xfrm>
        <a:graphic>
          <a:graphicData uri="http://schemas.openxmlformats.org/presentationml/2006/ole">
            <p:oleObj spid="_x0000_s221193" name="Equation" r:id="rId9" imgW="215640" imgH="393480" progId="Equation.DSMT4">
              <p:embed/>
            </p:oleObj>
          </a:graphicData>
        </a:graphic>
      </p:graphicFrame>
      <p:pic>
        <p:nvPicPr>
          <p:cNvPr id="221195" name="Picture 11" descr="http://www.davidguo.idv.tw/Cube/images/speed/PLL/8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14414" y="3929065"/>
            <a:ext cx="1000132" cy="985637"/>
          </a:xfrm>
          <a:prstGeom prst="rect">
            <a:avLst/>
          </a:prstGeom>
          <a:noFill/>
        </p:spPr>
      </p:pic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2357422" y="4000504"/>
          <a:ext cx="441325" cy="857250"/>
        </p:xfrm>
        <a:graphic>
          <a:graphicData uri="http://schemas.openxmlformats.org/presentationml/2006/ole">
            <p:oleObj spid="_x0000_s221196" name="Equation" r:id="rId11" imgW="203040" imgH="393480" progId="Equation.DSMT4">
              <p:embed/>
            </p:oleObj>
          </a:graphicData>
        </a:graphic>
      </p:graphicFrame>
      <p:pic>
        <p:nvPicPr>
          <p:cNvPr id="221197" name="Picture 13" descr="C:\Users\DavidGuo\Desktop\1[3]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500430" y="3929066"/>
            <a:ext cx="996954" cy="996954"/>
          </a:xfrm>
          <a:prstGeom prst="rect">
            <a:avLst/>
          </a:prstGeom>
          <a:noFill/>
        </p:spPr>
      </p:pic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4868863" y="4235450"/>
          <a:ext cx="276225" cy="387350"/>
        </p:xfrm>
        <a:graphic>
          <a:graphicData uri="http://schemas.openxmlformats.org/presentationml/2006/ole">
            <p:oleObj spid="_x0000_s221198" name="Equation" r:id="rId13" imgW="126720" imgH="177480" progId="Equation.DSMT4">
              <p:embed/>
            </p:oleObj>
          </a:graphicData>
        </a:graphic>
      </p:graphicFrame>
      <p:pic>
        <p:nvPicPr>
          <p:cNvPr id="221200" name="Picture 16" descr="http://www.davidguo.idv.tw/Cube/images/speed/PLL/20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000760" y="3929066"/>
            <a:ext cx="1000132" cy="1000132"/>
          </a:xfrm>
          <a:prstGeom prst="rect">
            <a:avLst/>
          </a:prstGeom>
          <a:noFill/>
        </p:spPr>
      </p:pic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7215206" y="3929066"/>
          <a:ext cx="468313" cy="857250"/>
        </p:xfrm>
        <a:graphic>
          <a:graphicData uri="http://schemas.openxmlformats.org/presentationml/2006/ole">
            <p:oleObj spid="_x0000_s221201" name="Equation" r:id="rId15" imgW="215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PLL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17" name="圓角矩形 16"/>
          <p:cNvSpPr/>
          <p:nvPr/>
        </p:nvSpPr>
        <p:spPr>
          <a:xfrm>
            <a:off x="857224" y="2643182"/>
            <a:ext cx="757242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PLL</a:t>
            </a:r>
            <a:r>
              <a:rPr lang="zh-TW" altLang="en-US" sz="4000" dirty="0" smtClean="0"/>
              <a:t>共有 </a:t>
            </a:r>
            <a:r>
              <a:rPr lang="en-US" altLang="zh-TW" sz="4000" dirty="0" smtClean="0"/>
              <a:t>4!</a:t>
            </a:r>
            <a:r>
              <a:rPr lang="en-US" altLang="zh-TW" sz="4000" dirty="0" smtClean="0">
                <a:sym typeface="Symbol"/>
              </a:rPr>
              <a:t>4!/2=288 </a:t>
            </a:r>
            <a:r>
              <a:rPr lang="zh-TW" altLang="en-US" sz="4000" dirty="0" smtClean="0">
                <a:sym typeface="Symbol"/>
              </a:rPr>
              <a:t>種</a:t>
            </a:r>
            <a:endParaRPr lang="zh-TW" altLang="en-US" sz="4000" dirty="0"/>
          </a:p>
        </p:txBody>
      </p:sp>
      <p:sp>
        <p:nvSpPr>
          <p:cNvPr id="18" name="矩形圖說文字 17"/>
          <p:cNvSpPr/>
          <p:nvPr/>
        </p:nvSpPr>
        <p:spPr>
          <a:xfrm>
            <a:off x="4572000" y="4643446"/>
            <a:ext cx="928694" cy="714380"/>
          </a:xfrm>
          <a:prstGeom prst="wedgeRectCallout">
            <a:avLst>
              <a:gd name="adj1" fmla="val -24694"/>
              <a:gd name="adj2" fmla="val -193498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邊</a:t>
            </a:r>
            <a:endParaRPr lang="zh-TW" altLang="en-US" sz="3200" dirty="0"/>
          </a:p>
        </p:txBody>
      </p:sp>
      <p:sp>
        <p:nvSpPr>
          <p:cNvPr id="19" name="矩形圖說文字 18"/>
          <p:cNvSpPr/>
          <p:nvPr/>
        </p:nvSpPr>
        <p:spPr>
          <a:xfrm>
            <a:off x="3071802" y="4643446"/>
            <a:ext cx="928694" cy="714380"/>
          </a:xfrm>
          <a:prstGeom prst="wedgeRectCallout">
            <a:avLst>
              <a:gd name="adj1" fmla="val 46738"/>
              <a:gd name="adj2" fmla="val -199773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角</a:t>
            </a:r>
            <a:endParaRPr lang="zh-TW" altLang="en-US" sz="3200" dirty="0"/>
          </a:p>
        </p:txBody>
      </p:sp>
      <p:sp>
        <p:nvSpPr>
          <p:cNvPr id="20" name="矩形圖說文字 19"/>
          <p:cNvSpPr/>
          <p:nvPr/>
        </p:nvSpPr>
        <p:spPr>
          <a:xfrm>
            <a:off x="6143636" y="4643446"/>
            <a:ext cx="1428760" cy="714380"/>
          </a:xfrm>
          <a:prstGeom prst="wedgeRectCallout">
            <a:avLst>
              <a:gd name="adj1" fmla="val -99264"/>
              <a:gd name="adj2" fmla="val -193498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偶排列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785818"/>
          </a:xfrm>
        </p:spPr>
        <p:txBody>
          <a:bodyPr/>
          <a:lstStyle/>
          <a:p>
            <a:r>
              <a:rPr lang="en-US" altLang="zh-TW" dirty="0" smtClean="0"/>
              <a:t>PLL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pic>
        <p:nvPicPr>
          <p:cNvPr id="221186" name="Picture 2" descr="http://www.davidguo.idv.tw/Cube/images/speed/PLL/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857224" y="1928802"/>
            <a:ext cx="1000132" cy="1000132"/>
          </a:xfrm>
          <a:prstGeom prst="rect">
            <a:avLst/>
          </a:prstGeom>
          <a:noFill/>
        </p:spPr>
      </p:pic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857224" y="3286124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2571736" y="192880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3905245" y="192880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5238754" y="192880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6572264" y="192880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2571736" y="3047997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2571736" y="416719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2571736" y="5286388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3905245" y="3047997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3905245" y="416719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3905245" y="5286388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5238754" y="3047997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5238754" y="416719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5238754" y="5286388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/>
        </p:nvGraphicFramePr>
        <p:xfrm>
          <a:off x="6572264" y="3047997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表格 32"/>
          <p:cNvGraphicFramePr>
            <a:graphicFrameLocks noGrp="1"/>
          </p:cNvGraphicFramePr>
          <p:nvPr/>
        </p:nvGraphicFramePr>
        <p:xfrm>
          <a:off x="6572264" y="4167192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/>
        </p:nvGraphicFramePr>
        <p:xfrm>
          <a:off x="6572264" y="5286388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4504" name="Object 8"/>
          <p:cNvGraphicFramePr>
            <a:graphicFrameLocks noChangeAspect="1"/>
          </p:cNvGraphicFramePr>
          <p:nvPr/>
        </p:nvGraphicFramePr>
        <p:xfrm>
          <a:off x="642910" y="4714884"/>
          <a:ext cx="1323975" cy="857250"/>
        </p:xfrm>
        <a:graphic>
          <a:graphicData uri="http://schemas.openxmlformats.org/presentationml/2006/ole">
            <p:oleObj spid="_x0000_s234504" name="Equation" r:id="rId5" imgW="609480" imgH="393480" progId="Equation.DSMT4">
              <p:embed/>
            </p:oleObj>
          </a:graphicData>
        </a:graphic>
      </p:graphicFrame>
      <p:pic>
        <p:nvPicPr>
          <p:cNvPr id="35" name="Picture 2" descr="http://www.davidguo.idv.tw/Cube/images/speed/PLL/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2786050" y="1285860"/>
            <a:ext cx="571504" cy="571504"/>
          </a:xfrm>
          <a:prstGeom prst="rect">
            <a:avLst/>
          </a:prstGeom>
          <a:noFill/>
        </p:spPr>
      </p:pic>
      <p:pic>
        <p:nvPicPr>
          <p:cNvPr id="36" name="Picture 2" descr="http://www.davidguo.idv.tw/Cube/images/speed/PLL/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285860"/>
            <a:ext cx="571504" cy="571504"/>
          </a:xfrm>
          <a:prstGeom prst="rect">
            <a:avLst/>
          </a:prstGeom>
          <a:noFill/>
        </p:spPr>
      </p:pic>
      <p:pic>
        <p:nvPicPr>
          <p:cNvPr id="37" name="Picture 2" descr="http://www.davidguo.idv.tw/Cube/images/speed/PLL/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429256" y="1285860"/>
            <a:ext cx="571504" cy="571504"/>
          </a:xfrm>
          <a:prstGeom prst="rect">
            <a:avLst/>
          </a:prstGeom>
          <a:noFill/>
        </p:spPr>
      </p:pic>
      <p:pic>
        <p:nvPicPr>
          <p:cNvPr id="38" name="Picture 2" descr="http://www.davidguo.idv.tw/Cube/images/speed/PLL/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6786578" y="1285860"/>
            <a:ext cx="571504" cy="571504"/>
          </a:xfrm>
          <a:prstGeom prst="rect">
            <a:avLst/>
          </a:prstGeom>
          <a:noFill/>
        </p:spPr>
      </p:pic>
      <p:graphicFrame>
        <p:nvGraphicFramePr>
          <p:cNvPr id="39" name="表格 38"/>
          <p:cNvGraphicFramePr>
            <a:graphicFrameLocks noGrp="1"/>
          </p:cNvGraphicFramePr>
          <p:nvPr/>
        </p:nvGraphicFramePr>
        <p:xfrm>
          <a:off x="7929586" y="2071678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/>
        </p:nvGraphicFramePr>
        <p:xfrm>
          <a:off x="7929586" y="3214686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表格 40"/>
          <p:cNvGraphicFramePr>
            <a:graphicFrameLocks noGrp="1"/>
          </p:cNvGraphicFramePr>
          <p:nvPr/>
        </p:nvGraphicFramePr>
        <p:xfrm>
          <a:off x="7929586" y="4286256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表格 41"/>
          <p:cNvGraphicFramePr>
            <a:graphicFrameLocks noGrp="1"/>
          </p:cNvGraphicFramePr>
          <p:nvPr/>
        </p:nvGraphicFramePr>
        <p:xfrm>
          <a:off x="7929586" y="542926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PLL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graphicFrame>
        <p:nvGraphicFramePr>
          <p:cNvPr id="234504" name="Object 8"/>
          <p:cNvGraphicFramePr>
            <a:graphicFrameLocks noChangeAspect="1"/>
          </p:cNvGraphicFramePr>
          <p:nvPr/>
        </p:nvGraphicFramePr>
        <p:xfrm>
          <a:off x="1285852" y="4214818"/>
          <a:ext cx="1352550" cy="857250"/>
        </p:xfrm>
        <a:graphic>
          <a:graphicData uri="http://schemas.openxmlformats.org/presentationml/2006/ole">
            <p:oleObj spid="_x0000_s238594" name="Equation" r:id="rId4" imgW="622080" imgH="393480" progId="Equation.DSMT4">
              <p:embed/>
            </p:oleObj>
          </a:graphicData>
        </a:graphic>
      </p:graphicFrame>
      <p:sp>
        <p:nvSpPr>
          <p:cNvPr id="45" name="投影片編號版面配置區 3"/>
          <p:cNvSpPr txBox="1">
            <a:spLocks/>
          </p:cNvSpPr>
          <p:nvPr/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531EB-1764-4D75-839E-59D81BB0DE6E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4" name="表格 53"/>
          <p:cNvGraphicFramePr>
            <a:graphicFrameLocks noGrp="1"/>
          </p:cNvGraphicFramePr>
          <p:nvPr/>
        </p:nvGraphicFramePr>
        <p:xfrm>
          <a:off x="6357950" y="2143116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6357950" y="328612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表格 55"/>
          <p:cNvGraphicFramePr>
            <a:graphicFrameLocks noGrp="1"/>
          </p:cNvGraphicFramePr>
          <p:nvPr/>
        </p:nvGraphicFramePr>
        <p:xfrm>
          <a:off x="6357950" y="435769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表格 56"/>
          <p:cNvGraphicFramePr>
            <a:graphicFrameLocks noGrp="1"/>
          </p:cNvGraphicFramePr>
          <p:nvPr/>
        </p:nvGraphicFramePr>
        <p:xfrm>
          <a:off x="6357950" y="5500702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8" descr="http://www.davidguo.idv.tw/Cube/images/speed/PLL/6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2214554"/>
            <a:ext cx="1000132" cy="1000132"/>
          </a:xfrm>
          <a:prstGeom prst="rect">
            <a:avLst/>
          </a:prstGeom>
          <a:noFill/>
        </p:spPr>
      </p:pic>
      <p:pic>
        <p:nvPicPr>
          <p:cNvPr id="15" name="Picture 8" descr="http://www.davidguo.idv.tw/Cube/images/speed/PLL/6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1357298"/>
            <a:ext cx="642942" cy="642942"/>
          </a:xfrm>
          <a:prstGeom prst="rect">
            <a:avLst/>
          </a:prstGeom>
          <a:noFill/>
        </p:spPr>
      </p:pic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286248" y="2071678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4286248" y="3214686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4286248" y="4286256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4286248" y="5429264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PLL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graphicFrame>
        <p:nvGraphicFramePr>
          <p:cNvPr id="234504" name="Object 8"/>
          <p:cNvGraphicFramePr>
            <a:graphicFrameLocks noChangeAspect="1"/>
          </p:cNvGraphicFramePr>
          <p:nvPr/>
        </p:nvGraphicFramePr>
        <p:xfrm>
          <a:off x="1071538" y="4429132"/>
          <a:ext cx="1352550" cy="857250"/>
        </p:xfrm>
        <a:graphic>
          <a:graphicData uri="http://schemas.openxmlformats.org/presentationml/2006/ole">
            <p:oleObj spid="_x0000_s237570" name="Equation" r:id="rId4" imgW="622080" imgH="393480" progId="Equation.DSMT4">
              <p:embed/>
            </p:oleObj>
          </a:graphicData>
        </a:graphic>
      </p:graphicFrame>
      <p:sp>
        <p:nvSpPr>
          <p:cNvPr id="45" name="投影片編號版面配置區 3"/>
          <p:cNvSpPr txBox="1">
            <a:spLocks/>
          </p:cNvSpPr>
          <p:nvPr/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531EB-1764-4D75-839E-59D81BB0DE6E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4" name="表格 53"/>
          <p:cNvGraphicFramePr>
            <a:graphicFrameLocks noGrp="1"/>
          </p:cNvGraphicFramePr>
          <p:nvPr/>
        </p:nvGraphicFramePr>
        <p:xfrm>
          <a:off x="6357950" y="2143116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6357950" y="328612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表格 55"/>
          <p:cNvGraphicFramePr>
            <a:graphicFrameLocks noGrp="1"/>
          </p:cNvGraphicFramePr>
          <p:nvPr/>
        </p:nvGraphicFramePr>
        <p:xfrm>
          <a:off x="6357950" y="435769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表格 56"/>
          <p:cNvGraphicFramePr>
            <a:graphicFrameLocks noGrp="1"/>
          </p:cNvGraphicFramePr>
          <p:nvPr/>
        </p:nvGraphicFramePr>
        <p:xfrm>
          <a:off x="6357950" y="5500702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26" name="Picture 5" descr="http://www.davidguo.idv.tw/Cube/images/speed/PLL/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2428868"/>
            <a:ext cx="1000132" cy="1000132"/>
          </a:xfrm>
          <a:prstGeom prst="rect">
            <a:avLst/>
          </a:prstGeom>
          <a:noFill/>
        </p:spPr>
      </p:pic>
      <p:pic>
        <p:nvPicPr>
          <p:cNvPr id="27" name="Picture 5" descr="http://www.davidguo.idv.tw/Cube/images/speed/PLL/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1428736"/>
            <a:ext cx="571504" cy="571504"/>
          </a:xfrm>
          <a:prstGeom prst="rect">
            <a:avLst/>
          </a:prstGeom>
          <a:noFill/>
        </p:spPr>
      </p:pic>
      <p:pic>
        <p:nvPicPr>
          <p:cNvPr id="28" name="Picture 5" descr="http://www.davidguo.idv.tw/Cube/images/speed/PLL/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4857752" y="1428736"/>
            <a:ext cx="571504" cy="571504"/>
          </a:xfrm>
          <a:prstGeom prst="rect">
            <a:avLst/>
          </a:prstGeom>
          <a:noFill/>
        </p:spPr>
      </p:pic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4643438" y="2071678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4643438" y="3214686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4643438" y="4286256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/>
        </p:nvGraphicFramePr>
        <p:xfrm>
          <a:off x="4643438" y="5429264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表格 32"/>
          <p:cNvGraphicFramePr>
            <a:graphicFrameLocks noGrp="1"/>
          </p:cNvGraphicFramePr>
          <p:nvPr/>
        </p:nvGraphicFramePr>
        <p:xfrm>
          <a:off x="3286116" y="2071678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/>
        </p:nvGraphicFramePr>
        <p:xfrm>
          <a:off x="3286116" y="3214686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/>
        </p:nvGraphicFramePr>
        <p:xfrm>
          <a:off x="3286116" y="4286256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/>
        </p:nvGraphicFramePr>
        <p:xfrm>
          <a:off x="3286116" y="5429264"/>
          <a:ext cx="1000128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6"/>
                <a:gridCol w="333376"/>
                <a:gridCol w="333376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3" marB="2743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PLL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graphicFrame>
        <p:nvGraphicFramePr>
          <p:cNvPr id="234504" name="Object 8"/>
          <p:cNvGraphicFramePr>
            <a:graphicFrameLocks noChangeAspect="1"/>
          </p:cNvGraphicFramePr>
          <p:nvPr/>
        </p:nvGraphicFramePr>
        <p:xfrm>
          <a:off x="1428728" y="4500570"/>
          <a:ext cx="1352550" cy="857250"/>
        </p:xfrm>
        <a:graphic>
          <a:graphicData uri="http://schemas.openxmlformats.org/presentationml/2006/ole">
            <p:oleObj spid="_x0000_s235522" name="Equation" r:id="rId4" imgW="622080" imgH="393480" progId="Equation.DSMT4">
              <p:embed/>
            </p:oleObj>
          </a:graphicData>
        </a:graphic>
      </p:graphicFrame>
      <p:pic>
        <p:nvPicPr>
          <p:cNvPr id="25" name="Picture 16" descr="http://www.davidguo.idv.tw/Cube/images/speed/PLL/20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2500306"/>
            <a:ext cx="1000132" cy="1000132"/>
          </a:xfrm>
          <a:prstGeom prst="rect">
            <a:avLst/>
          </a:prstGeom>
          <a:noFill/>
        </p:spPr>
      </p:pic>
      <p:graphicFrame>
        <p:nvGraphicFramePr>
          <p:cNvPr id="35" name="表格 34"/>
          <p:cNvGraphicFramePr>
            <a:graphicFrameLocks noGrp="1"/>
          </p:cNvGraphicFramePr>
          <p:nvPr/>
        </p:nvGraphicFramePr>
        <p:xfrm>
          <a:off x="3786182" y="2000236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/>
        </p:nvGraphicFramePr>
        <p:xfrm>
          <a:off x="5072066" y="2000236"/>
          <a:ext cx="1000131" cy="9286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1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4" marR="54864" marT="27432" marB="27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5" name="投影片編號版面配置區 3"/>
          <p:cNvSpPr txBox="1">
            <a:spLocks/>
          </p:cNvSpPr>
          <p:nvPr/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531EB-1764-4D75-839E-59D81BB0DE6E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6" name="表格 45"/>
          <p:cNvGraphicFramePr>
            <a:graphicFrameLocks noGrp="1"/>
          </p:cNvGraphicFramePr>
          <p:nvPr/>
        </p:nvGraphicFramePr>
        <p:xfrm>
          <a:off x="3786182" y="3095617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表格 46"/>
          <p:cNvGraphicFramePr>
            <a:graphicFrameLocks noGrp="1"/>
          </p:cNvGraphicFramePr>
          <p:nvPr/>
        </p:nvGraphicFramePr>
        <p:xfrm>
          <a:off x="3786182" y="4191001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3786182" y="5286384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49" name="Picture 16" descr="http://www.davidguo.idv.tw/Cube/images/speed/PLL/20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1428736"/>
            <a:ext cx="500066" cy="500066"/>
          </a:xfrm>
          <a:prstGeom prst="rect">
            <a:avLst/>
          </a:prstGeom>
          <a:noFill/>
        </p:spPr>
      </p:pic>
      <p:pic>
        <p:nvPicPr>
          <p:cNvPr id="50" name="Picture 16" descr="http://www.davidguo.idv.tw/Cube/images/speed/PLL/20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286380" y="1428736"/>
            <a:ext cx="500066" cy="500066"/>
          </a:xfrm>
          <a:prstGeom prst="rect">
            <a:avLst/>
          </a:prstGeom>
          <a:noFill/>
        </p:spPr>
      </p:pic>
      <p:graphicFrame>
        <p:nvGraphicFramePr>
          <p:cNvPr id="51" name="表格 50"/>
          <p:cNvGraphicFramePr>
            <a:graphicFrameLocks noGrp="1"/>
          </p:cNvGraphicFramePr>
          <p:nvPr/>
        </p:nvGraphicFramePr>
        <p:xfrm>
          <a:off x="5072066" y="3095617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表格 51"/>
          <p:cNvGraphicFramePr>
            <a:graphicFrameLocks noGrp="1"/>
          </p:cNvGraphicFramePr>
          <p:nvPr/>
        </p:nvGraphicFramePr>
        <p:xfrm>
          <a:off x="5072066" y="4191001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表格 52"/>
          <p:cNvGraphicFramePr>
            <a:graphicFrameLocks noGrp="1"/>
          </p:cNvGraphicFramePr>
          <p:nvPr/>
        </p:nvGraphicFramePr>
        <p:xfrm>
          <a:off x="5072066" y="5286384"/>
          <a:ext cx="1000131" cy="9286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3377"/>
                <a:gridCol w="333377"/>
                <a:gridCol w="333377"/>
              </a:tblGrid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10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4865" marR="54865" marT="27434" marB="2743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表格 53"/>
          <p:cNvGraphicFramePr>
            <a:graphicFrameLocks noGrp="1"/>
          </p:cNvGraphicFramePr>
          <p:nvPr/>
        </p:nvGraphicFramePr>
        <p:xfrm>
          <a:off x="6357950" y="2143116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6357950" y="328612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表格 55"/>
          <p:cNvGraphicFramePr>
            <a:graphicFrameLocks noGrp="1"/>
          </p:cNvGraphicFramePr>
          <p:nvPr/>
        </p:nvGraphicFramePr>
        <p:xfrm>
          <a:off x="6357950" y="4357694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表格 56"/>
          <p:cNvGraphicFramePr>
            <a:graphicFrameLocks noGrp="1"/>
          </p:cNvGraphicFramePr>
          <p:nvPr/>
        </p:nvGraphicFramePr>
        <p:xfrm>
          <a:off x="6357950" y="5500702"/>
          <a:ext cx="692397" cy="6429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799"/>
                <a:gridCol w="230799"/>
                <a:gridCol w="230799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3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6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9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2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5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8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700" b="0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7</a:t>
                      </a:r>
                      <a:endParaRPr lang="zh-TW" altLang="en-US" sz="700" b="0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37983" marR="37983" marT="18992" marB="189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8" name="左-右雙向箭號 57"/>
          <p:cNvSpPr/>
          <p:nvPr/>
        </p:nvSpPr>
        <p:spPr>
          <a:xfrm rot="17972475">
            <a:off x="4148642" y="3516272"/>
            <a:ext cx="1579228" cy="111206"/>
          </a:xfrm>
          <a:prstGeom prst="left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左-右雙向箭號 58"/>
          <p:cNvSpPr/>
          <p:nvPr/>
        </p:nvSpPr>
        <p:spPr>
          <a:xfrm rot="17972475">
            <a:off x="4148642" y="4587843"/>
            <a:ext cx="1579228" cy="111206"/>
          </a:xfrm>
          <a:prstGeom prst="left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左-右雙向箭號 59"/>
          <p:cNvSpPr/>
          <p:nvPr/>
        </p:nvSpPr>
        <p:spPr>
          <a:xfrm rot="3627525" flipV="1">
            <a:off x="4220080" y="3444835"/>
            <a:ext cx="1579228" cy="111206"/>
          </a:xfrm>
          <a:prstGeom prst="left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左-右雙向箭號 60"/>
          <p:cNvSpPr/>
          <p:nvPr/>
        </p:nvSpPr>
        <p:spPr>
          <a:xfrm rot="3627525" flipV="1">
            <a:off x="4220080" y="4516406"/>
            <a:ext cx="1579228" cy="111206"/>
          </a:xfrm>
          <a:prstGeom prst="left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0" grpId="1" animBg="1"/>
      <p:bldP spid="61" grpId="0" animBg="1"/>
      <p:bldP spid="6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Burnside Theorem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786050" y="2000240"/>
          <a:ext cx="3286148" cy="1455889"/>
        </p:xfrm>
        <a:graphic>
          <a:graphicData uri="http://schemas.openxmlformats.org/presentationml/2006/ole">
            <p:oleObj spid="_x0000_s212994" name="Equation" r:id="rId4" imgW="1002960" imgH="44424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2682875" y="3929063"/>
          <a:ext cx="3494088" cy="1455737"/>
        </p:xfrm>
        <a:graphic>
          <a:graphicData uri="http://schemas.openxmlformats.org/presentationml/2006/ole">
            <p:oleObj spid="_x0000_s212995" name="Equation" r:id="rId5" imgW="106668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928802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在一正三角形的三個頂點塗上黑色或白色，有幾種不同的塗法？</a:t>
            </a:r>
            <a:endParaRPr lang="zh-TW" altLang="en-US" sz="2000" dirty="0"/>
          </a:p>
        </p:txBody>
      </p:sp>
      <p:grpSp>
        <p:nvGrpSpPr>
          <p:cNvPr id="13" name="群組 12"/>
          <p:cNvGrpSpPr/>
          <p:nvPr/>
        </p:nvGrpSpPr>
        <p:grpSpPr>
          <a:xfrm>
            <a:off x="1285852" y="3286124"/>
            <a:ext cx="1071570" cy="982202"/>
            <a:chOff x="1142976" y="3304054"/>
            <a:chExt cx="1071570" cy="982202"/>
          </a:xfrm>
        </p:grpSpPr>
        <p:sp>
          <p:nvSpPr>
            <p:cNvPr id="9" name="等腰三角形 8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2500298" y="3286124"/>
            <a:ext cx="1071570" cy="982202"/>
            <a:chOff x="1142976" y="3304054"/>
            <a:chExt cx="1071570" cy="982202"/>
          </a:xfrm>
        </p:grpSpPr>
        <p:sp>
          <p:nvSpPr>
            <p:cNvPr id="50" name="等腰三角形 4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橢圓 5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橢圓 5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4" name="群組 53"/>
          <p:cNvGrpSpPr/>
          <p:nvPr/>
        </p:nvGrpSpPr>
        <p:grpSpPr>
          <a:xfrm>
            <a:off x="3714744" y="3286124"/>
            <a:ext cx="1071570" cy="982202"/>
            <a:chOff x="1142976" y="3304054"/>
            <a:chExt cx="1071570" cy="982202"/>
          </a:xfrm>
        </p:grpSpPr>
        <p:sp>
          <p:nvSpPr>
            <p:cNvPr id="55" name="等腰三角形 5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橢圓 5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橢圓 5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橢圓 5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4929190" y="3286124"/>
            <a:ext cx="1071570" cy="982202"/>
            <a:chOff x="1142976" y="3304054"/>
            <a:chExt cx="1071570" cy="982202"/>
          </a:xfrm>
        </p:grpSpPr>
        <p:sp>
          <p:nvSpPr>
            <p:cNvPr id="60" name="等腰三角形 5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橢圓 6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橢圓 6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6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4" name="群組 63"/>
          <p:cNvGrpSpPr/>
          <p:nvPr/>
        </p:nvGrpSpPr>
        <p:grpSpPr>
          <a:xfrm>
            <a:off x="1285852" y="4572008"/>
            <a:ext cx="1071570" cy="982202"/>
            <a:chOff x="1142976" y="3304054"/>
            <a:chExt cx="1071570" cy="982202"/>
          </a:xfrm>
        </p:grpSpPr>
        <p:sp>
          <p:nvSpPr>
            <p:cNvPr id="65" name="等腰三角形 6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橢圓 6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橢圓 6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橢圓 6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9" name="群組 68"/>
          <p:cNvGrpSpPr/>
          <p:nvPr/>
        </p:nvGrpSpPr>
        <p:grpSpPr>
          <a:xfrm>
            <a:off x="2500298" y="4572008"/>
            <a:ext cx="1071570" cy="982202"/>
            <a:chOff x="1142976" y="3304054"/>
            <a:chExt cx="1071570" cy="982202"/>
          </a:xfrm>
        </p:grpSpPr>
        <p:sp>
          <p:nvSpPr>
            <p:cNvPr id="70" name="等腰三角形 6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橢圓 7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橢圓 7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4" name="群組 73"/>
          <p:cNvGrpSpPr/>
          <p:nvPr/>
        </p:nvGrpSpPr>
        <p:grpSpPr>
          <a:xfrm>
            <a:off x="3714744" y="4572008"/>
            <a:ext cx="1071570" cy="982202"/>
            <a:chOff x="1142976" y="3304054"/>
            <a:chExt cx="1071570" cy="982202"/>
          </a:xfrm>
        </p:grpSpPr>
        <p:sp>
          <p:nvSpPr>
            <p:cNvPr id="75" name="等腰三角形 7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橢圓 7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橢圓 7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9" name="群組 78"/>
          <p:cNvGrpSpPr/>
          <p:nvPr/>
        </p:nvGrpSpPr>
        <p:grpSpPr>
          <a:xfrm>
            <a:off x="4929190" y="4572008"/>
            <a:ext cx="1071570" cy="982202"/>
            <a:chOff x="1142976" y="3304054"/>
            <a:chExt cx="1071570" cy="982202"/>
          </a:xfrm>
        </p:grpSpPr>
        <p:sp>
          <p:nvSpPr>
            <p:cNvPr id="80" name="等腰三角形 7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橢圓 8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84" name="物件 83"/>
          <p:cNvGraphicFramePr>
            <a:graphicFrameLocks noChangeAspect="1"/>
          </p:cNvGraphicFramePr>
          <p:nvPr/>
        </p:nvGraphicFramePr>
        <p:xfrm>
          <a:off x="6643702" y="4071942"/>
          <a:ext cx="1714512" cy="857256"/>
        </p:xfrm>
        <a:graphic>
          <a:graphicData uri="http://schemas.openxmlformats.org/presentationml/2006/ole">
            <p:oleObj spid="_x0000_s236548" name="Equation" r:id="rId4" imgW="406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2-1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714488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在一正三角形的三個頂點塗上黑色或白色，三角形旋轉後若相同則看作同一種情形，請問共有幾種不同的塗法？</a:t>
            </a:r>
            <a:endParaRPr lang="zh-TW" altLang="en-US" sz="2000" dirty="0"/>
          </a:p>
        </p:txBody>
      </p:sp>
      <p:grpSp>
        <p:nvGrpSpPr>
          <p:cNvPr id="3" name="群組 12"/>
          <p:cNvGrpSpPr/>
          <p:nvPr/>
        </p:nvGrpSpPr>
        <p:grpSpPr>
          <a:xfrm>
            <a:off x="2000232" y="3000372"/>
            <a:ext cx="545566" cy="500066"/>
            <a:chOff x="1142976" y="3304054"/>
            <a:chExt cx="1071570" cy="982202"/>
          </a:xfrm>
        </p:grpSpPr>
        <p:sp>
          <p:nvSpPr>
            <p:cNvPr id="9" name="等腰三角形 8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" name="群組 48"/>
          <p:cNvGrpSpPr/>
          <p:nvPr/>
        </p:nvGrpSpPr>
        <p:grpSpPr>
          <a:xfrm>
            <a:off x="2714612" y="3000372"/>
            <a:ext cx="545566" cy="500066"/>
            <a:chOff x="1142976" y="3304054"/>
            <a:chExt cx="1071570" cy="982202"/>
          </a:xfrm>
        </p:grpSpPr>
        <p:sp>
          <p:nvSpPr>
            <p:cNvPr id="50" name="等腰三角形 4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橢圓 5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橢圓 5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" name="群組 53"/>
          <p:cNvGrpSpPr/>
          <p:nvPr/>
        </p:nvGrpSpPr>
        <p:grpSpPr>
          <a:xfrm>
            <a:off x="3500430" y="3000372"/>
            <a:ext cx="545566" cy="500066"/>
            <a:chOff x="1142976" y="3304054"/>
            <a:chExt cx="1071570" cy="982202"/>
          </a:xfrm>
        </p:grpSpPr>
        <p:sp>
          <p:nvSpPr>
            <p:cNvPr id="55" name="等腰三角形 5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橢圓 5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橢圓 5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橢圓 5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" name="群組 58"/>
          <p:cNvGrpSpPr/>
          <p:nvPr/>
        </p:nvGrpSpPr>
        <p:grpSpPr>
          <a:xfrm>
            <a:off x="4286248" y="3000372"/>
            <a:ext cx="545566" cy="500066"/>
            <a:chOff x="1142976" y="3304054"/>
            <a:chExt cx="1071570" cy="982202"/>
          </a:xfrm>
        </p:grpSpPr>
        <p:sp>
          <p:nvSpPr>
            <p:cNvPr id="60" name="等腰三角形 5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橢圓 6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橢圓 6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6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" name="群組 63"/>
          <p:cNvGrpSpPr/>
          <p:nvPr/>
        </p:nvGrpSpPr>
        <p:grpSpPr>
          <a:xfrm>
            <a:off x="5000628" y="3000372"/>
            <a:ext cx="545566" cy="500066"/>
            <a:chOff x="1142976" y="3304054"/>
            <a:chExt cx="1071570" cy="982202"/>
          </a:xfrm>
        </p:grpSpPr>
        <p:sp>
          <p:nvSpPr>
            <p:cNvPr id="65" name="等腰三角形 6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橢圓 6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橢圓 6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橢圓 6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68"/>
          <p:cNvGrpSpPr/>
          <p:nvPr/>
        </p:nvGrpSpPr>
        <p:grpSpPr>
          <a:xfrm>
            <a:off x="5786446" y="3000372"/>
            <a:ext cx="545566" cy="500066"/>
            <a:chOff x="1142976" y="3304054"/>
            <a:chExt cx="1071570" cy="982202"/>
          </a:xfrm>
        </p:grpSpPr>
        <p:sp>
          <p:nvSpPr>
            <p:cNvPr id="70" name="等腰三角形 6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橢圓 7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橢圓 7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" name="群組 73"/>
          <p:cNvGrpSpPr/>
          <p:nvPr/>
        </p:nvGrpSpPr>
        <p:grpSpPr>
          <a:xfrm>
            <a:off x="6572264" y="3000372"/>
            <a:ext cx="545566" cy="500066"/>
            <a:chOff x="1142976" y="3304054"/>
            <a:chExt cx="1071570" cy="982202"/>
          </a:xfrm>
        </p:grpSpPr>
        <p:sp>
          <p:nvSpPr>
            <p:cNvPr id="75" name="等腰三角形 7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橢圓 7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橢圓 7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78"/>
          <p:cNvGrpSpPr/>
          <p:nvPr/>
        </p:nvGrpSpPr>
        <p:grpSpPr>
          <a:xfrm>
            <a:off x="7286644" y="3000372"/>
            <a:ext cx="545566" cy="500066"/>
            <a:chOff x="1142976" y="3304054"/>
            <a:chExt cx="1071570" cy="982202"/>
          </a:xfrm>
        </p:grpSpPr>
        <p:sp>
          <p:nvSpPr>
            <p:cNvPr id="80" name="等腰三角形 7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橢圓 8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5" name="文字方塊 44"/>
          <p:cNvSpPr txBox="1"/>
          <p:nvPr/>
        </p:nvSpPr>
        <p:spPr>
          <a:xfrm>
            <a:off x="857224" y="307181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轉</a:t>
            </a:r>
            <a:r>
              <a:rPr lang="en-US" altLang="zh-TW" dirty="0" smtClean="0"/>
              <a:t>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714348" y="378619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轉</a:t>
            </a:r>
            <a:r>
              <a:rPr lang="en-US" altLang="zh-TW" dirty="0" smtClean="0"/>
              <a:t>120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714348" y="457200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轉</a:t>
            </a:r>
            <a:r>
              <a:rPr lang="en-US" altLang="zh-TW" dirty="0" smtClean="0"/>
              <a:t>240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grpSp>
        <p:nvGrpSpPr>
          <p:cNvPr id="48" name="群組 12"/>
          <p:cNvGrpSpPr/>
          <p:nvPr/>
        </p:nvGrpSpPr>
        <p:grpSpPr>
          <a:xfrm>
            <a:off x="2000232" y="3714752"/>
            <a:ext cx="545566" cy="500066"/>
            <a:chOff x="1142976" y="3304054"/>
            <a:chExt cx="1071570" cy="982202"/>
          </a:xfrm>
        </p:grpSpPr>
        <p:sp>
          <p:nvSpPr>
            <p:cNvPr id="49" name="等腰三角形 48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橢圓 53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橢圓 58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橢圓 63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9" name="群組 78"/>
          <p:cNvGrpSpPr/>
          <p:nvPr/>
        </p:nvGrpSpPr>
        <p:grpSpPr>
          <a:xfrm>
            <a:off x="2714612" y="3714752"/>
            <a:ext cx="545566" cy="500066"/>
            <a:chOff x="1142976" y="3304054"/>
            <a:chExt cx="1071570" cy="982202"/>
          </a:xfrm>
        </p:grpSpPr>
        <p:sp>
          <p:nvSpPr>
            <p:cNvPr id="74" name="等腰三角形 73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橢圓 78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橢圓 83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橢圓 84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6" name="群組 12"/>
          <p:cNvGrpSpPr/>
          <p:nvPr/>
        </p:nvGrpSpPr>
        <p:grpSpPr>
          <a:xfrm>
            <a:off x="2000232" y="4500570"/>
            <a:ext cx="545566" cy="500066"/>
            <a:chOff x="1142976" y="3304054"/>
            <a:chExt cx="1071570" cy="982202"/>
          </a:xfrm>
        </p:grpSpPr>
        <p:sp>
          <p:nvSpPr>
            <p:cNvPr id="87" name="等腰三角形 86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橢圓 87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橢圓 88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橢圓 89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1" name="群組 78"/>
          <p:cNvGrpSpPr/>
          <p:nvPr/>
        </p:nvGrpSpPr>
        <p:grpSpPr>
          <a:xfrm>
            <a:off x="2714612" y="4500570"/>
            <a:ext cx="545566" cy="500066"/>
            <a:chOff x="1142976" y="3304054"/>
            <a:chExt cx="1071570" cy="982202"/>
          </a:xfrm>
        </p:grpSpPr>
        <p:sp>
          <p:nvSpPr>
            <p:cNvPr id="92" name="等腰三角形 91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橢圓 93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橢圓 94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文字方塊 95"/>
          <p:cNvSpPr txBox="1"/>
          <p:nvPr/>
        </p:nvSpPr>
        <p:spPr>
          <a:xfrm>
            <a:off x="8143900" y="307181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8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sp>
        <p:nvSpPr>
          <p:cNvPr id="97" name="文字方塊 96"/>
          <p:cNvSpPr txBox="1"/>
          <p:nvPr/>
        </p:nvSpPr>
        <p:spPr>
          <a:xfrm>
            <a:off x="8143900" y="37147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sp>
        <p:nvSpPr>
          <p:cNvPr id="98" name="文字方塊 97"/>
          <p:cNvSpPr txBox="1"/>
          <p:nvPr/>
        </p:nvSpPr>
        <p:spPr>
          <a:xfrm>
            <a:off x="8143900" y="44291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graphicFrame>
        <p:nvGraphicFramePr>
          <p:cNvPr id="99" name="物件 98"/>
          <p:cNvGraphicFramePr>
            <a:graphicFrameLocks noChangeAspect="1"/>
          </p:cNvGraphicFramePr>
          <p:nvPr/>
        </p:nvGraphicFramePr>
        <p:xfrm>
          <a:off x="1785918" y="5286388"/>
          <a:ext cx="1998099" cy="928694"/>
        </p:xfrm>
        <a:graphic>
          <a:graphicData uri="http://schemas.openxmlformats.org/presentationml/2006/ole">
            <p:oleObj spid="_x0000_s240642" name="Equation" r:id="rId4" imgW="901440" imgH="419040" progId="Equation.DSMT4">
              <p:embed/>
            </p:oleObj>
          </a:graphicData>
        </a:graphic>
      </p:graphicFrame>
      <p:graphicFrame>
        <p:nvGraphicFramePr>
          <p:cNvPr id="240643" name="Object 2"/>
          <p:cNvGraphicFramePr>
            <a:graphicFrameLocks noChangeAspect="1"/>
          </p:cNvGraphicFramePr>
          <p:nvPr/>
        </p:nvGraphicFramePr>
        <p:xfrm>
          <a:off x="4643438" y="5072074"/>
          <a:ext cx="2708270" cy="1128343"/>
        </p:xfrm>
        <a:graphic>
          <a:graphicData uri="http://schemas.openxmlformats.org/presentationml/2006/ole">
            <p:oleObj spid="_x0000_s240643" name="Equation" r:id="rId5" imgW="106668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0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5" grpId="0"/>
      <p:bldP spid="46" grpId="0"/>
      <p:bldP spid="47" grpId="0"/>
      <p:bldP spid="96" grpId="0"/>
      <p:bldP spid="97" grpId="0"/>
      <p:bldP spid="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2-2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714488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在一正三角形的三個頂點塗上黑色或白色，三角形旋轉後若相同則看作同一種情形，請問共有幾種不同的塗法？</a:t>
            </a:r>
            <a:endParaRPr lang="zh-TW" altLang="en-US" sz="2000" dirty="0"/>
          </a:p>
        </p:txBody>
      </p:sp>
      <p:grpSp>
        <p:nvGrpSpPr>
          <p:cNvPr id="3" name="群組 12"/>
          <p:cNvGrpSpPr/>
          <p:nvPr/>
        </p:nvGrpSpPr>
        <p:grpSpPr>
          <a:xfrm>
            <a:off x="1500166" y="3857628"/>
            <a:ext cx="545566" cy="500066"/>
            <a:chOff x="1142976" y="3304054"/>
            <a:chExt cx="1071570" cy="982202"/>
          </a:xfrm>
        </p:grpSpPr>
        <p:sp>
          <p:nvSpPr>
            <p:cNvPr id="9" name="等腰三角形 8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" name="群組 48"/>
          <p:cNvGrpSpPr/>
          <p:nvPr/>
        </p:nvGrpSpPr>
        <p:grpSpPr>
          <a:xfrm>
            <a:off x="2214546" y="3857628"/>
            <a:ext cx="545566" cy="500066"/>
            <a:chOff x="1142976" y="3304054"/>
            <a:chExt cx="1071570" cy="982202"/>
          </a:xfrm>
        </p:grpSpPr>
        <p:sp>
          <p:nvSpPr>
            <p:cNvPr id="50" name="等腰三角形 4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橢圓 5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橢圓 5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" name="群組 53"/>
          <p:cNvGrpSpPr/>
          <p:nvPr/>
        </p:nvGrpSpPr>
        <p:grpSpPr>
          <a:xfrm>
            <a:off x="3000364" y="3857628"/>
            <a:ext cx="545566" cy="500066"/>
            <a:chOff x="1142976" y="3304054"/>
            <a:chExt cx="1071570" cy="982202"/>
          </a:xfrm>
        </p:grpSpPr>
        <p:sp>
          <p:nvSpPr>
            <p:cNvPr id="55" name="等腰三角形 5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橢圓 5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橢圓 5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橢圓 5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" name="群組 58"/>
          <p:cNvGrpSpPr/>
          <p:nvPr/>
        </p:nvGrpSpPr>
        <p:grpSpPr>
          <a:xfrm>
            <a:off x="3786182" y="3857628"/>
            <a:ext cx="545566" cy="500066"/>
            <a:chOff x="1142976" y="3304054"/>
            <a:chExt cx="1071570" cy="982202"/>
          </a:xfrm>
        </p:grpSpPr>
        <p:sp>
          <p:nvSpPr>
            <p:cNvPr id="60" name="等腰三角形 5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橢圓 6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橢圓 6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6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" name="群組 63"/>
          <p:cNvGrpSpPr/>
          <p:nvPr/>
        </p:nvGrpSpPr>
        <p:grpSpPr>
          <a:xfrm>
            <a:off x="4500562" y="3857628"/>
            <a:ext cx="545566" cy="500066"/>
            <a:chOff x="1142976" y="3304054"/>
            <a:chExt cx="1071570" cy="982202"/>
          </a:xfrm>
        </p:grpSpPr>
        <p:sp>
          <p:nvSpPr>
            <p:cNvPr id="65" name="等腰三角形 6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橢圓 6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橢圓 6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橢圓 6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68"/>
          <p:cNvGrpSpPr/>
          <p:nvPr/>
        </p:nvGrpSpPr>
        <p:grpSpPr>
          <a:xfrm>
            <a:off x="5286380" y="3857628"/>
            <a:ext cx="545566" cy="500066"/>
            <a:chOff x="1142976" y="3304054"/>
            <a:chExt cx="1071570" cy="982202"/>
          </a:xfrm>
        </p:grpSpPr>
        <p:sp>
          <p:nvSpPr>
            <p:cNvPr id="70" name="等腰三角形 6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橢圓 7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橢圓 7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" name="群組 73"/>
          <p:cNvGrpSpPr/>
          <p:nvPr/>
        </p:nvGrpSpPr>
        <p:grpSpPr>
          <a:xfrm>
            <a:off x="6072198" y="3857628"/>
            <a:ext cx="545566" cy="500066"/>
            <a:chOff x="1142976" y="3304054"/>
            <a:chExt cx="1071570" cy="982202"/>
          </a:xfrm>
        </p:grpSpPr>
        <p:sp>
          <p:nvSpPr>
            <p:cNvPr id="75" name="等腰三角形 74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橢圓 75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橢圓 76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橢圓 77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78"/>
          <p:cNvGrpSpPr/>
          <p:nvPr/>
        </p:nvGrpSpPr>
        <p:grpSpPr>
          <a:xfrm>
            <a:off x="6786578" y="3857628"/>
            <a:ext cx="545566" cy="500066"/>
            <a:chOff x="1142976" y="3304054"/>
            <a:chExt cx="1071570" cy="982202"/>
          </a:xfrm>
        </p:grpSpPr>
        <p:sp>
          <p:nvSpPr>
            <p:cNvPr id="80" name="等腰三角形 79"/>
            <p:cNvSpPr/>
            <p:nvPr/>
          </p:nvSpPr>
          <p:spPr>
            <a:xfrm>
              <a:off x="1285852" y="3429000"/>
              <a:ext cx="828681" cy="714380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1557316" y="330405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1142976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橢圓 82"/>
            <p:cNvSpPr/>
            <p:nvPr/>
          </p:nvSpPr>
          <p:spPr>
            <a:xfrm>
              <a:off x="1928794" y="4000504"/>
              <a:ext cx="285752" cy="2857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5" name="文字方塊 44"/>
          <p:cNvSpPr txBox="1"/>
          <p:nvPr/>
        </p:nvSpPr>
        <p:spPr>
          <a:xfrm>
            <a:off x="857224" y="307181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A:</a:t>
            </a:r>
            <a:r>
              <a:rPr lang="zh-TW" altLang="en-US" dirty="0" smtClean="0"/>
              <a:t>轉</a:t>
            </a:r>
            <a:r>
              <a:rPr lang="en-US" altLang="zh-TW" dirty="0" smtClean="0"/>
              <a:t>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2285984" y="307181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B:</a:t>
            </a:r>
            <a:r>
              <a:rPr lang="zh-TW" altLang="en-US" dirty="0" smtClean="0"/>
              <a:t>轉</a:t>
            </a:r>
            <a:r>
              <a:rPr lang="en-US" altLang="zh-TW" dirty="0" smtClean="0"/>
              <a:t>120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4000496" y="307181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C:</a:t>
            </a:r>
            <a:r>
              <a:rPr lang="zh-TW" altLang="en-US" dirty="0" smtClean="0"/>
              <a:t>轉</a:t>
            </a:r>
            <a:r>
              <a:rPr lang="en-US" altLang="zh-TW" dirty="0" smtClean="0"/>
              <a:t>240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96" name="文字方塊 95"/>
          <p:cNvSpPr txBox="1"/>
          <p:nvPr/>
        </p:nvSpPr>
        <p:spPr>
          <a:xfrm>
            <a:off x="1428728" y="442913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ABC</a:t>
            </a:r>
            <a:endParaRPr lang="zh-TW" altLang="en-US" dirty="0"/>
          </a:p>
        </p:txBody>
      </p:sp>
      <p:sp>
        <p:nvSpPr>
          <p:cNvPr id="86" name="文字方塊 85"/>
          <p:cNvSpPr txBox="1"/>
          <p:nvPr/>
        </p:nvSpPr>
        <p:spPr>
          <a:xfrm>
            <a:off x="6786578" y="442913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ABC</a:t>
            </a:r>
            <a:endParaRPr lang="zh-TW" altLang="en-US" dirty="0"/>
          </a:p>
        </p:txBody>
      </p:sp>
      <p:sp>
        <p:nvSpPr>
          <p:cNvPr id="91" name="文字方塊 90"/>
          <p:cNvSpPr txBox="1"/>
          <p:nvPr/>
        </p:nvSpPr>
        <p:spPr>
          <a:xfrm>
            <a:off x="2285984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0" name="文字方塊 99"/>
          <p:cNvSpPr txBox="1"/>
          <p:nvPr/>
        </p:nvSpPr>
        <p:spPr>
          <a:xfrm>
            <a:off x="3071802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2" name="文字方塊 101"/>
          <p:cNvSpPr txBox="1"/>
          <p:nvPr/>
        </p:nvSpPr>
        <p:spPr>
          <a:xfrm>
            <a:off x="3857620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3" name="文字方塊 102"/>
          <p:cNvSpPr txBox="1"/>
          <p:nvPr/>
        </p:nvSpPr>
        <p:spPr>
          <a:xfrm>
            <a:off x="4572000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4" name="文字方塊 103"/>
          <p:cNvSpPr txBox="1"/>
          <p:nvPr/>
        </p:nvSpPr>
        <p:spPr>
          <a:xfrm>
            <a:off x="5357818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5" name="文字方塊 104"/>
          <p:cNvSpPr txBox="1"/>
          <p:nvPr/>
        </p:nvSpPr>
        <p:spPr>
          <a:xfrm>
            <a:off x="6143636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graphicFrame>
        <p:nvGraphicFramePr>
          <p:cNvPr id="106" name="物件 105"/>
          <p:cNvGraphicFramePr>
            <a:graphicFrameLocks noChangeAspect="1"/>
          </p:cNvGraphicFramePr>
          <p:nvPr/>
        </p:nvGraphicFramePr>
        <p:xfrm>
          <a:off x="1500166" y="5072074"/>
          <a:ext cx="3929090" cy="785818"/>
        </p:xfrm>
        <a:graphic>
          <a:graphicData uri="http://schemas.openxmlformats.org/presentationml/2006/ole">
            <p:oleObj spid="_x0000_s241668" name="Equation" r:id="rId4" imgW="2095200" imgH="419040" progId="Equation.DSMT4">
              <p:embed/>
            </p:oleObj>
          </a:graphicData>
        </a:graphic>
      </p:graphicFrame>
      <p:graphicFrame>
        <p:nvGraphicFramePr>
          <p:cNvPr id="241669" name="Object 5"/>
          <p:cNvGraphicFramePr>
            <a:graphicFrameLocks noChangeAspect="1"/>
          </p:cNvGraphicFramePr>
          <p:nvPr/>
        </p:nvGraphicFramePr>
        <p:xfrm>
          <a:off x="6215074" y="5000636"/>
          <a:ext cx="2285993" cy="1012684"/>
        </p:xfrm>
        <a:graphic>
          <a:graphicData uri="http://schemas.openxmlformats.org/presentationml/2006/ole">
            <p:oleObj spid="_x0000_s241669" name="Equation" r:id="rId5" imgW="100296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4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5" grpId="0"/>
      <p:bldP spid="46" grpId="0"/>
      <p:bldP spid="47" grpId="0"/>
      <p:bldP spid="96" grpId="0"/>
      <p:bldP spid="86" grpId="0"/>
      <p:bldP spid="91" grpId="0"/>
      <p:bldP spid="100" grpId="0"/>
      <p:bldP spid="102" grpId="0"/>
      <p:bldP spid="103" grpId="0"/>
      <p:bldP spid="104" grpId="0"/>
      <p:bldP spid="1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已經討論過的問題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071538" y="2285992"/>
            <a:ext cx="7000924" cy="8572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一個隨意重組過的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階方塊是否可以完成</a:t>
            </a:r>
            <a:endParaRPr lang="zh-TW" altLang="en-US" sz="2800" dirty="0"/>
          </a:p>
        </p:txBody>
      </p:sp>
      <p:sp>
        <p:nvSpPr>
          <p:cNvPr id="7" name="圓角矩形 6"/>
          <p:cNvSpPr/>
          <p:nvPr/>
        </p:nvSpPr>
        <p:spPr>
          <a:xfrm>
            <a:off x="1000100" y="3929066"/>
            <a:ext cx="7143800" cy="8572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已完成前兩層的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階</a:t>
            </a:r>
            <a:r>
              <a:rPr lang="zh-TW" altLang="en-US" sz="2800" dirty="0" smtClean="0"/>
              <a:t>方塊各種</a:t>
            </a:r>
            <a:r>
              <a:rPr lang="en-US" altLang="zh-TW" sz="2800" dirty="0" smtClean="0"/>
              <a:t>Case</a:t>
            </a:r>
            <a:r>
              <a:rPr lang="zh-TW" altLang="en-US" sz="2800" dirty="0" smtClean="0"/>
              <a:t>發生機率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714488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在一正方形的頂點塗上黑色或白色，正方形旋轉後若相同則看作同一種情形，請問共有幾種不同的塗法？</a:t>
            </a:r>
            <a:endParaRPr lang="zh-TW" altLang="en-US" sz="2000" dirty="0"/>
          </a:p>
        </p:txBody>
      </p:sp>
      <p:graphicFrame>
        <p:nvGraphicFramePr>
          <p:cNvPr id="99" name="物件 98"/>
          <p:cNvGraphicFramePr>
            <a:graphicFrameLocks noChangeAspect="1"/>
          </p:cNvGraphicFramePr>
          <p:nvPr/>
        </p:nvGraphicFramePr>
        <p:xfrm>
          <a:off x="3714744" y="3143248"/>
          <a:ext cx="2617788" cy="928688"/>
        </p:xfrm>
        <a:graphic>
          <a:graphicData uri="http://schemas.openxmlformats.org/presentationml/2006/ole">
            <p:oleObj spid="_x0000_s242690" name="Equation" r:id="rId4" imgW="1180800" imgH="419040" progId="Equation.DSMT4">
              <p:embed/>
            </p:oleObj>
          </a:graphicData>
        </a:graphic>
      </p:graphicFrame>
      <p:grpSp>
        <p:nvGrpSpPr>
          <p:cNvPr id="101" name="群組 100"/>
          <p:cNvGrpSpPr/>
          <p:nvPr/>
        </p:nvGrpSpPr>
        <p:grpSpPr>
          <a:xfrm>
            <a:off x="1571604" y="3000372"/>
            <a:ext cx="1143008" cy="1143008"/>
            <a:chOff x="1142976" y="4000504"/>
            <a:chExt cx="571504" cy="571504"/>
          </a:xfrm>
        </p:grpSpPr>
        <p:sp>
          <p:nvSpPr>
            <p:cNvPr id="86" name="矩形 85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橢圓 90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橢圓 99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1571604" y="4714884"/>
            <a:ext cx="1143008" cy="1143008"/>
            <a:chOff x="1142976" y="4000504"/>
            <a:chExt cx="571504" cy="571504"/>
          </a:xfrm>
        </p:grpSpPr>
        <p:sp>
          <p:nvSpPr>
            <p:cNvPr id="104" name="矩形 103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" name="橢圓 104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橢圓 105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橢圓 106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橢圓 107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9" name="群組 108"/>
          <p:cNvGrpSpPr/>
          <p:nvPr/>
        </p:nvGrpSpPr>
        <p:grpSpPr>
          <a:xfrm>
            <a:off x="2893207" y="4714884"/>
            <a:ext cx="1143008" cy="1143008"/>
            <a:chOff x="1142976" y="4000504"/>
            <a:chExt cx="571504" cy="571504"/>
          </a:xfrm>
        </p:grpSpPr>
        <p:sp>
          <p:nvSpPr>
            <p:cNvPr id="110" name="矩形 109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橢圓 110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" name="橢圓 111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" name="橢圓 112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" name="橢圓 113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5" name="群組 114"/>
          <p:cNvGrpSpPr/>
          <p:nvPr/>
        </p:nvGrpSpPr>
        <p:grpSpPr>
          <a:xfrm>
            <a:off x="4214810" y="4714884"/>
            <a:ext cx="1143008" cy="1143008"/>
            <a:chOff x="1142976" y="4000504"/>
            <a:chExt cx="571504" cy="571504"/>
          </a:xfrm>
        </p:grpSpPr>
        <p:sp>
          <p:nvSpPr>
            <p:cNvPr id="116" name="矩形 115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橢圓 116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橢圓 117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橢圓 118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橢圓 119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1" name="群組 120"/>
          <p:cNvGrpSpPr/>
          <p:nvPr/>
        </p:nvGrpSpPr>
        <p:grpSpPr>
          <a:xfrm>
            <a:off x="5536413" y="4714884"/>
            <a:ext cx="1143008" cy="1143008"/>
            <a:chOff x="1142976" y="4000504"/>
            <a:chExt cx="571504" cy="571504"/>
          </a:xfrm>
        </p:grpSpPr>
        <p:sp>
          <p:nvSpPr>
            <p:cNvPr id="122" name="矩形 121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橢圓 122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" name="橢圓 123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" name="橢圓 124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" name="橢圓 125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7" name="群組 126"/>
          <p:cNvGrpSpPr/>
          <p:nvPr/>
        </p:nvGrpSpPr>
        <p:grpSpPr>
          <a:xfrm>
            <a:off x="6858016" y="4714884"/>
            <a:ext cx="1143008" cy="1143008"/>
            <a:chOff x="1142976" y="4000504"/>
            <a:chExt cx="571504" cy="571504"/>
          </a:xfrm>
        </p:grpSpPr>
        <p:sp>
          <p:nvSpPr>
            <p:cNvPr id="128" name="矩形 127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" name="橢圓 128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" name="橢圓 129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" name="橢圓 130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橢圓 131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4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714488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在一正三角形的三個頂點塗上黑色、白色或紅色，三角形旋轉後若相同則看作同一種情形，請問共有幾種不同的塗法？</a:t>
            </a:r>
            <a:endParaRPr lang="zh-TW" altLang="en-US" sz="20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571604" y="34168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轉</a:t>
            </a:r>
            <a:r>
              <a:rPr lang="en-US" altLang="zh-TW" dirty="0" smtClean="0"/>
              <a:t>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1428728" y="413123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轉</a:t>
            </a:r>
            <a:r>
              <a:rPr lang="en-US" altLang="zh-TW" dirty="0" smtClean="0"/>
              <a:t>120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1428728" y="491705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轉</a:t>
            </a:r>
            <a:r>
              <a:rPr lang="en-US" altLang="zh-TW" dirty="0" smtClean="0"/>
              <a:t>240</a:t>
            </a:r>
            <a:r>
              <a:rPr lang="zh-TW" altLang="en-US" dirty="0" smtClean="0"/>
              <a:t>度</a:t>
            </a:r>
            <a:endParaRPr lang="zh-TW" altLang="en-US" dirty="0"/>
          </a:p>
        </p:txBody>
      </p:sp>
      <p:sp>
        <p:nvSpPr>
          <p:cNvPr id="96" name="文字方塊 95"/>
          <p:cNvSpPr txBox="1"/>
          <p:nvPr/>
        </p:nvSpPr>
        <p:spPr>
          <a:xfrm>
            <a:off x="3643306" y="348829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27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sp>
        <p:nvSpPr>
          <p:cNvPr id="97" name="文字方塊 96"/>
          <p:cNvSpPr txBox="1"/>
          <p:nvPr/>
        </p:nvSpPr>
        <p:spPr>
          <a:xfrm>
            <a:off x="2786050" y="413123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sp>
        <p:nvSpPr>
          <p:cNvPr id="98" name="文字方塊 97"/>
          <p:cNvSpPr txBox="1"/>
          <p:nvPr/>
        </p:nvSpPr>
        <p:spPr>
          <a:xfrm>
            <a:off x="2786050" y="49170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graphicFrame>
        <p:nvGraphicFramePr>
          <p:cNvPr id="99" name="物件 98"/>
          <p:cNvGraphicFramePr>
            <a:graphicFrameLocks noChangeAspect="1"/>
          </p:cNvGraphicFramePr>
          <p:nvPr/>
        </p:nvGraphicFramePr>
        <p:xfrm>
          <a:off x="5429256" y="4071942"/>
          <a:ext cx="2281238" cy="928688"/>
        </p:xfrm>
        <a:graphic>
          <a:graphicData uri="http://schemas.openxmlformats.org/presentationml/2006/ole">
            <p:oleObj spid="_x0000_s243714" name="Equation" r:id="rId4" imgW="1028520" imgH="419040" progId="Equation.DSMT4">
              <p:embed/>
            </p:oleObj>
          </a:graphicData>
        </a:graphic>
      </p:graphicFrame>
      <p:graphicFrame>
        <p:nvGraphicFramePr>
          <p:cNvPr id="86" name="物件 85"/>
          <p:cNvGraphicFramePr>
            <a:graphicFrameLocks noChangeAspect="1"/>
          </p:cNvGraphicFramePr>
          <p:nvPr/>
        </p:nvGraphicFramePr>
        <p:xfrm>
          <a:off x="2786050" y="3345420"/>
          <a:ext cx="785818" cy="546657"/>
        </p:xfrm>
        <a:graphic>
          <a:graphicData uri="http://schemas.openxmlformats.org/presentationml/2006/ole">
            <p:oleObj spid="_x0000_s243716" name="Equation" r:id="rId5" imgW="291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5" grpId="0"/>
      <p:bldP spid="46" grpId="0"/>
      <p:bldP spid="47" grpId="0"/>
      <p:bldP spid="96" grpId="0"/>
      <p:bldP spid="97" grpId="0"/>
      <p:bldP spid="9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5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714488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在一正方形的頂點塗上黑色、白色或紅色，正方形</a:t>
            </a:r>
            <a:r>
              <a:rPr lang="zh-TW" altLang="en-US" sz="2000" dirty="0" smtClean="0">
                <a:solidFill>
                  <a:srgbClr val="3C0FF9"/>
                </a:solidFill>
              </a:rPr>
              <a:t>旋轉</a:t>
            </a:r>
            <a:r>
              <a:rPr lang="zh-TW" altLang="en-US" sz="2000" dirty="0" smtClean="0"/>
              <a:t>或</a:t>
            </a:r>
            <a:r>
              <a:rPr lang="zh-TW" altLang="en-US" sz="2000" dirty="0" smtClean="0">
                <a:solidFill>
                  <a:srgbClr val="3C0FF9"/>
                </a:solidFill>
              </a:rPr>
              <a:t>翻轉</a:t>
            </a:r>
            <a:r>
              <a:rPr lang="zh-TW" altLang="en-US" sz="2000" dirty="0" smtClean="0"/>
              <a:t>後若相同則看作同一種情形，請問共有幾種不同的塗法？</a:t>
            </a:r>
            <a:endParaRPr lang="zh-TW" altLang="en-US" sz="2000" dirty="0"/>
          </a:p>
        </p:txBody>
      </p:sp>
      <p:graphicFrame>
        <p:nvGraphicFramePr>
          <p:cNvPr id="99" name="物件 98"/>
          <p:cNvGraphicFramePr>
            <a:graphicFrameLocks noChangeAspect="1"/>
          </p:cNvGraphicFramePr>
          <p:nvPr/>
        </p:nvGraphicFramePr>
        <p:xfrm>
          <a:off x="1928794" y="4572008"/>
          <a:ext cx="6024563" cy="1012825"/>
        </p:xfrm>
        <a:graphic>
          <a:graphicData uri="http://schemas.openxmlformats.org/presentationml/2006/ole">
            <p:oleObj spid="_x0000_s245762" name="Equation" r:id="rId4" imgW="2717640" imgH="457200" progId="Equation.DSMT4">
              <p:embed/>
            </p:oleObj>
          </a:graphicData>
        </a:graphic>
      </p:graphicFrame>
      <p:grpSp>
        <p:nvGrpSpPr>
          <p:cNvPr id="3" name="群組 100"/>
          <p:cNvGrpSpPr/>
          <p:nvPr/>
        </p:nvGrpSpPr>
        <p:grpSpPr>
          <a:xfrm>
            <a:off x="4071934" y="2857496"/>
            <a:ext cx="1143008" cy="1143008"/>
            <a:chOff x="1142976" y="4000504"/>
            <a:chExt cx="571504" cy="571504"/>
          </a:xfrm>
        </p:grpSpPr>
        <p:sp>
          <p:nvSpPr>
            <p:cNvPr id="86" name="矩形 85"/>
            <p:cNvSpPr/>
            <p:nvPr/>
          </p:nvSpPr>
          <p:spPr>
            <a:xfrm>
              <a:off x="1214414" y="4071942"/>
              <a:ext cx="428628" cy="42862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14297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1568996" y="442652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橢圓 90"/>
            <p:cNvSpPr/>
            <p:nvPr/>
          </p:nvSpPr>
          <p:spPr>
            <a:xfrm>
              <a:off x="114297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橢圓 99"/>
            <p:cNvSpPr/>
            <p:nvPr/>
          </p:nvSpPr>
          <p:spPr>
            <a:xfrm>
              <a:off x="1568996" y="4000504"/>
              <a:ext cx="145484" cy="14548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Homework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785786" y="1714488"/>
            <a:ext cx="771530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下面的圖形頂點塗上黑色、白色或紅色，經</a:t>
            </a:r>
            <a:r>
              <a:rPr lang="zh-TW" altLang="en-US" sz="2000" dirty="0" smtClean="0">
                <a:solidFill>
                  <a:srgbClr val="3C0FF9"/>
                </a:solidFill>
              </a:rPr>
              <a:t>旋轉</a:t>
            </a:r>
            <a:r>
              <a:rPr lang="zh-TW" altLang="en-US" sz="2000" dirty="0" smtClean="0"/>
              <a:t>或</a:t>
            </a:r>
            <a:r>
              <a:rPr lang="zh-TW" altLang="en-US" sz="2000" dirty="0" smtClean="0">
                <a:solidFill>
                  <a:srgbClr val="3C0FF9"/>
                </a:solidFill>
              </a:rPr>
              <a:t>翻轉</a:t>
            </a:r>
            <a:r>
              <a:rPr lang="zh-TW" altLang="en-US" sz="2000" dirty="0" smtClean="0"/>
              <a:t>後若相同則看作同一種情形，請問共有幾種不同的塗法？</a:t>
            </a:r>
            <a:endParaRPr lang="zh-TW" altLang="en-US" sz="2000" dirty="0"/>
          </a:p>
        </p:txBody>
      </p:sp>
      <p:grpSp>
        <p:nvGrpSpPr>
          <p:cNvPr id="20" name="群組 19"/>
          <p:cNvGrpSpPr/>
          <p:nvPr/>
        </p:nvGrpSpPr>
        <p:grpSpPr>
          <a:xfrm>
            <a:off x="1214414" y="3071810"/>
            <a:ext cx="2648422" cy="2273302"/>
            <a:chOff x="1142976" y="3661244"/>
            <a:chExt cx="2648422" cy="2273302"/>
          </a:xfrm>
        </p:grpSpPr>
        <p:sp>
          <p:nvSpPr>
            <p:cNvPr id="13" name="等腰三角形 12"/>
            <p:cNvSpPr/>
            <p:nvPr/>
          </p:nvSpPr>
          <p:spPr>
            <a:xfrm>
              <a:off x="1285852" y="3786190"/>
              <a:ext cx="2357454" cy="2032288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" name="直線接點 14"/>
            <p:cNvCxnSpPr>
              <a:stCxn id="13" idx="0"/>
            </p:cNvCxnSpPr>
            <p:nvPr/>
          </p:nvCxnSpPr>
          <p:spPr>
            <a:xfrm rot="16200000" flipH="1">
              <a:off x="1839496" y="4411273"/>
              <a:ext cx="1285884" cy="357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>
              <a:endCxn id="13" idx="2"/>
            </p:cNvCxnSpPr>
            <p:nvPr/>
          </p:nvCxnSpPr>
          <p:spPr>
            <a:xfrm rot="10800000" flipV="1">
              <a:off x="1285852" y="5072074"/>
              <a:ext cx="1214446" cy="7464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>
              <a:endCxn id="13" idx="4"/>
            </p:cNvCxnSpPr>
            <p:nvPr/>
          </p:nvCxnSpPr>
          <p:spPr>
            <a:xfrm>
              <a:off x="2500298" y="5072074"/>
              <a:ext cx="1143008" cy="7464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橢圓 90"/>
            <p:cNvSpPr/>
            <p:nvPr/>
          </p:nvSpPr>
          <p:spPr>
            <a:xfrm>
              <a:off x="2357422" y="4929198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142976" y="5643578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2312879" y="3661244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橢圓 99"/>
            <p:cNvSpPr/>
            <p:nvPr/>
          </p:nvSpPr>
          <p:spPr>
            <a:xfrm>
              <a:off x="3500430" y="5643578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5072066" y="2857496"/>
            <a:ext cx="2576984" cy="2576984"/>
            <a:chOff x="5072066" y="2857496"/>
            <a:chExt cx="2576984" cy="2576984"/>
          </a:xfrm>
        </p:grpSpPr>
        <p:sp>
          <p:nvSpPr>
            <p:cNvPr id="21" name="立方體 20"/>
            <p:cNvSpPr/>
            <p:nvPr/>
          </p:nvSpPr>
          <p:spPr>
            <a:xfrm>
              <a:off x="5214942" y="3000372"/>
              <a:ext cx="2286016" cy="2286016"/>
            </a:xfrm>
            <a:prstGeom prst="cub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橢圓 21"/>
            <p:cNvSpPr/>
            <p:nvPr/>
          </p:nvSpPr>
          <p:spPr>
            <a:xfrm>
              <a:off x="5072066" y="3429000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橢圓 22"/>
            <p:cNvSpPr/>
            <p:nvPr/>
          </p:nvSpPr>
          <p:spPr>
            <a:xfrm>
              <a:off x="5072066" y="5143512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橢圓 23"/>
            <p:cNvSpPr/>
            <p:nvPr/>
          </p:nvSpPr>
          <p:spPr>
            <a:xfrm>
              <a:off x="6786578" y="5143512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橢圓 24"/>
            <p:cNvSpPr/>
            <p:nvPr/>
          </p:nvSpPr>
          <p:spPr>
            <a:xfrm>
              <a:off x="6786578" y="3429000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橢圓 25"/>
            <p:cNvSpPr/>
            <p:nvPr/>
          </p:nvSpPr>
          <p:spPr>
            <a:xfrm>
              <a:off x="5643570" y="2857496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橢圓 26"/>
            <p:cNvSpPr/>
            <p:nvPr/>
          </p:nvSpPr>
          <p:spPr>
            <a:xfrm>
              <a:off x="7358082" y="2857496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橢圓 27"/>
            <p:cNvSpPr/>
            <p:nvPr/>
          </p:nvSpPr>
          <p:spPr>
            <a:xfrm>
              <a:off x="7358082" y="4572008"/>
              <a:ext cx="290968" cy="2909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428604"/>
            <a:ext cx="6215106" cy="980122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智慧盤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928663" y="1928802"/>
          <a:ext cx="3125850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950"/>
                <a:gridCol w="1041950"/>
                <a:gridCol w="1041950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3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2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7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4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8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1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6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5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內容版面配置區 4"/>
          <p:cNvGraphicFramePr>
            <a:graphicFrameLocks noGrp="1"/>
          </p:cNvGraphicFramePr>
          <p:nvPr>
            <p:ph idx="1"/>
          </p:nvPr>
        </p:nvGraphicFramePr>
        <p:xfrm>
          <a:off x="5286380" y="1928801"/>
          <a:ext cx="3125850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950"/>
                <a:gridCol w="1041950"/>
                <a:gridCol w="1041950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1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2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3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4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5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6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7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6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8</a:t>
                      </a:r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6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marL="86980" marR="86980" marT="43490" marB="434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向右箭號 6"/>
          <p:cNvSpPr/>
          <p:nvPr/>
        </p:nvSpPr>
        <p:spPr>
          <a:xfrm>
            <a:off x="4286248" y="3143247"/>
            <a:ext cx="857256" cy="28575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2643174" y="5214950"/>
            <a:ext cx="392909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能不能完成？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鬼腳圖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cxnSp>
        <p:nvCxnSpPr>
          <p:cNvPr id="6" name="直線接點 5"/>
          <p:cNvCxnSpPr/>
          <p:nvPr/>
        </p:nvCxnSpPr>
        <p:spPr>
          <a:xfrm rot="5400000">
            <a:off x="821505" y="3749677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5400000">
            <a:off x="2036216" y="3749677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rot="5400000">
            <a:off x="3250927" y="3749677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5400000">
            <a:off x="4465637" y="3749677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500298" y="2786058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3714744" y="3500438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929190" y="3143248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2500298" y="4500570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4929190" y="4071942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2143108" y="16430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康康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357554" y="164305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無中餡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4572000" y="16430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小中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786446" y="16430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阿雅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143108" y="55007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香蕉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3357554" y="55007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柳丁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4572000" y="55007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西瓜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5786446" y="55007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橘子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鬼腳圖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sp>
        <p:nvSpPr>
          <p:cNvPr id="14" name="圓角矩形 13"/>
          <p:cNvSpPr/>
          <p:nvPr/>
        </p:nvSpPr>
        <p:spPr>
          <a:xfrm>
            <a:off x="1428728" y="1928802"/>
            <a:ext cx="578647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是否有人會拿兩個？有人沒拿到？</a:t>
            </a:r>
            <a:endParaRPr lang="zh-TW" altLang="en-US" sz="2800" dirty="0"/>
          </a:p>
        </p:txBody>
      </p:sp>
      <p:sp>
        <p:nvSpPr>
          <p:cNvPr id="16" name="圓角矩形 15"/>
          <p:cNvSpPr/>
          <p:nvPr/>
        </p:nvSpPr>
        <p:spPr>
          <a:xfrm>
            <a:off x="1428728" y="3000372"/>
            <a:ext cx="607223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由上往下畫，由下往上畫是否一樣？</a:t>
            </a:r>
            <a:endParaRPr lang="zh-TW" altLang="en-US" sz="2800" dirty="0"/>
          </a:p>
        </p:txBody>
      </p:sp>
      <p:sp>
        <p:nvSpPr>
          <p:cNvPr id="18" name="圓角矩形 17"/>
          <p:cNvSpPr/>
          <p:nvPr/>
        </p:nvSpPr>
        <p:spPr>
          <a:xfrm>
            <a:off x="1428728" y="4071942"/>
            <a:ext cx="435771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如何拿到想要的東西？</a:t>
            </a:r>
            <a:endParaRPr lang="zh-TW" altLang="en-US" sz="2800" dirty="0"/>
          </a:p>
        </p:txBody>
      </p:sp>
      <p:sp>
        <p:nvSpPr>
          <p:cNvPr id="20" name="圓角矩形 19"/>
          <p:cNvSpPr/>
          <p:nvPr/>
        </p:nvSpPr>
        <p:spPr>
          <a:xfrm>
            <a:off x="1428728" y="5072074"/>
            <a:ext cx="157163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黑箱？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鬼腳圖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cxnSp>
        <p:nvCxnSpPr>
          <p:cNvPr id="6" name="直線接點 5"/>
          <p:cNvCxnSpPr/>
          <p:nvPr/>
        </p:nvCxnSpPr>
        <p:spPr>
          <a:xfrm rot="5400000">
            <a:off x="821505" y="3535363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5400000">
            <a:off x="2036216" y="3535363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rot="5400000">
            <a:off x="3250927" y="3535363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5400000">
            <a:off x="4465637" y="3535363"/>
            <a:ext cx="33575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500298" y="2571744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3714744" y="3286124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929190" y="2928934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2500298" y="4286256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4929190" y="3857628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2285984" y="142873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50043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4714876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929322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285984" y="528638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3500430" y="528638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4714876" y="528638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5929322" y="528638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35" name="物件 34"/>
          <p:cNvGraphicFramePr>
            <a:graphicFrameLocks noChangeAspect="1"/>
          </p:cNvGraphicFramePr>
          <p:nvPr/>
        </p:nvGraphicFramePr>
        <p:xfrm>
          <a:off x="3214678" y="5643578"/>
          <a:ext cx="3600475" cy="642942"/>
        </p:xfrm>
        <a:graphic>
          <a:graphicData uri="http://schemas.openxmlformats.org/presentationml/2006/ole">
            <p:oleObj spid="_x0000_s247810" name="Equation" r:id="rId4" imgW="1422360" imgH="253800" progId="Equation.DSMT4">
              <p:embed/>
            </p:oleObj>
          </a:graphicData>
        </a:graphic>
      </p:graphicFrame>
      <p:graphicFrame>
        <p:nvGraphicFramePr>
          <p:cNvPr id="36" name="物件 35"/>
          <p:cNvGraphicFramePr>
            <a:graphicFrameLocks noChangeAspect="1"/>
          </p:cNvGraphicFramePr>
          <p:nvPr/>
        </p:nvGraphicFramePr>
        <p:xfrm>
          <a:off x="6858016" y="5286388"/>
          <a:ext cx="1543050" cy="1157287"/>
        </p:xfrm>
        <a:graphic>
          <a:graphicData uri="http://schemas.openxmlformats.org/presentationml/2006/ole">
            <p:oleObj spid="_x0000_s247811" name="Equation" r:id="rId5" imgW="6094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OLL</a:t>
            </a:r>
            <a:r>
              <a:rPr lang="zh-TW" altLang="en-US" dirty="0" smtClean="0"/>
              <a:t>發生機率</a:t>
            </a:r>
            <a:r>
              <a:rPr lang="en-US" altLang="zh-TW" dirty="0" smtClean="0"/>
              <a:t>(Case 1)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1428728" y="1571612"/>
            <a:ext cx="6500858" cy="1428760"/>
            <a:chOff x="1428728" y="1571612"/>
            <a:chExt cx="6500858" cy="1428760"/>
          </a:xfrm>
        </p:grpSpPr>
        <p:sp>
          <p:nvSpPr>
            <p:cNvPr id="5" name="圓角矩形 4"/>
            <p:cNvSpPr/>
            <p:nvPr/>
          </p:nvSpPr>
          <p:spPr>
            <a:xfrm>
              <a:off x="1428728" y="1571612"/>
              <a:ext cx="6500858" cy="142876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200000"/>
                </a:lnSpc>
              </a:pPr>
              <a:r>
                <a:rPr lang="zh-TW" altLang="en-US" dirty="0" smtClean="0"/>
                <a:t>一個</a:t>
              </a:r>
              <a:r>
                <a:rPr lang="en-US" altLang="zh-TW" dirty="0" smtClean="0"/>
                <a:t>3</a:t>
              </a:r>
              <a:r>
                <a:rPr lang="zh-TW" altLang="en-US" dirty="0" smtClean="0"/>
                <a:t>階魔術方塊前兩層轉完且已將第三層轉出十字，第三層是            的機率為何？</a:t>
              </a:r>
              <a:endParaRPr lang="zh-TW" altLang="en-US" dirty="0"/>
            </a:p>
          </p:txBody>
        </p:sp>
        <p:pic>
          <p:nvPicPr>
            <p:cNvPr id="6" name="Picture 6" descr="D:\Backup\WWW\Furom\phpBB\Cube\images\notation1\OLL6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14744" y="2214554"/>
              <a:ext cx="733425" cy="723900"/>
            </a:xfrm>
            <a:prstGeom prst="rect">
              <a:avLst/>
            </a:prstGeom>
            <a:noFill/>
          </p:spPr>
        </p:pic>
      </p:grpSp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714348" y="3071810"/>
          <a:ext cx="7648575" cy="1220788"/>
        </p:xfrm>
        <a:graphic>
          <a:graphicData uri="http://schemas.openxmlformats.org/presentationml/2006/ole">
            <p:oleObj spid="_x0000_s215042" name="Equation" r:id="rId5" imgW="2705040" imgH="431640" progId="Equation.DSMT4">
              <p:embed/>
            </p:oleObj>
          </a:graphicData>
        </a:graphic>
      </p:graphicFrame>
      <p:pic>
        <p:nvPicPr>
          <p:cNvPr id="11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286256"/>
            <a:ext cx="733425" cy="723900"/>
          </a:xfrm>
          <a:prstGeom prst="rect">
            <a:avLst/>
          </a:prstGeom>
          <a:noFill/>
        </p:spPr>
      </p:pic>
      <p:pic>
        <p:nvPicPr>
          <p:cNvPr id="12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928926" y="4286256"/>
            <a:ext cx="733425" cy="723900"/>
          </a:xfrm>
          <a:prstGeom prst="rect">
            <a:avLst/>
          </a:prstGeom>
          <a:noFill/>
        </p:spPr>
      </p:pic>
      <p:pic>
        <p:nvPicPr>
          <p:cNvPr id="13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5072066" y="4286256"/>
            <a:ext cx="733425" cy="723900"/>
          </a:xfrm>
          <a:prstGeom prst="rect">
            <a:avLst/>
          </a:prstGeom>
          <a:noFill/>
        </p:spPr>
      </p:pic>
      <p:pic>
        <p:nvPicPr>
          <p:cNvPr id="14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6429388" y="4286256"/>
            <a:ext cx="733425" cy="723900"/>
          </a:xfrm>
          <a:prstGeom prst="rect">
            <a:avLst/>
          </a:prstGeom>
          <a:noFill/>
        </p:spPr>
      </p:pic>
      <p:pic>
        <p:nvPicPr>
          <p:cNvPr id="15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4"/>
          <a:srcRect r="51298" b="50658"/>
          <a:stretch>
            <a:fillRect/>
          </a:stretch>
        </p:blipFill>
        <p:spPr bwMode="auto">
          <a:xfrm>
            <a:off x="785786" y="4286256"/>
            <a:ext cx="357190" cy="3571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4"/>
          <a:srcRect l="51298" t="50658"/>
          <a:stretch>
            <a:fillRect/>
          </a:stretch>
        </p:blipFill>
        <p:spPr bwMode="auto">
          <a:xfrm rot="10800000">
            <a:off x="4214809" y="4286256"/>
            <a:ext cx="357190" cy="3571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OLL</a:t>
            </a:r>
            <a:r>
              <a:rPr lang="zh-TW" altLang="en-US" dirty="0" smtClean="0"/>
              <a:t>發生機率</a:t>
            </a:r>
            <a:r>
              <a:rPr lang="en-US" altLang="zh-TW" dirty="0" smtClean="0"/>
              <a:t>(Case 2)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571472" y="3071810"/>
          <a:ext cx="8147076" cy="1149138"/>
        </p:xfrm>
        <a:graphic>
          <a:graphicData uri="http://schemas.openxmlformats.org/presentationml/2006/ole">
            <p:oleObj spid="_x0000_s216066" name="Equation" r:id="rId4" imgW="3060360" imgH="431640" progId="Equation.DSMT4">
              <p:embed/>
            </p:oleObj>
          </a:graphicData>
        </a:graphic>
      </p:graphicFrame>
      <p:pic>
        <p:nvPicPr>
          <p:cNvPr id="19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3571868" y="4357694"/>
            <a:ext cx="733425" cy="723900"/>
          </a:xfrm>
          <a:prstGeom prst="rect">
            <a:avLst/>
          </a:prstGeom>
          <a:noFill/>
        </p:spPr>
      </p:pic>
      <p:pic>
        <p:nvPicPr>
          <p:cNvPr id="20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4357694"/>
            <a:ext cx="733425" cy="723900"/>
          </a:xfrm>
          <a:prstGeom prst="rect">
            <a:avLst/>
          </a:prstGeom>
          <a:noFill/>
        </p:spPr>
      </p:pic>
      <p:pic>
        <p:nvPicPr>
          <p:cNvPr id="21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5710246" y="4362456"/>
            <a:ext cx="733425" cy="723900"/>
          </a:xfrm>
          <a:prstGeom prst="rect">
            <a:avLst/>
          </a:prstGeom>
          <a:noFill/>
        </p:spPr>
      </p:pic>
      <p:pic>
        <p:nvPicPr>
          <p:cNvPr id="22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781815" y="4362457"/>
            <a:ext cx="733425" cy="723900"/>
          </a:xfrm>
          <a:prstGeom prst="rect">
            <a:avLst/>
          </a:prstGeom>
          <a:noFill/>
        </p:spPr>
      </p:pic>
      <p:pic>
        <p:nvPicPr>
          <p:cNvPr id="23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 r="51298" b="50658"/>
          <a:stretch>
            <a:fillRect/>
          </a:stretch>
        </p:blipFill>
        <p:spPr bwMode="auto">
          <a:xfrm>
            <a:off x="642910" y="4357694"/>
            <a:ext cx="357190" cy="357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 l="51298" t="50658"/>
          <a:stretch>
            <a:fillRect/>
          </a:stretch>
        </p:blipFill>
        <p:spPr bwMode="auto">
          <a:xfrm rot="10800000">
            <a:off x="2714611" y="4357694"/>
            <a:ext cx="357190" cy="357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5"/>
          <a:srcRect l="50649" b="50657"/>
          <a:stretch>
            <a:fillRect/>
          </a:stretch>
        </p:blipFill>
        <p:spPr bwMode="auto">
          <a:xfrm rot="16200000">
            <a:off x="4783933" y="4355312"/>
            <a:ext cx="361952" cy="3571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9" name="群組 28"/>
          <p:cNvGrpSpPr/>
          <p:nvPr/>
        </p:nvGrpSpPr>
        <p:grpSpPr>
          <a:xfrm>
            <a:off x="1285852" y="1643050"/>
            <a:ext cx="6500858" cy="1428760"/>
            <a:chOff x="1214414" y="2500306"/>
            <a:chExt cx="6500858" cy="1428760"/>
          </a:xfrm>
        </p:grpSpPr>
        <p:sp>
          <p:nvSpPr>
            <p:cNvPr id="27" name="圓角矩形 26"/>
            <p:cNvSpPr/>
            <p:nvPr/>
          </p:nvSpPr>
          <p:spPr>
            <a:xfrm>
              <a:off x="1214414" y="2500306"/>
              <a:ext cx="6500858" cy="142876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200000"/>
                </a:lnSpc>
              </a:pPr>
              <a:r>
                <a:rPr lang="zh-TW" altLang="en-US" dirty="0" smtClean="0"/>
                <a:t>一個</a:t>
              </a:r>
              <a:r>
                <a:rPr lang="en-US" altLang="zh-TW" dirty="0" smtClean="0"/>
                <a:t>3</a:t>
              </a:r>
              <a:r>
                <a:rPr lang="zh-TW" altLang="en-US" dirty="0" smtClean="0"/>
                <a:t>階魔術方塊前兩層轉完且已將第三層轉出十字，第三層是            的機率為何？</a:t>
              </a:r>
              <a:endParaRPr lang="zh-TW" altLang="en-US" dirty="0"/>
            </a:p>
          </p:txBody>
        </p:sp>
        <p:pic>
          <p:nvPicPr>
            <p:cNvPr id="17" name="Picture 5" descr="D:\Backup\WWW\Furom\phpBB\Cube\images\notation1\OLL5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0430" y="3143248"/>
              <a:ext cx="733425" cy="7239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OLL</a:t>
            </a:r>
            <a:r>
              <a:rPr lang="zh-TW" altLang="en-US" dirty="0" smtClean="0"/>
              <a:t>發生機率</a:t>
            </a:r>
            <a:r>
              <a:rPr lang="en-US" altLang="zh-TW" dirty="0" smtClean="0"/>
              <a:t>(Case 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2209800" y="3643314"/>
          <a:ext cx="4868863" cy="1149350"/>
        </p:xfrm>
        <a:graphic>
          <a:graphicData uri="http://schemas.openxmlformats.org/presentationml/2006/ole">
            <p:oleObj spid="_x0000_s217090" name="Equation" r:id="rId4" imgW="1828800" imgH="431640" progId="Equation.DSMT4">
              <p:embed/>
            </p:oleObj>
          </a:graphicData>
        </a:graphic>
      </p:graphicFrame>
      <p:pic>
        <p:nvPicPr>
          <p:cNvPr id="16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143504" y="4857757"/>
            <a:ext cx="733425" cy="723900"/>
          </a:xfrm>
          <a:prstGeom prst="rect">
            <a:avLst/>
          </a:prstGeom>
          <a:noFill/>
        </p:spPr>
      </p:pic>
      <p:pic>
        <p:nvPicPr>
          <p:cNvPr id="18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4857757"/>
            <a:ext cx="733425" cy="723900"/>
          </a:xfrm>
          <a:prstGeom prst="rect">
            <a:avLst/>
          </a:prstGeom>
          <a:noFill/>
        </p:spPr>
      </p:pic>
      <p:pic>
        <p:nvPicPr>
          <p:cNvPr id="26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5"/>
          <a:srcRect r="51298" b="50657"/>
          <a:stretch>
            <a:fillRect/>
          </a:stretch>
        </p:blipFill>
        <p:spPr bwMode="auto">
          <a:xfrm>
            <a:off x="2285984" y="4857757"/>
            <a:ext cx="357190" cy="357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5"/>
          <a:srcRect t="50656" r="50649"/>
          <a:stretch>
            <a:fillRect/>
          </a:stretch>
        </p:blipFill>
        <p:spPr bwMode="auto">
          <a:xfrm rot="5400000">
            <a:off x="4355304" y="4855377"/>
            <a:ext cx="361953" cy="357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2" name="群組 31"/>
          <p:cNvGrpSpPr/>
          <p:nvPr/>
        </p:nvGrpSpPr>
        <p:grpSpPr>
          <a:xfrm>
            <a:off x="1285852" y="1857364"/>
            <a:ext cx="6500858" cy="1428760"/>
            <a:chOff x="1285852" y="1643050"/>
            <a:chExt cx="6500858" cy="1428760"/>
          </a:xfrm>
        </p:grpSpPr>
        <p:sp>
          <p:nvSpPr>
            <p:cNvPr id="29" name="圓角矩形 28"/>
            <p:cNvSpPr/>
            <p:nvPr/>
          </p:nvSpPr>
          <p:spPr>
            <a:xfrm>
              <a:off x="1285852" y="1643050"/>
              <a:ext cx="6500858" cy="142876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200000"/>
                </a:lnSpc>
              </a:pPr>
              <a:r>
                <a:rPr lang="zh-TW" altLang="en-US" dirty="0" smtClean="0"/>
                <a:t>一個</a:t>
              </a:r>
              <a:r>
                <a:rPr lang="en-US" altLang="zh-TW" dirty="0" smtClean="0"/>
                <a:t>3</a:t>
              </a:r>
              <a:r>
                <a:rPr lang="zh-TW" altLang="en-US" dirty="0" smtClean="0"/>
                <a:t>階魔術方塊前兩層轉完且已將第三層轉出十字，第三層是            的機率為何？</a:t>
              </a:r>
              <a:endParaRPr lang="zh-TW" altLang="en-US" dirty="0"/>
            </a:p>
          </p:txBody>
        </p:sp>
        <p:pic>
          <p:nvPicPr>
            <p:cNvPr id="31" name="Picture 7" descr="D:\Backup\WWW\Furom\phpBB\Cube\images\notation1\OLL7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2285992"/>
              <a:ext cx="733425" cy="7239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所有</a:t>
            </a:r>
            <a:r>
              <a:rPr lang="en-US" altLang="zh-TW" dirty="0" smtClean="0"/>
              <a:t>OLL(</a:t>
            </a:r>
            <a:r>
              <a:rPr lang="zh-TW" altLang="en-US" dirty="0" smtClean="0"/>
              <a:t>已完成十字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pic>
        <p:nvPicPr>
          <p:cNvPr id="3074" name="Picture 2" descr="D:\Backup\WWW\Furom\phpBB\Cube\images\notation1\OLL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928802"/>
            <a:ext cx="733425" cy="723900"/>
          </a:xfrm>
          <a:prstGeom prst="rect">
            <a:avLst/>
          </a:prstGeom>
          <a:noFill/>
        </p:spPr>
      </p:pic>
      <p:pic>
        <p:nvPicPr>
          <p:cNvPr id="3075" name="Picture 3" descr="D:\Backup\WWW\Furom\phpBB\Cube\images\notation1\OLL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69474" y="1928802"/>
            <a:ext cx="733425" cy="723900"/>
          </a:xfrm>
          <a:prstGeom prst="rect">
            <a:avLst/>
          </a:prstGeom>
          <a:noFill/>
        </p:spPr>
      </p:pic>
      <p:pic>
        <p:nvPicPr>
          <p:cNvPr id="3076" name="Picture 4" descr="D:\Backup\WWW\Furom\phpBB\Cube\images\notation1\OLL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3850" y="1928802"/>
            <a:ext cx="723900" cy="733425"/>
          </a:xfrm>
          <a:prstGeom prst="rect">
            <a:avLst/>
          </a:prstGeom>
          <a:noFill/>
        </p:spPr>
      </p:pic>
      <p:pic>
        <p:nvPicPr>
          <p:cNvPr id="3077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1928802"/>
            <a:ext cx="733425" cy="723900"/>
          </a:xfrm>
          <a:prstGeom prst="rect">
            <a:avLst/>
          </a:prstGeom>
          <a:noFill/>
        </p:spPr>
      </p:pic>
      <p:pic>
        <p:nvPicPr>
          <p:cNvPr id="3078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27286" y="1928802"/>
            <a:ext cx="733425" cy="723900"/>
          </a:xfrm>
          <a:prstGeom prst="rect">
            <a:avLst/>
          </a:prstGeom>
          <a:noFill/>
        </p:spPr>
      </p:pic>
      <p:pic>
        <p:nvPicPr>
          <p:cNvPr id="3079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411662" y="1928802"/>
            <a:ext cx="733425" cy="723900"/>
          </a:xfrm>
          <a:prstGeom prst="rect">
            <a:avLst/>
          </a:prstGeom>
          <a:noFill/>
        </p:spPr>
      </p:pic>
      <p:pic>
        <p:nvPicPr>
          <p:cNvPr id="3080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85098" y="1928802"/>
            <a:ext cx="733425" cy="723900"/>
          </a:xfrm>
          <a:prstGeom prst="rect">
            <a:avLst/>
          </a:prstGeom>
          <a:noFill/>
        </p:spPr>
      </p:pic>
      <p:graphicFrame>
        <p:nvGraphicFramePr>
          <p:cNvPr id="36" name="物件 35"/>
          <p:cNvGraphicFramePr>
            <a:graphicFrameLocks noChangeAspect="1"/>
          </p:cNvGraphicFramePr>
          <p:nvPr/>
        </p:nvGraphicFramePr>
        <p:xfrm>
          <a:off x="5480281" y="5643578"/>
          <a:ext cx="410963" cy="707770"/>
        </p:xfrm>
        <a:graphic>
          <a:graphicData uri="http://schemas.openxmlformats.org/presentationml/2006/ole">
            <p:oleObj spid="_x0000_s214018" name="Equation" r:id="rId11" imgW="228600" imgH="393480" progId="Equation.DSMT4">
              <p:embed/>
            </p:oleObj>
          </a:graphicData>
        </a:graphic>
      </p:graphicFrame>
      <p:graphicFrame>
        <p:nvGraphicFramePr>
          <p:cNvPr id="37" name="物件 36"/>
          <p:cNvGraphicFramePr>
            <a:graphicFrameLocks noChangeAspect="1"/>
          </p:cNvGraphicFramePr>
          <p:nvPr/>
        </p:nvGraphicFramePr>
        <p:xfrm>
          <a:off x="6419180" y="5643578"/>
          <a:ext cx="410963" cy="707770"/>
        </p:xfrm>
        <a:graphic>
          <a:graphicData uri="http://schemas.openxmlformats.org/presentationml/2006/ole">
            <p:oleObj spid="_x0000_s214019" name="Equation" r:id="rId12" imgW="228600" imgH="393480" progId="Equation.DSMT4">
              <p:embed/>
            </p:oleObj>
          </a:graphicData>
        </a:graphic>
      </p:graphicFrame>
      <p:graphicFrame>
        <p:nvGraphicFramePr>
          <p:cNvPr id="38" name="物件 37"/>
          <p:cNvGraphicFramePr>
            <a:graphicFrameLocks noChangeAspect="1"/>
          </p:cNvGraphicFramePr>
          <p:nvPr/>
        </p:nvGraphicFramePr>
        <p:xfrm>
          <a:off x="4541382" y="5643578"/>
          <a:ext cx="410963" cy="707770"/>
        </p:xfrm>
        <a:graphic>
          <a:graphicData uri="http://schemas.openxmlformats.org/presentationml/2006/ole">
            <p:oleObj spid="_x0000_s214020" name="Equation" r:id="rId13" imgW="228600" imgH="393480" progId="Equation.DSMT4">
              <p:embed/>
            </p:oleObj>
          </a:graphicData>
        </a:graphic>
      </p:graphicFrame>
      <p:graphicFrame>
        <p:nvGraphicFramePr>
          <p:cNvPr id="39" name="物件 38"/>
          <p:cNvGraphicFramePr>
            <a:graphicFrameLocks noChangeAspect="1"/>
          </p:cNvGraphicFramePr>
          <p:nvPr/>
        </p:nvGraphicFramePr>
        <p:xfrm>
          <a:off x="2663584" y="5643578"/>
          <a:ext cx="410963" cy="707770"/>
        </p:xfrm>
        <a:graphic>
          <a:graphicData uri="http://schemas.openxmlformats.org/presentationml/2006/ole">
            <p:oleObj spid="_x0000_s214021" name="Equation" r:id="rId14" imgW="228600" imgH="393480" progId="Equation.DSMT4">
              <p:embed/>
            </p:oleObj>
          </a:graphicData>
        </a:graphic>
      </p:graphicFrame>
      <p:graphicFrame>
        <p:nvGraphicFramePr>
          <p:cNvPr id="40" name="物件 39"/>
          <p:cNvGraphicFramePr>
            <a:graphicFrameLocks noChangeAspect="1"/>
          </p:cNvGraphicFramePr>
          <p:nvPr/>
        </p:nvGraphicFramePr>
        <p:xfrm>
          <a:off x="3602483" y="5643578"/>
          <a:ext cx="410963" cy="707770"/>
        </p:xfrm>
        <a:graphic>
          <a:graphicData uri="http://schemas.openxmlformats.org/presentationml/2006/ole">
            <p:oleObj spid="_x0000_s214022" name="Equation" r:id="rId15" imgW="228600" imgH="393480" progId="Equation.DSMT4">
              <p:embed/>
            </p:oleObj>
          </a:graphicData>
        </a:graphic>
      </p:graphicFrame>
      <p:graphicFrame>
        <p:nvGraphicFramePr>
          <p:cNvPr id="41" name="物件 40"/>
          <p:cNvGraphicFramePr>
            <a:graphicFrameLocks noChangeAspect="1"/>
          </p:cNvGraphicFramePr>
          <p:nvPr/>
        </p:nvGraphicFramePr>
        <p:xfrm>
          <a:off x="1724685" y="5643578"/>
          <a:ext cx="410963" cy="707770"/>
        </p:xfrm>
        <a:graphic>
          <a:graphicData uri="http://schemas.openxmlformats.org/presentationml/2006/ole">
            <p:oleObj spid="_x0000_s214023" name="Equation" r:id="rId16" imgW="228600" imgH="393480" progId="Equation.DSMT4">
              <p:embed/>
            </p:oleObj>
          </a:graphicData>
        </a:graphic>
      </p:graphicFrame>
      <p:graphicFrame>
        <p:nvGraphicFramePr>
          <p:cNvPr id="42" name="物件 41"/>
          <p:cNvGraphicFramePr>
            <a:graphicFrameLocks noChangeAspect="1"/>
          </p:cNvGraphicFramePr>
          <p:nvPr/>
        </p:nvGraphicFramePr>
        <p:xfrm>
          <a:off x="785786" y="5643578"/>
          <a:ext cx="410963" cy="707770"/>
        </p:xfrm>
        <a:graphic>
          <a:graphicData uri="http://schemas.openxmlformats.org/presentationml/2006/ole">
            <p:oleObj spid="_x0000_s214024" name="Equation" r:id="rId17" imgW="228600" imgH="393480" progId="Equation.DSMT4">
              <p:embed/>
            </p:oleObj>
          </a:graphicData>
        </a:graphic>
      </p:graphicFrame>
      <p:pic>
        <p:nvPicPr>
          <p:cNvPr id="18" name="Picture 2" descr="D:\Backup\WWW\Furom\phpBB\Cube\images\notation1\OLL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642910" y="2881309"/>
            <a:ext cx="733425" cy="723900"/>
          </a:xfrm>
          <a:prstGeom prst="rect">
            <a:avLst/>
          </a:prstGeom>
          <a:noFill/>
        </p:spPr>
      </p:pic>
      <p:pic>
        <p:nvPicPr>
          <p:cNvPr id="19" name="Picture 2" descr="D:\Backup\WWW\Furom\phpBB\Cube\images\notation1\OLL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642910" y="3833816"/>
            <a:ext cx="733425" cy="723900"/>
          </a:xfrm>
          <a:prstGeom prst="rect">
            <a:avLst/>
          </a:prstGeom>
          <a:noFill/>
        </p:spPr>
      </p:pic>
      <p:pic>
        <p:nvPicPr>
          <p:cNvPr id="20" name="Picture 2" descr="D:\Backup\WWW\Furom\phpBB\Cube\images\notation1\OLL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642910" y="4786322"/>
            <a:ext cx="733425" cy="723900"/>
          </a:xfrm>
          <a:prstGeom prst="rect">
            <a:avLst/>
          </a:prstGeom>
          <a:noFill/>
        </p:spPr>
      </p:pic>
      <p:pic>
        <p:nvPicPr>
          <p:cNvPr id="21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1585098" y="2881309"/>
            <a:ext cx="733425" cy="723900"/>
          </a:xfrm>
          <a:prstGeom prst="rect">
            <a:avLst/>
          </a:prstGeom>
          <a:noFill/>
        </p:spPr>
      </p:pic>
      <p:pic>
        <p:nvPicPr>
          <p:cNvPr id="22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0800000">
            <a:off x="1585098" y="3833816"/>
            <a:ext cx="733425" cy="723900"/>
          </a:xfrm>
          <a:prstGeom prst="rect">
            <a:avLst/>
          </a:prstGeom>
          <a:noFill/>
        </p:spPr>
      </p:pic>
      <p:pic>
        <p:nvPicPr>
          <p:cNvPr id="23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1585098" y="4786322"/>
            <a:ext cx="733425" cy="723900"/>
          </a:xfrm>
          <a:prstGeom prst="rect">
            <a:avLst/>
          </a:prstGeom>
          <a:noFill/>
        </p:spPr>
      </p:pic>
      <p:pic>
        <p:nvPicPr>
          <p:cNvPr id="24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2527286" y="2881309"/>
            <a:ext cx="733425" cy="723900"/>
          </a:xfrm>
          <a:prstGeom prst="rect">
            <a:avLst/>
          </a:prstGeom>
          <a:noFill/>
        </p:spPr>
      </p:pic>
      <p:pic>
        <p:nvPicPr>
          <p:cNvPr id="25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2527286" y="3833816"/>
            <a:ext cx="733425" cy="723900"/>
          </a:xfrm>
          <a:prstGeom prst="rect">
            <a:avLst/>
          </a:prstGeom>
          <a:noFill/>
        </p:spPr>
      </p:pic>
      <p:pic>
        <p:nvPicPr>
          <p:cNvPr id="26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2527286" y="4786322"/>
            <a:ext cx="733425" cy="723900"/>
          </a:xfrm>
          <a:prstGeom prst="rect">
            <a:avLst/>
          </a:prstGeom>
          <a:noFill/>
        </p:spPr>
      </p:pic>
      <p:pic>
        <p:nvPicPr>
          <p:cNvPr id="27" name="Picture 3" descr="D:\Backup\WWW\Furom\phpBB\Cube\images\notation1\OLL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469474" y="2881309"/>
            <a:ext cx="733425" cy="723900"/>
          </a:xfrm>
          <a:prstGeom prst="rect">
            <a:avLst/>
          </a:prstGeom>
          <a:noFill/>
        </p:spPr>
      </p:pic>
      <p:pic>
        <p:nvPicPr>
          <p:cNvPr id="28" name="Picture 3" descr="D:\Backup\WWW\Furom\phpBB\Cube\images\notation1\OLL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3469474" y="4786322"/>
            <a:ext cx="733425" cy="723900"/>
          </a:xfrm>
          <a:prstGeom prst="rect">
            <a:avLst/>
          </a:prstGeom>
          <a:noFill/>
        </p:spPr>
      </p:pic>
      <p:pic>
        <p:nvPicPr>
          <p:cNvPr id="30" name="Picture 3" descr="D:\Backup\WWW\Furom\phpBB\Cube\images\notation1\OLL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3469474" y="3833816"/>
            <a:ext cx="733425" cy="723900"/>
          </a:xfrm>
          <a:prstGeom prst="rect">
            <a:avLst/>
          </a:prstGeom>
          <a:noFill/>
        </p:spPr>
      </p:pic>
      <p:pic>
        <p:nvPicPr>
          <p:cNvPr id="31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5400000">
            <a:off x="4411662" y="2881309"/>
            <a:ext cx="733425" cy="723900"/>
          </a:xfrm>
          <a:prstGeom prst="rect">
            <a:avLst/>
          </a:prstGeom>
          <a:noFill/>
        </p:spPr>
      </p:pic>
      <p:pic>
        <p:nvPicPr>
          <p:cNvPr id="33" name="Picture 4" descr="D:\Backup\WWW\Furom\phpBB\Cube\images\notation1\OLL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5353850" y="2871784"/>
            <a:ext cx="723900" cy="733425"/>
          </a:xfrm>
          <a:prstGeom prst="rect">
            <a:avLst/>
          </a:prstGeom>
          <a:noFill/>
        </p:spPr>
      </p:pic>
      <p:pic>
        <p:nvPicPr>
          <p:cNvPr id="34" name="Picture 4" descr="D:\Backup\WWW\Furom\phpBB\Cube\images\notation1\OLL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5353850" y="3833816"/>
            <a:ext cx="723900" cy="733425"/>
          </a:xfrm>
          <a:prstGeom prst="rect">
            <a:avLst/>
          </a:prstGeom>
          <a:noFill/>
        </p:spPr>
      </p:pic>
      <p:pic>
        <p:nvPicPr>
          <p:cNvPr id="35" name="Picture 4" descr="D:\Backup\WWW\Furom\phpBB\Cube\images\notation1\OLL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5353850" y="4786322"/>
            <a:ext cx="723900" cy="733425"/>
          </a:xfrm>
          <a:prstGeom prst="rect">
            <a:avLst/>
          </a:prstGeom>
          <a:noFill/>
        </p:spPr>
      </p:pic>
      <p:pic>
        <p:nvPicPr>
          <p:cNvPr id="43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6286512" y="2881309"/>
            <a:ext cx="733425" cy="723900"/>
          </a:xfrm>
          <a:prstGeom prst="rect">
            <a:avLst/>
          </a:prstGeom>
          <a:noFill/>
        </p:spPr>
      </p:pic>
      <p:pic>
        <p:nvPicPr>
          <p:cNvPr id="44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0800000">
            <a:off x="6286512" y="3833816"/>
            <a:ext cx="733425" cy="723900"/>
          </a:xfrm>
          <a:prstGeom prst="rect">
            <a:avLst/>
          </a:prstGeom>
          <a:noFill/>
        </p:spPr>
      </p:pic>
      <p:pic>
        <p:nvPicPr>
          <p:cNvPr id="45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6286512" y="4786322"/>
            <a:ext cx="733425" cy="723900"/>
          </a:xfrm>
          <a:prstGeom prst="rect">
            <a:avLst/>
          </a:prstGeom>
          <a:noFill/>
        </p:spPr>
      </p:pic>
      <p:graphicFrame>
        <p:nvGraphicFramePr>
          <p:cNvPr id="47" name="表格 46"/>
          <p:cNvGraphicFramePr>
            <a:graphicFrameLocks noGrp="1"/>
          </p:cNvGraphicFramePr>
          <p:nvPr/>
        </p:nvGraphicFramePr>
        <p:xfrm>
          <a:off x="7215206" y="1928802"/>
          <a:ext cx="642942" cy="670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"/>
                <a:gridCol w="214314"/>
                <a:gridCol w="214314"/>
              </a:tblGrid>
              <a:tr h="223405"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3405"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3405">
                <a:tc>
                  <a:txBody>
                    <a:bodyPr/>
                    <a:lstStyle/>
                    <a:p>
                      <a:endParaRPr lang="zh-TW" altLang="en-US" sz="110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54864" marR="54864" marT="27432" marB="2743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物件 47"/>
          <p:cNvGraphicFramePr>
            <a:graphicFrameLocks noChangeAspect="1"/>
          </p:cNvGraphicFramePr>
          <p:nvPr/>
        </p:nvGraphicFramePr>
        <p:xfrm>
          <a:off x="7358082" y="5643578"/>
          <a:ext cx="410963" cy="707770"/>
        </p:xfrm>
        <a:graphic>
          <a:graphicData uri="http://schemas.openxmlformats.org/presentationml/2006/ole">
            <p:oleObj spid="_x0000_s214025" name="Equation" r:id="rId18" imgW="2286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Counting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571472" y="2214554"/>
            <a:ext cx="7929618" cy="928694"/>
          </a:xfrm>
          <a:prstGeom prst="roundRect">
            <a:avLst>
              <a:gd name="adj" fmla="val 2292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假設所有情形發生的機率都一樣，則某一集合 </a:t>
            </a:r>
            <a:r>
              <a:rPr lang="en-US" altLang="zh-TW" sz="2000" dirty="0" smtClean="0"/>
              <a:t>A </a:t>
            </a:r>
            <a:r>
              <a:rPr lang="zh-TW" altLang="en-US" sz="2000" dirty="0" smtClean="0"/>
              <a:t>發生的機率即為：</a:t>
            </a:r>
            <a:endParaRPr lang="zh-TW" altLang="en-US" sz="2000" dirty="0"/>
          </a:p>
        </p:txBody>
      </p:sp>
      <p:grpSp>
        <p:nvGrpSpPr>
          <p:cNvPr id="10" name="群組 9"/>
          <p:cNvGrpSpPr/>
          <p:nvPr/>
        </p:nvGrpSpPr>
        <p:grpSpPr>
          <a:xfrm>
            <a:off x="3143240" y="3714752"/>
            <a:ext cx="2643206" cy="1033169"/>
            <a:chOff x="3214678" y="4000504"/>
            <a:chExt cx="2643206" cy="1033169"/>
          </a:xfrm>
        </p:grpSpPr>
        <p:sp>
          <p:nvSpPr>
            <p:cNvPr id="6" name="文字方塊 5"/>
            <p:cNvSpPr txBox="1"/>
            <p:nvPr/>
          </p:nvSpPr>
          <p:spPr>
            <a:xfrm>
              <a:off x="3643306" y="4572008"/>
              <a:ext cx="207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/>
                <a:t>所有情形數目</a:t>
              </a:r>
              <a:endParaRPr lang="zh-TW" altLang="en-US" sz="2400" b="1" dirty="0"/>
            </a:p>
          </p:txBody>
        </p:sp>
        <p:cxnSp>
          <p:nvCxnSpPr>
            <p:cNvPr id="8" name="直線接點 7"/>
            <p:cNvCxnSpPr/>
            <p:nvPr/>
          </p:nvCxnSpPr>
          <p:spPr>
            <a:xfrm>
              <a:off x="3214678" y="4500570"/>
              <a:ext cx="2643206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文字方塊 8"/>
            <p:cNvSpPr txBox="1"/>
            <p:nvPr/>
          </p:nvSpPr>
          <p:spPr>
            <a:xfrm>
              <a:off x="3500430" y="4000504"/>
              <a:ext cx="2286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/>
                <a:t>集合</a:t>
              </a:r>
              <a:r>
                <a:rPr lang="en-US" altLang="zh-TW" sz="2400" b="1" dirty="0" smtClean="0"/>
                <a:t>A</a:t>
              </a:r>
              <a:r>
                <a:rPr lang="zh-TW" altLang="en-US" sz="2400" b="1" dirty="0" smtClean="0"/>
                <a:t>元素數目</a:t>
              </a:r>
              <a:endParaRPr lang="zh-TW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OLL</a:t>
            </a:r>
            <a:r>
              <a:rPr lang="zh-TW" altLang="en-US" dirty="0" smtClean="0"/>
              <a:t>的</a:t>
            </a:r>
            <a:r>
              <a:rPr lang="zh-TW" altLang="en-US" dirty="0" smtClean="0"/>
              <a:t>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aphicFrame>
        <p:nvGraphicFramePr>
          <p:cNvPr id="36" name="物件 35"/>
          <p:cNvGraphicFramePr>
            <a:graphicFrameLocks noChangeAspect="1"/>
          </p:cNvGraphicFramePr>
          <p:nvPr/>
        </p:nvGraphicFramePr>
        <p:xfrm>
          <a:off x="5929322" y="4143380"/>
          <a:ext cx="1785950" cy="1133270"/>
        </p:xfrm>
        <a:graphic>
          <a:graphicData uri="http://schemas.openxmlformats.org/presentationml/2006/ole">
            <p:oleObj spid="_x0000_s218114" name="Equation" r:id="rId4" imgW="622080" imgH="393480" progId="Equation.DSMT4">
              <p:embed/>
            </p:oleObj>
          </a:graphicData>
        </a:graphic>
      </p:graphicFrame>
      <p:pic>
        <p:nvPicPr>
          <p:cNvPr id="4105" name="Picture 9" descr="C:\Users\DavidGuo\Desktop\OLL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2285992"/>
            <a:ext cx="1285884" cy="1269184"/>
          </a:xfrm>
          <a:prstGeom prst="rect">
            <a:avLst/>
          </a:prstGeom>
          <a:noFill/>
        </p:spPr>
      </p:pic>
      <p:sp>
        <p:nvSpPr>
          <p:cNvPr id="10" name="圓角矩形 9"/>
          <p:cNvSpPr/>
          <p:nvPr/>
        </p:nvSpPr>
        <p:spPr>
          <a:xfrm>
            <a:off x="3000364" y="1785926"/>
            <a:ext cx="535785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先計算所有</a:t>
            </a:r>
            <a:r>
              <a:rPr lang="en-US" altLang="zh-TW" sz="2800" dirty="0" smtClean="0"/>
              <a:t>OLL</a:t>
            </a:r>
            <a:r>
              <a:rPr lang="zh-TW" altLang="en-US" sz="2800" dirty="0" smtClean="0"/>
              <a:t>的情形有幾種</a:t>
            </a:r>
            <a:endParaRPr lang="zh-TW" altLang="en-US" sz="2800" dirty="0"/>
          </a:p>
        </p:txBody>
      </p:sp>
      <p:sp>
        <p:nvSpPr>
          <p:cNvPr id="12" name="圓角矩形 11"/>
          <p:cNvSpPr/>
          <p:nvPr/>
        </p:nvSpPr>
        <p:spPr>
          <a:xfrm>
            <a:off x="3571868" y="2928934"/>
            <a:ext cx="4214842" cy="92869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3</a:t>
            </a:r>
            <a:r>
              <a:rPr lang="en-US" altLang="zh-TW" sz="3200" dirty="0" smtClean="0">
                <a:sym typeface="Symbol"/>
              </a:rPr>
              <a:t></a:t>
            </a:r>
            <a:r>
              <a:rPr lang="en-US" altLang="zh-TW" sz="3200" dirty="0" smtClean="0"/>
              <a:t>3</a:t>
            </a:r>
            <a:r>
              <a:rPr lang="en-US" altLang="zh-TW" sz="3200" dirty="0" smtClean="0">
                <a:sym typeface="Symbol"/>
              </a:rPr>
              <a:t></a:t>
            </a:r>
            <a:r>
              <a:rPr lang="en-US" altLang="zh-TW" sz="3200" dirty="0" smtClean="0"/>
              <a:t>3</a:t>
            </a:r>
            <a:r>
              <a:rPr lang="en-US" altLang="zh-TW" sz="3200" dirty="0" smtClean="0">
                <a:sym typeface="Symbol"/>
              </a:rPr>
              <a:t>222=216</a:t>
            </a:r>
            <a:endParaRPr lang="zh-TW" altLang="en-US" sz="3200" dirty="0" smtClean="0"/>
          </a:p>
        </p:txBody>
      </p:sp>
      <p:pic>
        <p:nvPicPr>
          <p:cNvPr id="13" name="Picture 9" descr="C:\Users\DavidGuo\Desktop\OLL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000100" y="4071942"/>
            <a:ext cx="1285884" cy="1269184"/>
          </a:xfrm>
          <a:prstGeom prst="rect">
            <a:avLst/>
          </a:prstGeom>
          <a:noFill/>
        </p:spPr>
      </p:pic>
      <p:pic>
        <p:nvPicPr>
          <p:cNvPr id="14" name="Picture 9" descr="C:\Users\DavidGuo\Desktop\OLL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2500298" y="4071942"/>
            <a:ext cx="1285884" cy="1269184"/>
          </a:xfrm>
          <a:prstGeom prst="rect">
            <a:avLst/>
          </a:prstGeom>
          <a:noFill/>
        </p:spPr>
      </p:pic>
      <p:pic>
        <p:nvPicPr>
          <p:cNvPr id="15" name="Picture 9" descr="C:\Users\DavidGuo\Desktop\OLL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3992146" y="4080292"/>
            <a:ext cx="1285884" cy="1269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pic>
        <p:nvPicPr>
          <p:cNvPr id="5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143116"/>
            <a:ext cx="1285884" cy="1269184"/>
          </a:xfrm>
          <a:prstGeom prst="rect">
            <a:avLst/>
          </a:prstGeom>
          <a:noFill/>
        </p:spPr>
      </p:pic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071934" y="3786190"/>
          <a:ext cx="473075" cy="860425"/>
        </p:xfrm>
        <a:graphic>
          <a:graphicData uri="http://schemas.openxmlformats.org/presentationml/2006/ole">
            <p:oleObj spid="_x0000_s219138" name="Equation" r:id="rId5" imgW="215640" imgH="393480" progId="Equation.DSMT4">
              <p:embed/>
            </p:oleObj>
          </a:graphicData>
        </a:graphic>
      </p:graphicFrame>
      <p:pic>
        <p:nvPicPr>
          <p:cNvPr id="7" name="Picture 11" descr="C:\Users\DavidGuo\Desktop\OLL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2143116"/>
            <a:ext cx="1285884" cy="1269184"/>
          </a:xfrm>
          <a:prstGeom prst="rect">
            <a:avLst/>
          </a:prstGeom>
          <a:noFill/>
        </p:spPr>
      </p:pic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1428728" y="3786190"/>
          <a:ext cx="661987" cy="857250"/>
        </p:xfrm>
        <a:graphic>
          <a:graphicData uri="http://schemas.openxmlformats.org/presentationml/2006/ole">
            <p:oleObj spid="_x0000_s219139" name="Equation" r:id="rId7" imgW="304560" imgH="393480" progId="Equation.DSMT4">
              <p:embed/>
            </p:oleObj>
          </a:graphicData>
        </a:graphic>
      </p:graphicFrame>
      <p:pic>
        <p:nvPicPr>
          <p:cNvPr id="219140" name="Picture 4" descr="C:\Users\DavidGuo\Desktop\OLL7[1]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2143116"/>
            <a:ext cx="1302804" cy="1285884"/>
          </a:xfrm>
          <a:prstGeom prst="rect">
            <a:avLst/>
          </a:prstGeom>
          <a:noFill/>
        </p:spPr>
      </p:pic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6599238" y="3786188"/>
          <a:ext cx="606425" cy="857250"/>
        </p:xfrm>
        <a:graphic>
          <a:graphicData uri="http://schemas.openxmlformats.org/presentationml/2006/ole">
            <p:oleObj spid="_x0000_s219141" name="Equation" r:id="rId9" imgW="2793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3309</TotalTime>
  <Words>1130</Words>
  <Application>Microsoft Office PowerPoint</Application>
  <PresentationFormat>如螢幕大小 (4:3)</PresentationFormat>
  <Paragraphs>641</Paragraphs>
  <Slides>27</Slides>
  <Notes>27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27</vt:i4>
      </vt:variant>
    </vt:vector>
  </HeadingPairs>
  <TitlesOfParts>
    <vt:vector size="30" baseType="lpstr">
      <vt:lpstr>觀點</vt:lpstr>
      <vt:lpstr>MathType 6.0 Equation</vt:lpstr>
      <vt:lpstr>Equation</vt:lpstr>
      <vt:lpstr>魔方中的數學(二)</vt:lpstr>
      <vt:lpstr>已經討論過的問題</vt:lpstr>
      <vt:lpstr>OLL發生機率(Case 1)</vt:lpstr>
      <vt:lpstr>OLL發生機率(Case 2)</vt:lpstr>
      <vt:lpstr>OLL發生機率(Case 3)</vt:lpstr>
      <vt:lpstr>所有OLL(已完成十字)</vt:lpstr>
      <vt:lpstr>Counting</vt:lpstr>
      <vt:lpstr>OLL的機率</vt:lpstr>
      <vt:lpstr>Example</vt:lpstr>
      <vt:lpstr>PLL機率</vt:lpstr>
      <vt:lpstr>PLL機率</vt:lpstr>
      <vt:lpstr>PLL機率</vt:lpstr>
      <vt:lpstr>PLL機率</vt:lpstr>
      <vt:lpstr>PLL機率</vt:lpstr>
      <vt:lpstr>PLL機率</vt:lpstr>
      <vt:lpstr>Burnside Theorem</vt:lpstr>
      <vt:lpstr>Example 1</vt:lpstr>
      <vt:lpstr>Example 2-1</vt:lpstr>
      <vt:lpstr>Example 2-2</vt:lpstr>
      <vt:lpstr>Example 3</vt:lpstr>
      <vt:lpstr>Example 4</vt:lpstr>
      <vt:lpstr>Example 5</vt:lpstr>
      <vt:lpstr>Homework</vt:lpstr>
      <vt:lpstr>智慧盤</vt:lpstr>
      <vt:lpstr>鬼腳圖</vt:lpstr>
      <vt:lpstr>鬼腳圖</vt:lpstr>
      <vt:lpstr>鬼腳圖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265</cp:revision>
  <dcterms:created xsi:type="dcterms:W3CDTF">2007-10-01T07:19:59Z</dcterms:created>
  <dcterms:modified xsi:type="dcterms:W3CDTF">2008-05-08T19:49:39Z</dcterms:modified>
</cp:coreProperties>
</file>