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80" r:id="rId13"/>
    <p:sldId id="282" r:id="rId14"/>
    <p:sldId id="281" r:id="rId15"/>
    <p:sldId id="283" r:id="rId16"/>
    <p:sldId id="284" r:id="rId17"/>
    <p:sldId id="286" r:id="rId18"/>
    <p:sldId id="291" r:id="rId19"/>
    <p:sldId id="285" r:id="rId20"/>
    <p:sldId id="288" r:id="rId21"/>
    <p:sldId id="287" r:id="rId22"/>
    <p:sldId id="289" r:id="rId23"/>
    <p:sldId id="290" r:id="rId24"/>
    <p:sldId id="292" r:id="rId25"/>
    <p:sldId id="295" r:id="rId26"/>
    <p:sldId id="294" r:id="rId27"/>
    <p:sldId id="296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8fkqu/A/6B1OQrRX1Vb3oQ" hashData="JXLP0kVPoLLR9uf0SPa27bdgMt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DFF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474" autoAdjust="0"/>
    <p:restoredTop sz="94660"/>
  </p:normalViewPr>
  <p:slideViewPr>
    <p:cSldViewPr>
      <p:cViewPr varScale="1">
        <p:scale>
          <a:sx n="106" d="100"/>
          <a:sy n="106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9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ADA1-B1BD-4D8D-A817-6D5C72BC1DC2}" type="datetimeFigureOut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3269-84F4-4E48-9603-1D442AE32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>
            <a:gsLst>
              <a:gs pos="0">
                <a:schemeClr val="bg1"/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pic>
        <p:nvPicPr>
          <p:cNvPr id="40961" name="Picture 1" descr="C:\Users\DavidGuo\Desktop\Cube's Image\圖片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067050" cy="30670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00337-F575-4448-8FDF-020FB2E94679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DEA28-DF9C-48B4-B980-BDA14E9F83A7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051560"/>
          </a:xfrm>
        </p:spPr>
        <p:txBody>
          <a:bodyPr/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35771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DB62A-B881-4099-AA90-F7834373B1BC}" type="datetime1">
              <a:rPr lang="zh-TW" altLang="en-US" smtClean="0"/>
              <a:pPr/>
              <a:t>2008/3/28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9939" name="Picture 3" descr="C:\Users\DavidGuo\Desktop\Cube's Image\rubiks-cube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7158" y="357166"/>
            <a:ext cx="1143000" cy="1211263"/>
          </a:xfrm>
          <a:prstGeom prst="rect">
            <a:avLst/>
          </a:prstGeom>
          <a:noFill/>
          <a:ln w="12700" cap="rnd">
            <a:solidFill>
              <a:schemeClr val="tx1"/>
            </a:solidFill>
            <a:round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5709482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C1722-E2C4-421E-9FA1-068CC3AFE3BB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0A7CC-BE6E-4C1A-9E06-98A09C709822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B5AA0-EB61-463E-94A6-971AE1F71D03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EA932-F9F8-47D6-887D-9EB10B3CA1B7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A2713-25F4-4532-ACF5-C5F2ACCF78AB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8362A-1058-4923-80B4-26E593492D06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14526-5A09-4961-BEE1-2761CA4CAD11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88BB72-7F26-4DA5-A3BA-95C61E655F0D}" type="datetime1">
              <a:rPr lang="zh-TW" altLang="en-US" smtClean="0"/>
              <a:pPr/>
              <a:t>2008/3/28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gi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gif"/><Relationship Id="rId5" Type="http://schemas.openxmlformats.org/officeDocument/2006/relationships/image" Target="../media/image27.gif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7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gif"/><Relationship Id="rId13" Type="http://schemas.openxmlformats.org/officeDocument/2006/relationships/oleObject" Target="../embeddings/oleObject8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0.gif"/><Relationship Id="rId12" Type="http://schemas.openxmlformats.org/officeDocument/2006/relationships/oleObject" Target="../embeddings/oleObject7.bin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gif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8.gif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23.gif"/><Relationship Id="rId4" Type="http://schemas.openxmlformats.org/officeDocument/2006/relationships/image" Target="../media/image17.gif"/><Relationship Id="rId9" Type="http://schemas.openxmlformats.org/officeDocument/2006/relationships/image" Target="../media/image22.gif"/><Relationship Id="rId1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714620"/>
            <a:ext cx="7772400" cy="1614486"/>
          </a:xfrm>
        </p:spPr>
        <p:txBody>
          <a:bodyPr>
            <a:normAutofit/>
          </a:bodyPr>
          <a:lstStyle/>
          <a:p>
            <a:r>
              <a:rPr lang="zh-TW" altLang="en-US" sz="8000" dirty="0" smtClean="0"/>
              <a:t>魔方中的數學</a:t>
            </a:r>
            <a:endParaRPr lang="zh-TW" altLang="en-US" sz="8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DavidGuo</a:t>
            </a:r>
          </a:p>
          <a:p>
            <a:r>
              <a:rPr lang="zh-TW" altLang="en-US" dirty="0" smtClean="0"/>
              <a:t>交大應數 郭君逸 助理教授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邊的方向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轉動上面</a:t>
            </a:r>
            <a:r>
              <a:rPr lang="en-US" altLang="zh-TW" dirty="0" smtClean="0"/>
              <a:t>,</a:t>
            </a:r>
            <a:r>
              <a:rPr lang="zh-TW" altLang="en-US" dirty="0" smtClean="0"/>
              <a:t>下面</a:t>
            </a:r>
            <a:r>
              <a:rPr lang="en-US" altLang="zh-TW" dirty="0" smtClean="0"/>
              <a:t>,</a:t>
            </a:r>
            <a:r>
              <a:rPr lang="zh-TW" altLang="en-US" dirty="0" smtClean="0"/>
              <a:t>前面</a:t>
            </a:r>
            <a:r>
              <a:rPr lang="en-US" altLang="zh-TW" dirty="0" smtClean="0"/>
              <a:t>,</a:t>
            </a:r>
            <a:r>
              <a:rPr lang="zh-TW" altLang="en-US" dirty="0" smtClean="0"/>
              <a:t>後面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數字總和不變</a:t>
            </a:r>
            <a:endParaRPr lang="en-US" altLang="zh-TW" dirty="0" smtClean="0"/>
          </a:p>
          <a:p>
            <a:r>
              <a:rPr lang="zh-TW" altLang="en-US" dirty="0" smtClean="0"/>
              <a:t>轉動側面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兩個邊加</a:t>
            </a:r>
            <a:r>
              <a:rPr lang="en-US" altLang="zh-TW" dirty="0" smtClean="0"/>
              <a:t>1</a:t>
            </a:r>
          </a:p>
          <a:p>
            <a:pPr lvl="1"/>
            <a:r>
              <a:rPr lang="zh-TW" altLang="en-US" dirty="0" smtClean="0"/>
              <a:t>兩個邊減</a:t>
            </a:r>
            <a:r>
              <a:rPr lang="en-US" altLang="zh-TW" dirty="0" smtClean="0"/>
              <a:t>1</a:t>
            </a:r>
          </a:p>
          <a:p>
            <a:r>
              <a:rPr lang="zh-TW" altLang="en-US" sz="4000" dirty="0" smtClean="0">
                <a:latin typeface="Kozuka Gothic Pro H" pitchFamily="34" charset="-128"/>
                <a:ea typeface="Kozuka Gothic Pro H" pitchFamily="34" charset="-128"/>
              </a:rPr>
              <a:t>邊方向數字總和一定是</a:t>
            </a:r>
            <a:r>
              <a:rPr lang="en-US" altLang="zh-TW" sz="4000" dirty="0" smtClean="0">
                <a:latin typeface="Kozuka Gothic Pro H" pitchFamily="34" charset="-128"/>
                <a:ea typeface="Kozuka Gothic Pro H" pitchFamily="34" charset="-128"/>
              </a:rPr>
              <a:t>2</a:t>
            </a:r>
            <a:r>
              <a:rPr lang="zh-TW" altLang="en-US" sz="4000" dirty="0" smtClean="0">
                <a:latin typeface="Kozuka Gothic Pro H" pitchFamily="34" charset="-128"/>
                <a:ea typeface="Kozuka Gothic Pro H" pitchFamily="34" charset="-128"/>
              </a:rPr>
              <a:t>的倍數。</a:t>
            </a:r>
            <a:endParaRPr lang="zh-TW" altLang="en-US" sz="4000" dirty="0"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400" dirty="0" smtClean="0"/>
              <a:t>Example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練習</a:t>
            </a:r>
            <a:endParaRPr lang="en-US" altLang="zh-TW" dirty="0" smtClean="0"/>
          </a:p>
          <a:p>
            <a:r>
              <a:rPr lang="zh-TW" altLang="en-US" dirty="0" smtClean="0"/>
              <a:t>第三層十字一定只有偶數個黃色</a:t>
            </a:r>
            <a:endParaRPr lang="en-US" altLang="zh-TW" dirty="0" smtClean="0"/>
          </a:p>
          <a:p>
            <a:r>
              <a:rPr lang="zh-TW" altLang="en-US" dirty="0" smtClean="0"/>
              <a:t>判斷</a:t>
            </a:r>
            <a:r>
              <a:rPr lang="en-US" altLang="zh-TW" dirty="0" smtClean="0"/>
              <a:t>OLL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Case</a:t>
            </a:r>
            <a:r>
              <a:rPr lang="zh-TW" altLang="en-US" dirty="0" smtClean="0"/>
              <a:t>是否發生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11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應用：計算</a:t>
            </a:r>
            <a:r>
              <a:rPr lang="en-US" altLang="zh-TW" dirty="0" smtClean="0"/>
              <a:t>OLL</a:t>
            </a:r>
            <a:r>
              <a:rPr lang="zh-TW" altLang="en-US" dirty="0" smtClean="0"/>
              <a:t>的機率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graphicFrame>
        <p:nvGraphicFramePr>
          <p:cNvPr id="36" name="物件 35"/>
          <p:cNvGraphicFramePr>
            <a:graphicFrameLocks noChangeAspect="1"/>
          </p:cNvGraphicFramePr>
          <p:nvPr/>
        </p:nvGraphicFramePr>
        <p:xfrm>
          <a:off x="2857488" y="2071678"/>
          <a:ext cx="468987" cy="857247"/>
        </p:xfrm>
        <a:graphic>
          <a:graphicData uri="http://schemas.openxmlformats.org/presentationml/2006/ole">
            <p:oleObj spid="_x0000_s4098" name="Equation" r:id="rId4" imgW="215640" imgH="393480" progId="Equation.DSMT4">
              <p:embed/>
            </p:oleObj>
          </a:graphicData>
        </a:graphic>
      </p:graphicFrame>
      <p:pic>
        <p:nvPicPr>
          <p:cNvPr id="4105" name="Picture 9" descr="C:\Users\DavidGuo\Desktop\OLL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1928802"/>
            <a:ext cx="1285884" cy="1269184"/>
          </a:xfrm>
          <a:prstGeom prst="rect">
            <a:avLst/>
          </a:prstGeom>
          <a:noFill/>
        </p:spPr>
      </p:pic>
      <p:pic>
        <p:nvPicPr>
          <p:cNvPr id="19" name="Picture 8" descr="D:\Backup\WWW\Furom\phpBB\Cube\images\notation1\OLL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1928802"/>
            <a:ext cx="1285884" cy="1269184"/>
          </a:xfrm>
          <a:prstGeom prst="rect">
            <a:avLst/>
          </a:prstGeom>
          <a:noFill/>
        </p:spPr>
      </p:pic>
      <p:graphicFrame>
        <p:nvGraphicFramePr>
          <p:cNvPr id="20" name="物件 19"/>
          <p:cNvGraphicFramePr>
            <a:graphicFrameLocks noChangeAspect="1"/>
          </p:cNvGraphicFramePr>
          <p:nvPr/>
        </p:nvGraphicFramePr>
        <p:xfrm>
          <a:off x="5299075" y="2071688"/>
          <a:ext cx="473075" cy="860425"/>
        </p:xfrm>
        <a:graphic>
          <a:graphicData uri="http://schemas.openxmlformats.org/presentationml/2006/ole">
            <p:oleObj spid="_x0000_s4106" name="Equation" r:id="rId7" imgW="215640" imgH="393480" progId="Equation.DSMT4">
              <p:embed/>
            </p:oleObj>
          </a:graphicData>
        </a:graphic>
      </p:graphicFrame>
      <p:pic>
        <p:nvPicPr>
          <p:cNvPr id="4107" name="Picture 11" descr="C:\Users\DavidGuo\Desktop\OLL1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85852" y="4000504"/>
            <a:ext cx="1285884" cy="1269184"/>
          </a:xfrm>
          <a:prstGeom prst="rect">
            <a:avLst/>
          </a:prstGeom>
          <a:noFill/>
        </p:spPr>
      </p:pic>
      <p:graphicFrame>
        <p:nvGraphicFramePr>
          <p:cNvPr id="22" name="物件 21"/>
          <p:cNvGraphicFramePr>
            <a:graphicFrameLocks noChangeAspect="1"/>
          </p:cNvGraphicFramePr>
          <p:nvPr/>
        </p:nvGraphicFramePr>
        <p:xfrm>
          <a:off x="2760663" y="4143375"/>
          <a:ext cx="661987" cy="857250"/>
        </p:xfrm>
        <a:graphic>
          <a:graphicData uri="http://schemas.openxmlformats.org/presentationml/2006/ole">
            <p:oleObj spid="_x0000_s4108" name="Equation" r:id="rId9" imgW="3045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85786" y="2571744"/>
            <a:ext cx="7772400" cy="1828800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排列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en-US" altLang="zh-TW" sz="5400" dirty="0" smtClean="0"/>
              <a:t>Permutation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111875"/>
            <a:ext cx="457200" cy="365125"/>
          </a:xfrm>
        </p:spPr>
        <p:txBody>
          <a:bodyPr/>
          <a:lstStyle/>
          <a:p>
            <a:fld id="{829531EB-1764-4D75-839E-59D81BB0DE6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排列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072494" cy="4143404"/>
          </a:xfrm>
        </p:spPr>
        <p:txBody>
          <a:bodyPr/>
          <a:lstStyle/>
          <a:p>
            <a:r>
              <a:rPr lang="en-US" altLang="zh-TW" dirty="0" smtClean="0"/>
              <a:t> 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兩種奇偶排列的定義：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相鄰兩個交換，一直換到</a:t>
            </a:r>
            <a:r>
              <a:rPr lang="en-US" altLang="zh-TW" dirty="0" smtClean="0"/>
              <a:t>1,2,3,4,5,6,7,8</a:t>
            </a:r>
            <a:r>
              <a:rPr lang="zh-TW" altLang="en-US" dirty="0" smtClean="0"/>
              <a:t>的次數。</a:t>
            </a:r>
            <a:endParaRPr lang="en-US" altLang="zh-TW" dirty="0" smtClean="0"/>
          </a:p>
          <a:p>
            <a:pPr lvl="1"/>
            <a:r>
              <a:rPr lang="en-US" altLang="zh-TW" i="1" dirty="0" smtClean="0"/>
              <a:t>k</a:t>
            </a:r>
            <a:r>
              <a:rPr lang="zh-TW" altLang="en-US" dirty="0" smtClean="0"/>
              <a:t>後面比</a:t>
            </a:r>
            <a:r>
              <a:rPr lang="en-US" altLang="zh-TW" i="1" dirty="0" smtClean="0"/>
              <a:t>k</a:t>
            </a:r>
            <a:r>
              <a:rPr lang="zh-TW" altLang="en-US" dirty="0" smtClean="0"/>
              <a:t>小的數目和。</a:t>
            </a:r>
            <a:endParaRPr lang="en-US" altLang="zh-TW" dirty="0" smtClean="0"/>
          </a:p>
          <a:p>
            <a:r>
              <a:rPr lang="zh-TW" altLang="en-US" dirty="0" smtClean="0"/>
              <a:t>將排列中兩個數字交換，則奇偶互換。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142976" y="1785926"/>
          <a:ext cx="3357562" cy="857250"/>
        </p:xfrm>
        <a:graphic>
          <a:graphicData uri="http://schemas.openxmlformats.org/presentationml/2006/ole">
            <p:oleObj spid="_x0000_s5122" name="Equation" r:id="rId4" imgW="1790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下列何者為偶排列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142976" y="1785926"/>
          <a:ext cx="3357562" cy="857250"/>
        </p:xfrm>
        <a:graphic>
          <a:graphicData uri="http://schemas.openxmlformats.org/presentationml/2006/ole">
            <p:oleObj spid="_x0000_s6146" name="Equation" r:id="rId4" imgW="1790640" imgH="457200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142976" y="3000372"/>
          <a:ext cx="3357562" cy="857250"/>
        </p:xfrm>
        <a:graphic>
          <a:graphicData uri="http://schemas.openxmlformats.org/presentationml/2006/ole">
            <p:oleObj spid="_x0000_s6147" name="Equation" r:id="rId5" imgW="1790640" imgH="457200" progId="Equation.DSMT4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142976" y="4286256"/>
          <a:ext cx="3357562" cy="857250"/>
        </p:xfrm>
        <a:graphic>
          <a:graphicData uri="http://schemas.openxmlformats.org/presentationml/2006/ole">
            <p:oleObj spid="_x0000_s6148" name="Equation" r:id="rId6" imgW="1790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000" dirty="0" smtClean="0"/>
              <a:t>Cycle Representation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9" name="投影片編號版面配置區 3"/>
          <p:cNvSpPr txBox="1">
            <a:spLocks/>
          </p:cNvSpPr>
          <p:nvPr/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531EB-1764-4D75-839E-59D81BB0DE6E}" type="slidenum"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1071538" y="2285992"/>
          <a:ext cx="3357584" cy="857256"/>
        </p:xfrm>
        <a:graphic>
          <a:graphicData uri="http://schemas.openxmlformats.org/presentationml/2006/ole">
            <p:oleObj spid="_x0000_s7173" name="Equation" r:id="rId4" imgW="1790640" imgH="457200" progId="Equation.DSMT4">
              <p:embed/>
            </p:oleObj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/>
        </p:nvGraphicFramePr>
        <p:xfrm>
          <a:off x="4500562" y="2428868"/>
          <a:ext cx="3429000" cy="476250"/>
        </p:xfrm>
        <a:graphic>
          <a:graphicData uri="http://schemas.openxmlformats.org/presentationml/2006/ole">
            <p:oleObj spid="_x0000_s7174" name="Equation" r:id="rId5" imgW="1828800" imgH="253800" progId="Equation.DSMT4">
              <p:embed/>
            </p:oleObj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/>
        </p:nvGraphicFramePr>
        <p:xfrm>
          <a:off x="1071538" y="3214686"/>
          <a:ext cx="5214938" cy="857250"/>
        </p:xfrm>
        <a:graphic>
          <a:graphicData uri="http://schemas.openxmlformats.org/presentationml/2006/ole">
            <p:oleObj spid="_x0000_s7175" name="Equation" r:id="rId6" imgW="2781000" imgH="457200" progId="Equation.DSMT4">
              <p:embed/>
            </p:oleObj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/>
        </p:nvGraphicFramePr>
        <p:xfrm>
          <a:off x="3357554" y="4000504"/>
          <a:ext cx="4738687" cy="476250"/>
        </p:xfrm>
        <a:graphic>
          <a:graphicData uri="http://schemas.openxmlformats.org/presentationml/2006/ole">
            <p:oleObj spid="_x0000_s7176" name="Equation" r:id="rId7" imgW="2527200" imgH="253800" progId="Equation.DSMT4">
              <p:embed/>
            </p:oleObj>
          </a:graphicData>
        </a:graphic>
      </p:graphicFrame>
      <p:sp>
        <p:nvSpPr>
          <p:cNvPr id="14" name="圓角矩形圖說文字 13"/>
          <p:cNvSpPr/>
          <p:nvPr/>
        </p:nvSpPr>
        <p:spPr>
          <a:xfrm>
            <a:off x="1428728" y="5000636"/>
            <a:ext cx="6357982" cy="1071570"/>
          </a:xfrm>
          <a:prstGeom prst="wedgeRoundRectCallout">
            <a:avLst>
              <a:gd name="adj1" fmla="val 42149"/>
              <a:gd name="adj2" fmla="val -7783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利用</a:t>
            </a:r>
            <a:r>
              <a:rPr lang="en-US" altLang="zh-TW" sz="2400" dirty="0" smtClean="0">
                <a:solidFill>
                  <a:schemeClr val="tx1"/>
                </a:solidFill>
              </a:rPr>
              <a:t>Cycle Representation</a:t>
            </a:r>
            <a:r>
              <a:rPr lang="zh-TW" altLang="en-US" sz="2400" dirty="0" smtClean="0">
                <a:solidFill>
                  <a:schemeClr val="tx1"/>
                </a:solidFill>
              </a:rPr>
              <a:t>來判斷奇偶排列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下列何者為奇排列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142976" y="1785926"/>
          <a:ext cx="3357562" cy="857250"/>
        </p:xfrm>
        <a:graphic>
          <a:graphicData uri="http://schemas.openxmlformats.org/presentationml/2006/ole">
            <p:oleObj spid="_x0000_s8194" name="Equation" r:id="rId4" imgW="1790640" imgH="457200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142976" y="3000372"/>
          <a:ext cx="3357562" cy="857250"/>
        </p:xfrm>
        <a:graphic>
          <a:graphicData uri="http://schemas.openxmlformats.org/presentationml/2006/ole">
            <p:oleObj spid="_x0000_s8195" name="Equation" r:id="rId5" imgW="1790640" imgH="457200" progId="Equation.DSMT4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142976" y="4286256"/>
          <a:ext cx="3357562" cy="857250"/>
        </p:xfrm>
        <a:graphic>
          <a:graphicData uri="http://schemas.openxmlformats.org/presentationml/2006/ole">
            <p:oleObj spid="_x0000_s8196" name="Equation" r:id="rId6" imgW="1790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應用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2500298" y="2214554"/>
          <a:ext cx="3286149" cy="2928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383"/>
                <a:gridCol w="1095383"/>
                <a:gridCol w="1095383"/>
              </a:tblGrid>
              <a:tr h="9763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1</a:t>
                      </a:r>
                      <a:endParaRPr lang="zh-TW" altLang="en-US" sz="48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2</a:t>
                      </a:r>
                      <a:endParaRPr lang="zh-TW" altLang="en-US" sz="48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3</a:t>
                      </a:r>
                      <a:endParaRPr lang="zh-TW" altLang="en-US" sz="48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763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4</a:t>
                      </a:r>
                      <a:endParaRPr lang="zh-TW" altLang="en-US" sz="48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5</a:t>
                      </a:r>
                      <a:endParaRPr lang="zh-TW" altLang="en-US" sz="48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6</a:t>
                      </a:r>
                      <a:endParaRPr lang="zh-TW" altLang="en-US" sz="48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763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7</a:t>
                      </a:r>
                      <a:endParaRPr lang="zh-TW" altLang="en-US" sz="48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>
                          <a:solidFill>
                            <a:schemeClr val="tx1"/>
                          </a:solidFill>
                          <a:latin typeface="Kozuka Gothic Pro H" pitchFamily="34" charset="-128"/>
                          <a:ea typeface="Kozuka Gothic Pro H" pitchFamily="34" charset="-128"/>
                        </a:rPr>
                        <a:t>8</a:t>
                      </a:r>
                      <a:endParaRPr lang="zh-TW" altLang="en-US" sz="48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800" dirty="0">
                        <a:solidFill>
                          <a:schemeClr val="tx1"/>
                        </a:solidFill>
                        <a:latin typeface="Kozuka Gothic Pro H" pitchFamily="34" charset="-128"/>
                        <a:ea typeface="Kozuka Gothic Pro H" pitchFamily="34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把方塊的角編號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pic>
        <p:nvPicPr>
          <p:cNvPr id="5" name="Picture 6" descr="D:\Backup\WWW\Furom\phpBB\Cube\images\blindfold\CP_Number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2071678"/>
            <a:ext cx="2928958" cy="3046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方塊製作限制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當方塊轉</a:t>
            </a:r>
            <a:r>
              <a:rPr lang="en-US" altLang="zh-TW" dirty="0" smtClean="0"/>
              <a:t>45</a:t>
            </a:r>
            <a:r>
              <a:rPr lang="zh-TW" altLang="en-US" dirty="0" smtClean="0"/>
              <a:t>度角時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3000364" y="2714620"/>
            <a:ext cx="2928958" cy="29289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000364" y="2714620"/>
            <a:ext cx="2928958" cy="29289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2" name="群組 21"/>
          <p:cNvGrpSpPr/>
          <p:nvPr/>
        </p:nvGrpSpPr>
        <p:grpSpPr>
          <a:xfrm>
            <a:off x="1643042" y="2714620"/>
            <a:ext cx="783675" cy="2928958"/>
            <a:chOff x="1643042" y="2714620"/>
            <a:chExt cx="783675" cy="2928958"/>
          </a:xfrm>
        </p:grpSpPr>
        <p:sp>
          <p:nvSpPr>
            <p:cNvPr id="8" name="左大括弧 7"/>
            <p:cNvSpPr/>
            <p:nvPr/>
          </p:nvSpPr>
          <p:spPr>
            <a:xfrm>
              <a:off x="1928794" y="2714620"/>
              <a:ext cx="497923" cy="2928958"/>
            </a:xfrm>
            <a:prstGeom prst="leftBrace">
              <a:avLst>
                <a:gd name="adj1" fmla="val 53344"/>
                <a:gd name="adj2" fmla="val 50000"/>
              </a:avLst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1643042" y="400050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2</a:t>
              </a:r>
              <a:endParaRPr lang="zh-TW" altLang="en-US" dirty="0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3071802" y="2714620"/>
            <a:ext cx="571504" cy="1428760"/>
            <a:chOff x="3071802" y="2714620"/>
            <a:chExt cx="571504" cy="1428760"/>
          </a:xfrm>
        </p:grpSpPr>
        <p:sp>
          <p:nvSpPr>
            <p:cNvPr id="10" name="右大括弧 9"/>
            <p:cNvSpPr/>
            <p:nvPr/>
          </p:nvSpPr>
          <p:spPr>
            <a:xfrm>
              <a:off x="3071802" y="2714620"/>
              <a:ext cx="214314" cy="1428760"/>
            </a:xfrm>
            <a:prstGeom prst="rightBrace">
              <a:avLst>
                <a:gd name="adj1" fmla="val 54346"/>
                <a:gd name="adj2" fmla="val 50000"/>
              </a:avLst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3286116" y="328612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24" name="群組 23"/>
          <p:cNvGrpSpPr/>
          <p:nvPr/>
        </p:nvGrpSpPr>
        <p:grpSpPr>
          <a:xfrm>
            <a:off x="4500562" y="2143116"/>
            <a:ext cx="574491" cy="2000264"/>
            <a:chOff x="4500562" y="2143116"/>
            <a:chExt cx="574491" cy="2000264"/>
          </a:xfrm>
        </p:grpSpPr>
        <p:sp>
          <p:nvSpPr>
            <p:cNvPr id="12" name="右大括弧 11"/>
            <p:cNvSpPr/>
            <p:nvPr/>
          </p:nvSpPr>
          <p:spPr>
            <a:xfrm>
              <a:off x="4500562" y="2143116"/>
              <a:ext cx="214314" cy="2000264"/>
            </a:xfrm>
            <a:prstGeom prst="rightBrace">
              <a:avLst>
                <a:gd name="adj1" fmla="val 54346"/>
                <a:gd name="adj2" fmla="val 50000"/>
              </a:avLst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4" name="物件 13"/>
            <p:cNvGraphicFramePr>
              <a:graphicFrameLocks noChangeAspect="1"/>
            </p:cNvGraphicFramePr>
            <p:nvPr/>
          </p:nvGraphicFramePr>
          <p:xfrm>
            <a:off x="4714876" y="3071810"/>
            <a:ext cx="360177" cy="322264"/>
          </p:xfrm>
          <a:graphic>
            <a:graphicData uri="http://schemas.openxmlformats.org/presentationml/2006/ole">
              <p:oleObj spid="_x0000_s1026" name="Equation" r:id="rId4" imgW="241200" imgH="215640" progId="Equation.DSMT4">
                <p:embed/>
              </p:oleObj>
            </a:graphicData>
          </a:graphic>
        </p:graphicFrame>
      </p:grpSp>
      <p:sp>
        <p:nvSpPr>
          <p:cNvPr id="15" name="橢圓 14"/>
          <p:cNvSpPr/>
          <p:nvPr/>
        </p:nvSpPr>
        <p:spPr>
          <a:xfrm>
            <a:off x="4429124" y="414338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6" name="群組 25"/>
          <p:cNvGrpSpPr/>
          <p:nvPr/>
        </p:nvGrpSpPr>
        <p:grpSpPr>
          <a:xfrm>
            <a:off x="6786578" y="2143116"/>
            <a:ext cx="774688" cy="4143404"/>
            <a:chOff x="6786578" y="2143116"/>
            <a:chExt cx="774688" cy="4143404"/>
          </a:xfrm>
        </p:grpSpPr>
        <p:sp>
          <p:nvSpPr>
            <p:cNvPr id="16" name="右大括弧 15"/>
            <p:cNvSpPr/>
            <p:nvPr/>
          </p:nvSpPr>
          <p:spPr>
            <a:xfrm>
              <a:off x="6786578" y="2143116"/>
              <a:ext cx="214314" cy="4143404"/>
            </a:xfrm>
            <a:prstGeom prst="rightBrace">
              <a:avLst>
                <a:gd name="adj1" fmla="val 54346"/>
                <a:gd name="adj2" fmla="val 50000"/>
              </a:avLst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7" name="物件 16"/>
            <p:cNvGraphicFramePr>
              <a:graphicFrameLocks noChangeAspect="1"/>
            </p:cNvGraphicFramePr>
            <p:nvPr/>
          </p:nvGraphicFramePr>
          <p:xfrm>
            <a:off x="7088191" y="4000500"/>
            <a:ext cx="473075" cy="322263"/>
          </p:xfrm>
          <a:graphic>
            <a:graphicData uri="http://schemas.openxmlformats.org/presentationml/2006/ole">
              <p:oleObj spid="_x0000_s1027" name="Equation" r:id="rId5" imgW="317160" imgH="215640" progId="Equation.DSMT4">
                <p:embed/>
              </p:oleObj>
            </a:graphicData>
          </a:graphic>
        </p:graphicFrame>
      </p:grpSp>
      <p:grpSp>
        <p:nvGrpSpPr>
          <p:cNvPr id="25" name="群組 24"/>
          <p:cNvGrpSpPr/>
          <p:nvPr/>
        </p:nvGrpSpPr>
        <p:grpSpPr>
          <a:xfrm>
            <a:off x="4786314" y="2143116"/>
            <a:ext cx="839789" cy="571504"/>
            <a:chOff x="4786314" y="2143116"/>
            <a:chExt cx="839789" cy="571504"/>
          </a:xfrm>
        </p:grpSpPr>
        <p:sp>
          <p:nvSpPr>
            <p:cNvPr id="18" name="右大括弧 17"/>
            <p:cNvSpPr/>
            <p:nvPr/>
          </p:nvSpPr>
          <p:spPr>
            <a:xfrm>
              <a:off x="4786314" y="2143116"/>
              <a:ext cx="214314" cy="571504"/>
            </a:xfrm>
            <a:prstGeom prst="rightBrace">
              <a:avLst>
                <a:gd name="adj1" fmla="val 54346"/>
                <a:gd name="adj2" fmla="val 50000"/>
              </a:avLst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9" name="物件 18"/>
            <p:cNvGraphicFramePr>
              <a:graphicFrameLocks noChangeAspect="1"/>
            </p:cNvGraphicFramePr>
            <p:nvPr/>
          </p:nvGraphicFramePr>
          <p:xfrm>
            <a:off x="5000628" y="2285992"/>
            <a:ext cx="625475" cy="322263"/>
          </p:xfrm>
          <a:graphic>
            <a:graphicData uri="http://schemas.openxmlformats.org/presentationml/2006/ole">
              <p:oleObj spid="_x0000_s1028" name="Equation" r:id="rId6" imgW="419040" imgH="215640" progId="Equation.DSMT4">
                <p:embed/>
              </p:oleObj>
            </a:graphicData>
          </a:graphic>
        </p:graphicFrame>
      </p:grpSp>
      <p:graphicFrame>
        <p:nvGraphicFramePr>
          <p:cNvPr id="20" name="物件 19"/>
          <p:cNvGraphicFramePr>
            <a:graphicFrameLocks noChangeAspect="1"/>
          </p:cNvGraphicFramePr>
          <p:nvPr/>
        </p:nvGraphicFramePr>
        <p:xfrm>
          <a:off x="714348" y="5572140"/>
          <a:ext cx="928694" cy="955228"/>
        </p:xfrm>
        <a:graphic>
          <a:graphicData uri="http://schemas.openxmlformats.org/presentationml/2006/ole">
            <p:oleObj spid="_x0000_s1029" name="Equation" r:id="rId7" imgW="444240" imgH="457200" progId="Equation.DSMT4">
              <p:embed/>
            </p:oleObj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/>
        </p:nvGraphicFramePr>
        <p:xfrm>
          <a:off x="1714480" y="5857892"/>
          <a:ext cx="742950" cy="371475"/>
        </p:xfrm>
        <a:graphic>
          <a:graphicData uri="http://schemas.openxmlformats.org/presentationml/2006/ole">
            <p:oleObj spid="_x0000_s1030" name="Equation" r:id="rId8" imgW="355320" imgH="177480" progId="Equation.DSMT4">
              <p:embed/>
            </p:oleObj>
          </a:graphicData>
        </a:graphic>
      </p:graphicFrame>
      <p:sp>
        <p:nvSpPr>
          <p:cNvPr id="27" name="矩形 26"/>
          <p:cNvSpPr>
            <a:spLocks noChangeAspect="1"/>
          </p:cNvSpPr>
          <p:nvPr/>
        </p:nvSpPr>
        <p:spPr>
          <a:xfrm rot="2700000">
            <a:off x="4266843" y="2190027"/>
            <a:ext cx="396000" cy="39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圓角矩形圖說文字 27"/>
          <p:cNvSpPr/>
          <p:nvPr/>
        </p:nvSpPr>
        <p:spPr>
          <a:xfrm>
            <a:off x="5715008" y="928670"/>
            <a:ext cx="3214710" cy="1143008"/>
          </a:xfrm>
          <a:prstGeom prst="wedgeRoundRectCallout">
            <a:avLst>
              <a:gd name="adj1" fmla="val -85217"/>
              <a:gd name="adj2" fmla="val 4977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dirty="0" smtClean="0">
                <a:solidFill>
                  <a:srgbClr val="FF0000"/>
                </a:solidFill>
              </a:rPr>
              <a:t>7*7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的方塊，角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 algn="ctr"/>
            <a:r>
              <a:rPr lang="zh-TW" altLang="en-US" sz="3200" b="1" dirty="0" smtClean="0">
                <a:solidFill>
                  <a:srgbClr val="FF0000"/>
                </a:solidFill>
              </a:rPr>
              <a:t>會完全露在外面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29" name="Picture 4" descr="C:\Users\DavidGuo\Desktop\Cube's Image\rubiks_cube_102[1].jpg"/>
          <p:cNvPicPr>
            <a:picLocks noChangeAspect="1" noChangeArrowheads="1"/>
          </p:cNvPicPr>
          <p:nvPr/>
        </p:nvPicPr>
        <p:blipFill>
          <a:blip r:embed="rId9"/>
          <a:srcRect l="19490" r="18791" b="9046"/>
          <a:stretch>
            <a:fillRect/>
          </a:stretch>
        </p:blipFill>
        <p:spPr bwMode="auto">
          <a:xfrm>
            <a:off x="5643570" y="3357562"/>
            <a:ext cx="2714644" cy="300039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橢圓形圖說文字 29"/>
          <p:cNvSpPr/>
          <p:nvPr/>
        </p:nvSpPr>
        <p:spPr>
          <a:xfrm>
            <a:off x="5786446" y="642918"/>
            <a:ext cx="3214710" cy="1643074"/>
          </a:xfrm>
          <a:prstGeom prst="wedgeEllipseCallout">
            <a:avLst>
              <a:gd name="adj1" fmla="val -64894"/>
              <a:gd name="adj2" fmla="val 646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/>
              <a:t>做成圓弧狀</a:t>
            </a:r>
            <a:endParaRPr lang="zh-TW" altLang="en-US" sz="3200" b="1" dirty="0"/>
          </a:p>
        </p:txBody>
      </p:sp>
      <p:sp>
        <p:nvSpPr>
          <p:cNvPr id="31" name="弧形 30"/>
          <p:cNvSpPr/>
          <p:nvPr/>
        </p:nvSpPr>
        <p:spPr>
          <a:xfrm>
            <a:off x="3000364" y="2571744"/>
            <a:ext cx="2928958" cy="357190"/>
          </a:xfrm>
          <a:prstGeom prst="arc">
            <a:avLst>
              <a:gd name="adj1" fmla="val 10798701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 override="childStyle">
                                        <p:cTn id="65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6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7" grpId="1" animBg="1"/>
      <p:bldP spid="28" grpId="0" animBg="1"/>
      <p:bldP spid="28" grpId="1" animBg="1"/>
      <p:bldP spid="30" grpId="0" animBg="1"/>
      <p:bldP spid="31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練習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20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把方塊的邊編號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pic>
        <p:nvPicPr>
          <p:cNvPr id="6" name="Picture 7" descr="D:\Backup\WWW\Furom\phpBB\Cube\images\blindfold\EP_Number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357430"/>
            <a:ext cx="307795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練習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22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方塊上的應用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1428728" y="2643182"/>
            <a:ext cx="6500858" cy="128588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轉任何一個面都是一個偶排列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400" dirty="0" smtClean="0"/>
              <a:t>判斷一個方塊是否能完成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24</a:t>
            </a:fld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1071538" y="2143116"/>
            <a:ext cx="7143800" cy="8572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判斷角的方向總和是否為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的倍數</a:t>
            </a:r>
            <a:endParaRPr lang="zh-TW" altLang="en-US" sz="3600" dirty="0"/>
          </a:p>
        </p:txBody>
      </p:sp>
      <p:sp>
        <p:nvSpPr>
          <p:cNvPr id="5" name="圓角矩形 4"/>
          <p:cNvSpPr/>
          <p:nvPr/>
        </p:nvSpPr>
        <p:spPr>
          <a:xfrm>
            <a:off x="1071538" y="3143248"/>
            <a:ext cx="7143800" cy="8572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判斷邊的方向總和是否為</a:t>
            </a:r>
            <a:r>
              <a:rPr lang="en-US" altLang="zh-TW" sz="3600" dirty="0" smtClean="0"/>
              <a:t>2</a:t>
            </a:r>
            <a:r>
              <a:rPr lang="zh-TW" altLang="en-US" sz="3600" dirty="0" smtClean="0"/>
              <a:t>的倍數</a:t>
            </a:r>
            <a:endParaRPr lang="zh-TW" altLang="en-US" sz="3600" dirty="0"/>
          </a:p>
        </p:txBody>
      </p:sp>
      <p:sp>
        <p:nvSpPr>
          <p:cNvPr id="7" name="圓角矩形 6"/>
          <p:cNvSpPr/>
          <p:nvPr/>
        </p:nvSpPr>
        <p:spPr>
          <a:xfrm>
            <a:off x="1071538" y="4143380"/>
            <a:ext cx="7143800" cy="8572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/>
              <a:t>判斷是否為偶排列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三階魔方有多少情形？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3571900"/>
          </a:xfrm>
        </p:spPr>
        <p:txBody>
          <a:bodyPr/>
          <a:lstStyle/>
          <a:p>
            <a:r>
              <a:rPr lang="zh-TW" altLang="en-US" b="1" dirty="0" smtClean="0"/>
              <a:t>共有</a:t>
            </a:r>
            <a:r>
              <a:rPr lang="en-US" b="1" dirty="0" smtClean="0"/>
              <a:t> 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種不同情形。</a:t>
            </a:r>
            <a:endParaRPr lang="en-US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928662" y="2285992"/>
          <a:ext cx="7747000" cy="1206500"/>
        </p:xfrm>
        <a:graphic>
          <a:graphicData uri="http://schemas.openxmlformats.org/presentationml/2006/ole">
            <p:oleObj spid="_x0000_s9218" name="Equation" r:id="rId4" imgW="309852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要點整理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1538" y="2428868"/>
            <a:ext cx="7040872" cy="3071834"/>
          </a:xfrm>
        </p:spPr>
        <p:txBody>
          <a:bodyPr/>
          <a:lstStyle/>
          <a:p>
            <a:r>
              <a:rPr lang="zh-TW" altLang="en-US" dirty="0" smtClean="0"/>
              <a:t>判斷某個</a:t>
            </a:r>
            <a:r>
              <a:rPr lang="en-US" altLang="zh-TW" dirty="0" smtClean="0"/>
              <a:t>Case</a:t>
            </a:r>
            <a:r>
              <a:rPr lang="zh-TW" altLang="en-US" dirty="0" smtClean="0"/>
              <a:t>是否發生</a:t>
            </a:r>
            <a:endParaRPr lang="en-US" altLang="zh-TW" dirty="0" smtClean="0"/>
          </a:p>
          <a:p>
            <a:r>
              <a:rPr lang="zh-TW" altLang="en-US" dirty="0" smtClean="0"/>
              <a:t>會計算某個</a:t>
            </a:r>
            <a:r>
              <a:rPr lang="en-US" altLang="zh-TW" dirty="0" smtClean="0"/>
              <a:t>Case</a:t>
            </a:r>
            <a:r>
              <a:rPr lang="zh-TW" altLang="en-US" dirty="0" smtClean="0"/>
              <a:t>發生的機率</a:t>
            </a:r>
            <a:endParaRPr lang="en-US" altLang="zh-TW" dirty="0" smtClean="0"/>
          </a:p>
          <a:p>
            <a:r>
              <a:rPr lang="zh-TW" altLang="en-US" dirty="0" smtClean="0"/>
              <a:t>判斷一個排列為奇排列還是偶排列。</a:t>
            </a:r>
            <a:endParaRPr lang="en-US" altLang="zh-TW" dirty="0" smtClean="0"/>
          </a:p>
          <a:p>
            <a:r>
              <a:rPr lang="zh-TW" altLang="en-US" dirty="0" smtClean="0"/>
              <a:t>當一個方塊轉不成功時，能提早知道。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26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下週預告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27</a:t>
            </a:fld>
            <a:endParaRPr lang="zh-TW" altLang="en-US" dirty="0"/>
          </a:p>
        </p:txBody>
      </p:sp>
      <p:pic>
        <p:nvPicPr>
          <p:cNvPr id="94219" name="Picture 11" descr="C:\Users\DavidGuo\AppData\Local\Microsoft\Windows\Temporary Internet Files\Content.IE5\E88A8OL7\MCj033268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285992"/>
            <a:ext cx="2834339" cy="2571768"/>
          </a:xfrm>
          <a:prstGeom prst="rect">
            <a:avLst/>
          </a:prstGeom>
          <a:noFill/>
        </p:spPr>
      </p:pic>
      <p:sp>
        <p:nvSpPr>
          <p:cNvPr id="28" name="圓角矩形 27"/>
          <p:cNvSpPr/>
          <p:nvPr/>
        </p:nvSpPr>
        <p:spPr>
          <a:xfrm>
            <a:off x="928662" y="2857496"/>
            <a:ext cx="442915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/>
              <a:t>四、五階魔方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14348" y="2786058"/>
            <a:ext cx="7772400" cy="1828800"/>
          </a:xfrm>
        </p:spPr>
        <p:txBody>
          <a:bodyPr>
            <a:noAutofit/>
          </a:bodyPr>
          <a:lstStyle/>
          <a:p>
            <a:r>
              <a:rPr lang="zh-TW" altLang="en-US" sz="6000" dirty="0" smtClean="0"/>
              <a:t>方塊的</a:t>
            </a:r>
            <a:r>
              <a:rPr lang="zh-TW" altLang="en-US" sz="6000" dirty="0" smtClean="0">
                <a:solidFill>
                  <a:schemeClr val="accent1">
                    <a:lumMod val="75000"/>
                  </a:schemeClr>
                </a:solidFill>
              </a:rPr>
              <a:t>方向</a:t>
            </a:r>
            <a:r>
              <a:rPr lang="zh-TW" altLang="en-US" sz="6000" dirty="0" smtClean="0"/>
              <a:t>問題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6000" dirty="0" smtClean="0"/>
              <a:t>Orientation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111875"/>
            <a:ext cx="457200" cy="365125"/>
          </a:xfrm>
        </p:spPr>
        <p:txBody>
          <a:bodyPr/>
          <a:lstStyle/>
          <a:p>
            <a:fld id="{829531EB-1764-4D75-839E-59D81BB0DE6E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中心方塊先定向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1D1DFF"/>
                </a:solidFill>
                <a:latin typeface="Kozuka Gothic Pro H" pitchFamily="34" charset="-128"/>
                <a:ea typeface="Kozuka Gothic Pro H" pitchFamily="34" charset="-128"/>
              </a:rPr>
              <a:t>藍色</a:t>
            </a:r>
            <a:r>
              <a:rPr lang="zh-TW" altLang="en-US" dirty="0" smtClean="0">
                <a:latin typeface="Kozuka Gothic Pro H" pitchFamily="34" charset="-128"/>
                <a:ea typeface="Kozuka Gothic Pro H" pitchFamily="34" charset="-128"/>
              </a:rPr>
              <a:t>朝自己，</a:t>
            </a:r>
            <a:r>
              <a:rPr lang="zh-TW" altLang="en-US" dirty="0" smtClean="0">
                <a:solidFill>
                  <a:srgbClr val="FFFF00"/>
                </a:solidFill>
                <a:latin typeface="Kozuka Gothic Pro H" pitchFamily="34" charset="-128"/>
                <a:ea typeface="Kozuka Gothic Pro H" pitchFamily="34" charset="-128"/>
              </a:rPr>
              <a:t>黃色</a:t>
            </a:r>
            <a:r>
              <a:rPr lang="zh-TW" altLang="en-US" dirty="0" smtClean="0">
                <a:latin typeface="Kozuka Gothic Pro H" pitchFamily="34" charset="-128"/>
                <a:ea typeface="Kozuka Gothic Pro H" pitchFamily="34" charset="-128"/>
              </a:rPr>
              <a:t>朝上。</a:t>
            </a:r>
            <a:endParaRPr lang="zh-TW" altLang="en-US" dirty="0"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832" t="31373" r="52952" b="28431"/>
          <a:stretch>
            <a:fillRect/>
          </a:stretch>
        </p:blipFill>
        <p:spPr bwMode="auto">
          <a:xfrm>
            <a:off x="5143504" y="2143116"/>
            <a:ext cx="3214710" cy="3765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角的方向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57224" y="2071678"/>
            <a:ext cx="7786742" cy="3857652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以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白色</a:t>
            </a:r>
            <a:r>
              <a:rPr lang="zh-TW" altLang="en-US" sz="4000" b="1" dirty="0" smtClean="0"/>
              <a:t>或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黃色</a:t>
            </a:r>
            <a:r>
              <a:rPr lang="zh-TW" altLang="en-US" sz="4000" b="1" dirty="0" smtClean="0"/>
              <a:t>的方向為方向。</a:t>
            </a:r>
            <a:endParaRPr lang="en-US" altLang="zh-TW" sz="4000" b="1" dirty="0" smtClean="0"/>
          </a:p>
          <a:p>
            <a:pPr lvl="1"/>
            <a:r>
              <a:rPr lang="zh-TW" altLang="en-US" sz="3600" b="1" dirty="0" smtClean="0"/>
              <a:t>朝上或朝下以數字「</a:t>
            </a:r>
            <a:r>
              <a:rPr lang="en-US" altLang="zh-TW" sz="3600" b="1" dirty="0" smtClean="0"/>
              <a:t>0</a:t>
            </a:r>
            <a:r>
              <a:rPr lang="zh-TW" altLang="en-US" sz="3600" b="1" dirty="0" smtClean="0"/>
              <a:t>」表示。</a:t>
            </a:r>
            <a:endParaRPr lang="en-US" altLang="zh-TW" sz="3600" b="1" dirty="0" smtClean="0"/>
          </a:p>
          <a:p>
            <a:pPr lvl="1"/>
            <a:r>
              <a:rPr lang="zh-TW" altLang="en-US" sz="3600" b="1" dirty="0" smtClean="0"/>
              <a:t>順時針轉以數字「</a:t>
            </a:r>
            <a:r>
              <a:rPr lang="en-US" altLang="zh-TW" sz="3600" b="1" dirty="0" smtClean="0"/>
              <a:t>1</a:t>
            </a:r>
            <a:r>
              <a:rPr lang="zh-TW" altLang="en-US" sz="3600" b="1" dirty="0" smtClean="0"/>
              <a:t>」表示。</a:t>
            </a:r>
            <a:endParaRPr lang="en-US" altLang="zh-TW" sz="3600" b="1" dirty="0" smtClean="0"/>
          </a:p>
          <a:p>
            <a:pPr lvl="1"/>
            <a:r>
              <a:rPr lang="zh-TW" altLang="en-US" sz="3600" b="1" dirty="0" smtClean="0"/>
              <a:t>逆時針轉以數字「</a:t>
            </a:r>
            <a:r>
              <a:rPr lang="en-US" altLang="zh-TW" sz="3600" b="1" dirty="0" smtClean="0"/>
              <a:t>-1</a:t>
            </a:r>
            <a:r>
              <a:rPr lang="zh-TW" altLang="en-US" sz="3600" b="1" dirty="0" smtClean="0"/>
              <a:t>」表示。</a:t>
            </a:r>
            <a:endParaRPr lang="zh-TW" altLang="en-US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角的方向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轉動上面與下面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數字總和不變</a:t>
            </a:r>
            <a:endParaRPr lang="en-US" altLang="zh-TW" dirty="0" smtClean="0"/>
          </a:p>
          <a:p>
            <a:r>
              <a:rPr lang="zh-TW" altLang="en-US" dirty="0" smtClean="0"/>
              <a:t>轉動側面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兩個角加</a:t>
            </a:r>
            <a:r>
              <a:rPr lang="en-US" altLang="zh-TW" dirty="0" smtClean="0"/>
              <a:t>1</a:t>
            </a:r>
          </a:p>
          <a:p>
            <a:pPr lvl="1"/>
            <a:r>
              <a:rPr lang="zh-TW" altLang="en-US" dirty="0" smtClean="0"/>
              <a:t>兩個角減</a:t>
            </a:r>
            <a:r>
              <a:rPr lang="en-US" altLang="zh-TW" dirty="0" smtClean="0"/>
              <a:t>1</a:t>
            </a:r>
          </a:p>
          <a:p>
            <a:r>
              <a:rPr lang="zh-TW" altLang="en-US" sz="4000" dirty="0" smtClean="0">
                <a:latin typeface="Kozuka Gothic Pro H" pitchFamily="34" charset="-128"/>
                <a:ea typeface="Kozuka Gothic Pro H" pitchFamily="34" charset="-128"/>
              </a:rPr>
              <a:t>角方向數字總和一定是</a:t>
            </a:r>
            <a:r>
              <a:rPr lang="en-US" altLang="zh-TW" sz="4000" dirty="0" smtClean="0">
                <a:latin typeface="Kozuka Gothic Pro H" pitchFamily="34" charset="-128"/>
                <a:ea typeface="Kozuka Gothic Pro H" pitchFamily="34" charset="-128"/>
              </a:rPr>
              <a:t>3</a:t>
            </a:r>
            <a:r>
              <a:rPr lang="zh-TW" altLang="en-US" sz="4000" dirty="0" smtClean="0">
                <a:latin typeface="Kozuka Gothic Pro H" pitchFamily="34" charset="-128"/>
                <a:ea typeface="Kozuka Gothic Pro H" pitchFamily="34" charset="-128"/>
              </a:rPr>
              <a:t>的倍數。</a:t>
            </a:r>
            <a:endParaRPr lang="zh-TW" altLang="en-US" sz="4000" dirty="0"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400" dirty="0" smtClean="0"/>
              <a:t>Example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練習</a:t>
            </a:r>
            <a:endParaRPr lang="en-US" altLang="zh-TW" dirty="0" smtClean="0"/>
          </a:p>
          <a:p>
            <a:r>
              <a:rPr lang="zh-TW" altLang="en-US" dirty="0" smtClean="0"/>
              <a:t>判斷</a:t>
            </a:r>
            <a:r>
              <a:rPr lang="en-US" altLang="zh-TW" dirty="0" smtClean="0"/>
              <a:t>Case</a:t>
            </a:r>
            <a:r>
              <a:rPr lang="zh-TW" altLang="en-US" dirty="0" smtClean="0"/>
              <a:t>是否發生。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7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應用：計算</a:t>
            </a:r>
            <a:r>
              <a:rPr lang="en-US" altLang="zh-TW" dirty="0" smtClean="0"/>
              <a:t>OLL</a:t>
            </a:r>
            <a:r>
              <a:rPr lang="zh-TW" altLang="en-US" dirty="0" smtClean="0"/>
              <a:t>的機率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pic>
        <p:nvPicPr>
          <p:cNvPr id="3074" name="Picture 2" descr="D:\Backup\WWW\Furom\phpBB\Cube\images\notation1\OLL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1928802"/>
            <a:ext cx="733425" cy="723900"/>
          </a:xfrm>
          <a:prstGeom prst="rect">
            <a:avLst/>
          </a:prstGeom>
          <a:noFill/>
        </p:spPr>
      </p:pic>
      <p:pic>
        <p:nvPicPr>
          <p:cNvPr id="3075" name="Picture 3" descr="D:\Backup\WWW\Furom\phpBB\Cube\images\notation1\OLL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4786322"/>
            <a:ext cx="733425" cy="723900"/>
          </a:xfrm>
          <a:prstGeom prst="rect">
            <a:avLst/>
          </a:prstGeom>
          <a:noFill/>
        </p:spPr>
      </p:pic>
      <p:pic>
        <p:nvPicPr>
          <p:cNvPr id="3076" name="Picture 4" descr="D:\Backup\WWW\Furom\phpBB\Cube\images\notation1\OLL4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4786322"/>
            <a:ext cx="723900" cy="733425"/>
          </a:xfrm>
          <a:prstGeom prst="rect">
            <a:avLst/>
          </a:prstGeom>
          <a:noFill/>
        </p:spPr>
      </p:pic>
      <p:pic>
        <p:nvPicPr>
          <p:cNvPr id="3077" name="Picture 5" descr="D:\Backup\WWW\Furom\phpBB\Cube\images\notation1\OLL5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4786322"/>
            <a:ext cx="733425" cy="723900"/>
          </a:xfrm>
          <a:prstGeom prst="rect">
            <a:avLst/>
          </a:prstGeom>
          <a:noFill/>
        </p:spPr>
      </p:pic>
      <p:pic>
        <p:nvPicPr>
          <p:cNvPr id="3078" name="Picture 6" descr="D:\Backup\WWW\Furom\phpBB\Cube\images\notation1\OLL6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14744" y="3429000"/>
            <a:ext cx="733425" cy="723900"/>
          </a:xfrm>
          <a:prstGeom prst="rect">
            <a:avLst/>
          </a:prstGeom>
          <a:noFill/>
        </p:spPr>
      </p:pic>
      <p:pic>
        <p:nvPicPr>
          <p:cNvPr id="3079" name="Picture 7" descr="D:\Backup\WWW\Furom\phpBB\Cube\images\notation1\OLL7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85852" y="3429000"/>
            <a:ext cx="733425" cy="723900"/>
          </a:xfrm>
          <a:prstGeom prst="rect">
            <a:avLst/>
          </a:prstGeom>
          <a:noFill/>
        </p:spPr>
      </p:pic>
      <p:pic>
        <p:nvPicPr>
          <p:cNvPr id="3080" name="Picture 8" descr="D:\Backup\WWW\Furom\phpBB\Cube\images\notation1\OLL1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14744" y="1928802"/>
            <a:ext cx="733425" cy="723900"/>
          </a:xfrm>
          <a:prstGeom prst="rect">
            <a:avLst/>
          </a:prstGeom>
          <a:noFill/>
        </p:spPr>
      </p:pic>
      <p:graphicFrame>
        <p:nvGraphicFramePr>
          <p:cNvPr id="36" name="物件 35"/>
          <p:cNvGraphicFramePr>
            <a:graphicFrameLocks noChangeAspect="1"/>
          </p:cNvGraphicFramePr>
          <p:nvPr/>
        </p:nvGraphicFramePr>
        <p:xfrm>
          <a:off x="2214546" y="1928802"/>
          <a:ext cx="410963" cy="707770"/>
        </p:xfrm>
        <a:graphic>
          <a:graphicData uri="http://schemas.openxmlformats.org/presentationml/2006/ole">
            <p:oleObj spid="_x0000_s3081" name="Equation" r:id="rId11" imgW="228600" imgH="393480" progId="Equation.DSMT4">
              <p:embed/>
            </p:oleObj>
          </a:graphicData>
        </a:graphic>
      </p:graphicFrame>
      <p:graphicFrame>
        <p:nvGraphicFramePr>
          <p:cNvPr id="37" name="物件 36"/>
          <p:cNvGraphicFramePr>
            <a:graphicFrameLocks noChangeAspect="1"/>
          </p:cNvGraphicFramePr>
          <p:nvPr/>
        </p:nvGraphicFramePr>
        <p:xfrm>
          <a:off x="4643438" y="1928802"/>
          <a:ext cx="410963" cy="707770"/>
        </p:xfrm>
        <a:graphic>
          <a:graphicData uri="http://schemas.openxmlformats.org/presentationml/2006/ole">
            <p:oleObj spid="_x0000_s3082" name="Equation" r:id="rId12" imgW="228600" imgH="393480" progId="Equation.DSMT4">
              <p:embed/>
            </p:oleObj>
          </a:graphicData>
        </a:graphic>
      </p:graphicFrame>
      <p:graphicFrame>
        <p:nvGraphicFramePr>
          <p:cNvPr id="38" name="物件 37"/>
          <p:cNvGraphicFramePr>
            <a:graphicFrameLocks noChangeAspect="1"/>
          </p:cNvGraphicFramePr>
          <p:nvPr/>
        </p:nvGraphicFramePr>
        <p:xfrm>
          <a:off x="2214546" y="3429000"/>
          <a:ext cx="410963" cy="707770"/>
        </p:xfrm>
        <a:graphic>
          <a:graphicData uri="http://schemas.openxmlformats.org/presentationml/2006/ole">
            <p:oleObj spid="_x0000_s3083" name="Equation" r:id="rId13" imgW="228600" imgH="393480" progId="Equation.DSMT4">
              <p:embed/>
            </p:oleObj>
          </a:graphicData>
        </a:graphic>
      </p:graphicFrame>
      <p:graphicFrame>
        <p:nvGraphicFramePr>
          <p:cNvPr id="39" name="物件 38"/>
          <p:cNvGraphicFramePr>
            <a:graphicFrameLocks noChangeAspect="1"/>
          </p:cNvGraphicFramePr>
          <p:nvPr/>
        </p:nvGraphicFramePr>
        <p:xfrm>
          <a:off x="4643438" y="3429000"/>
          <a:ext cx="410963" cy="707770"/>
        </p:xfrm>
        <a:graphic>
          <a:graphicData uri="http://schemas.openxmlformats.org/presentationml/2006/ole">
            <p:oleObj spid="_x0000_s3084" name="Equation" r:id="rId14" imgW="228600" imgH="393480" progId="Equation.DSMT4">
              <p:embed/>
            </p:oleObj>
          </a:graphicData>
        </a:graphic>
      </p:graphicFrame>
      <p:graphicFrame>
        <p:nvGraphicFramePr>
          <p:cNvPr id="40" name="物件 39"/>
          <p:cNvGraphicFramePr>
            <a:graphicFrameLocks noChangeAspect="1"/>
          </p:cNvGraphicFramePr>
          <p:nvPr/>
        </p:nvGraphicFramePr>
        <p:xfrm>
          <a:off x="2214546" y="4786322"/>
          <a:ext cx="410963" cy="707770"/>
        </p:xfrm>
        <a:graphic>
          <a:graphicData uri="http://schemas.openxmlformats.org/presentationml/2006/ole">
            <p:oleObj spid="_x0000_s3085" name="Equation" r:id="rId15" imgW="228600" imgH="393480" progId="Equation.DSMT4">
              <p:embed/>
            </p:oleObj>
          </a:graphicData>
        </a:graphic>
      </p:graphicFrame>
      <p:graphicFrame>
        <p:nvGraphicFramePr>
          <p:cNvPr id="41" name="物件 40"/>
          <p:cNvGraphicFramePr>
            <a:graphicFrameLocks noChangeAspect="1"/>
          </p:cNvGraphicFramePr>
          <p:nvPr/>
        </p:nvGraphicFramePr>
        <p:xfrm>
          <a:off x="4643438" y="4786322"/>
          <a:ext cx="410963" cy="707770"/>
        </p:xfrm>
        <a:graphic>
          <a:graphicData uri="http://schemas.openxmlformats.org/presentationml/2006/ole">
            <p:oleObj spid="_x0000_s3086" name="Equation" r:id="rId16" imgW="228600" imgH="393480" progId="Equation.DSMT4">
              <p:embed/>
            </p:oleObj>
          </a:graphicData>
        </a:graphic>
      </p:graphicFrame>
      <p:graphicFrame>
        <p:nvGraphicFramePr>
          <p:cNvPr id="42" name="物件 41"/>
          <p:cNvGraphicFramePr>
            <a:graphicFrameLocks noChangeAspect="1"/>
          </p:cNvGraphicFramePr>
          <p:nvPr/>
        </p:nvGraphicFramePr>
        <p:xfrm>
          <a:off x="6858016" y="4786322"/>
          <a:ext cx="410963" cy="707770"/>
        </p:xfrm>
        <a:graphic>
          <a:graphicData uri="http://schemas.openxmlformats.org/presentationml/2006/ole">
            <p:oleObj spid="_x0000_s3087" name="Equation" r:id="rId17" imgW="22860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邊的方向</a:t>
            </a:r>
            <a:endParaRPr lang="zh-TW" altLang="en-US" sz="6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428596" y="1857364"/>
            <a:ext cx="8215370" cy="457203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以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白色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或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黃色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的方向為方向。</a:t>
            </a:r>
            <a:endParaRPr kumimoji="0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zh-TW" altLang="en-US" sz="3200" b="1" dirty="0" smtClean="0"/>
              <a:t>若無</a:t>
            </a:r>
            <a:r>
              <a:rPr lang="zh-TW" altLang="en-US" sz="3200" b="1" dirty="0" smtClean="0">
                <a:solidFill>
                  <a:schemeClr val="bg1"/>
                </a:solidFill>
              </a:rPr>
              <a:t>白</a:t>
            </a:r>
            <a:r>
              <a:rPr lang="zh-TW" altLang="en-US" sz="3200" b="1" dirty="0" smtClean="0"/>
              <a:t>或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黃</a:t>
            </a:r>
            <a:r>
              <a:rPr lang="zh-TW" altLang="en-US" sz="3200" b="1" dirty="0" smtClean="0"/>
              <a:t>的邊塊，以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紅</a:t>
            </a:r>
            <a:r>
              <a:rPr lang="zh-TW" altLang="en-US" sz="3200" b="1" dirty="0" smtClean="0">
                <a:solidFill>
                  <a:schemeClr val="accent1"/>
                </a:solidFill>
              </a:rPr>
              <a:t>橘</a:t>
            </a:r>
            <a:r>
              <a:rPr lang="zh-TW" altLang="en-US" sz="3200" b="1" dirty="0" smtClean="0"/>
              <a:t>為方向。</a:t>
            </a:r>
            <a:endParaRPr kumimoji="0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01168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第一、三層</a:t>
            </a:r>
            <a:endParaRPr kumimoji="0" lang="en-US" altLang="zh-TW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5840" lvl="2" indent="-201168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朝上或朝下為正確方向</a:t>
            </a:r>
            <a:endParaRPr kumimoji="0" lang="en-US" altLang="zh-TW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01168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第二層</a:t>
            </a:r>
            <a:endParaRPr kumimoji="0" lang="en-US" altLang="zh-TW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5840" lvl="2" indent="-201168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lang="zh-TW" altLang="en-US" sz="2800" b="1" dirty="0" smtClean="0"/>
              <a:t>朝左或朝右為正確方向</a:t>
            </a:r>
            <a:endParaRPr kumimoji="0" lang="en-US" altLang="zh-TW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01168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正確方向以數字「</a:t>
            </a: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」表示，否則以「</a:t>
            </a: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」表示。</a:t>
            </a:r>
            <a:endParaRPr kumimoji="0" lang="en-US" altLang="zh-TW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2580</TotalTime>
  <Words>503</Words>
  <Application>Microsoft Office PowerPoint</Application>
  <PresentationFormat>如螢幕大小 (4:3)</PresentationFormat>
  <Paragraphs>143</Paragraphs>
  <Slides>27</Slides>
  <Notes>27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9" baseType="lpstr">
      <vt:lpstr>觀點</vt:lpstr>
      <vt:lpstr>Equation</vt:lpstr>
      <vt:lpstr>魔方中的數學</vt:lpstr>
      <vt:lpstr>方塊製作限制</vt:lpstr>
      <vt:lpstr>方塊的方向問題 Orientation</vt:lpstr>
      <vt:lpstr>中心方塊先定向</vt:lpstr>
      <vt:lpstr>角的方向</vt:lpstr>
      <vt:lpstr>角的方向</vt:lpstr>
      <vt:lpstr>Example</vt:lpstr>
      <vt:lpstr>應用：計算OLL的機率</vt:lpstr>
      <vt:lpstr>邊的方向</vt:lpstr>
      <vt:lpstr>邊的方向</vt:lpstr>
      <vt:lpstr>Example</vt:lpstr>
      <vt:lpstr>應用：計算OLL的機率</vt:lpstr>
      <vt:lpstr>排列 Permutation</vt:lpstr>
      <vt:lpstr>排列</vt:lpstr>
      <vt:lpstr>下列何者為偶排列</vt:lpstr>
      <vt:lpstr>Cycle Representation</vt:lpstr>
      <vt:lpstr>下列何者為奇排列</vt:lpstr>
      <vt:lpstr>應用</vt:lpstr>
      <vt:lpstr>把方塊的角編號</vt:lpstr>
      <vt:lpstr>練習</vt:lpstr>
      <vt:lpstr>把方塊的邊編號</vt:lpstr>
      <vt:lpstr>練習</vt:lpstr>
      <vt:lpstr>方塊上的應用</vt:lpstr>
      <vt:lpstr>判斷一個方塊是否能完成</vt:lpstr>
      <vt:lpstr>三階魔方有多少情形？</vt:lpstr>
      <vt:lpstr>要點整理</vt:lpstr>
      <vt:lpstr>下週預告</vt:lpstr>
    </vt:vector>
  </TitlesOfParts>
  <Company>NCTUMath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DavidGuo</dc:creator>
  <cp:lastModifiedBy>DavidGuo</cp:lastModifiedBy>
  <cp:revision>192</cp:revision>
  <dcterms:created xsi:type="dcterms:W3CDTF">2007-10-01T07:19:59Z</dcterms:created>
  <dcterms:modified xsi:type="dcterms:W3CDTF">2008-03-28T01:19:56Z</dcterms:modified>
</cp:coreProperties>
</file>