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74" r:id="rId14"/>
    <p:sldId id="260" r:id="rId15"/>
    <p:sldId id="280" r:id="rId16"/>
    <p:sldId id="261" r:id="rId17"/>
    <p:sldId id="262" r:id="rId18"/>
    <p:sldId id="281" r:id="rId19"/>
    <p:sldId id="2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8fkqu/A/6B1OQrRX1Vb3oQ" hashData="JXLP0kVPoLLR9uf0SPa27bdgMt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74" autoAdjust="0"/>
    <p:restoredTop sz="94660"/>
  </p:normalViewPr>
  <p:slideViewPr>
    <p:cSldViewPr>
      <p:cViewPr varScale="1">
        <p:scale>
          <a:sx n="72" d="100"/>
          <a:sy n="7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ADA1-B1BD-4D8D-A817-6D5C72BC1DC2}" type="datetimeFigureOut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3269-84F4-4E48-9603-1D442AE32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pic>
        <p:nvPicPr>
          <p:cNvPr id="40961" name="Picture 1" descr="C:\Users\DavidGuo\Desktop\Cube's Image\圖片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067050" cy="306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00337-F575-4448-8FDF-020FB2E94679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DEA28-DF9C-48B4-B980-BDA14E9F83A7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58006" cy="1051560"/>
          </a:xfrm>
        </p:spPr>
        <p:txBody>
          <a:bodyPr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3577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DB62A-B881-4099-AA90-F7834373B1BC}" type="datetime1">
              <a:rPr lang="zh-TW" altLang="en-US" smtClean="0"/>
              <a:pPr/>
              <a:t>2008/2/22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9939" name="Picture 3" descr="C:\Users\DavidGuo\Desktop\Cube's Image\rubiks-cube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57166"/>
            <a:ext cx="1143000" cy="1211263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570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C1722-E2C4-421E-9FA1-068CC3AFE3BB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A7CC-BE6E-4C1A-9E06-98A09C709822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B5AA0-EB61-463E-94A6-971AE1F71D03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A932-F9F8-47D6-887D-9EB10B3CA1B7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A2713-25F4-4532-ACF5-C5F2ACCF78AB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8362A-1058-4923-80B4-26E593492D06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14526-5A09-4961-BEE1-2761CA4CAD11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8BB72-7F26-4DA5-A3BA-95C61E655F0D}" type="datetime1">
              <a:rPr lang="zh-TW" altLang="en-US" smtClean="0"/>
              <a:pPr/>
              <a:t>2008/2/22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le-shop.de/start-museum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dingcub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ettoday.com/2007/07/07/327-2122548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vidguo.idv.tw/Cube" TargetMode="External"/><Relationship Id="rId5" Type="http://schemas.openxmlformats.org/officeDocument/2006/relationships/hyperlink" Target="http://rubiks.tw/u/reheart/Rubiks-cube.htm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://www.ws.binghamton.edu/fridrich/fridrich.html" TargetMode="Externa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rwth-aachen.de/~Martin.Schoenert/Cube-Lovers/michael_reid__superflip_requires_20_face_tur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bezzz.homelinux.org/drupal/?q=node/view/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iks.com/" TargetMode="External"/><Relationship Id="rId7" Type="http://schemas.openxmlformats.org/officeDocument/2006/relationships/hyperlink" Target="http://www.cubesmith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ys-mall.com.tw/eastsheen/html/main.asp?status=ec1409&amp;bg=4" TargetMode="External"/><Relationship Id="rId5" Type="http://schemas.openxmlformats.org/officeDocument/2006/relationships/hyperlink" Target="http://www.unicube.tw/" TargetMode="External"/><Relationship Id="rId4" Type="http://schemas.openxmlformats.org/officeDocument/2006/relationships/hyperlink" Target="http://meffert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cubing.com/events/wc2007/registra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worldcubeassociation.org/results/region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gula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regions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cubeassociation.org/results/region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cubeassociation.org/results/region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region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regions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614486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魔術方塊簡介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DavidGuo</a:t>
            </a:r>
          </a:p>
          <a:p>
            <a:r>
              <a:rPr lang="zh-TW" altLang="en-US" dirty="0" smtClean="0"/>
              <a:t>交大應數 郭君逸 助理教授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Megaminx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zh-TW" sz="1800" dirty="0" smtClean="0"/>
              <a:t>1:01.78, Erik Akkersdijk, Netherlands, Belgian Open 2008.</a:t>
            </a:r>
          </a:p>
          <a:p>
            <a:r>
              <a:rPr lang="nl-NL" altLang="zh-TW" sz="1800" dirty="0" smtClean="0"/>
              <a:t>1:07.70, Erik Akkersdijk, Netherlands, Belgian Open 2008.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78852" name="Picture 4" descr="http://www.puzzle-shop.de/megaminx-tile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71743"/>
            <a:ext cx="3286148" cy="3302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Pyraminx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zh-TW" sz="1800" dirty="0" smtClean="0"/>
              <a:t>4.18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Piotr Kózka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Poland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Polish Open 2006</a:t>
            </a:r>
            <a:r>
              <a:rPr lang="nl-NL" altLang="zh-TW" sz="1800" dirty="0" smtClean="0"/>
              <a:t>.</a:t>
            </a:r>
          </a:p>
          <a:p>
            <a:r>
              <a:rPr lang="pl-PL" altLang="zh-TW" sz="1800" dirty="0" smtClean="0"/>
              <a:t>5.98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Grzegorz Luczyna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Poland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Polish Open 2007</a:t>
            </a:r>
            <a:r>
              <a:rPr lang="nl-NL" altLang="zh-TW" sz="1800" dirty="0" smtClean="0"/>
              <a:t>.</a:t>
            </a:r>
          </a:p>
          <a:p>
            <a:r>
              <a:rPr lang="nl-NL" altLang="zh-TW" sz="3200" dirty="0" smtClean="0">
                <a:solidFill>
                  <a:schemeClr val="accent1"/>
                </a:solidFill>
              </a:rPr>
              <a:t>Tetraminx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80898" name="Picture 2" descr="http://www.puzzle-shop.de/tomy-pyramin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2771775" cy="2857500"/>
          </a:xfrm>
          <a:prstGeom prst="rect">
            <a:avLst/>
          </a:prstGeom>
          <a:noFill/>
        </p:spPr>
      </p:pic>
      <p:pic>
        <p:nvPicPr>
          <p:cNvPr id="80900" name="Picture 4" descr="http://www.puzzle-shop.de/russ-pyra5.jpg"/>
          <p:cNvPicPr>
            <a:picLocks noChangeAspect="1" noChangeArrowheads="1"/>
          </p:cNvPicPr>
          <p:nvPr/>
        </p:nvPicPr>
        <p:blipFill>
          <a:blip r:embed="rId4"/>
          <a:srcRect l="17460" t="4261" r="28571" b="21168"/>
          <a:stretch>
            <a:fillRect/>
          </a:stretch>
        </p:blipFill>
        <p:spPr bwMode="auto">
          <a:xfrm>
            <a:off x="1428728" y="3214686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Square-1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zh-TW" sz="1800" dirty="0" smtClean="0"/>
              <a:t>13.56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Grzegorz Prusak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Poland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Polish Open 2007</a:t>
            </a:r>
            <a:r>
              <a:rPr lang="nl-NL" altLang="zh-TW" sz="1800" dirty="0" smtClean="0"/>
              <a:t>.</a:t>
            </a:r>
          </a:p>
          <a:p>
            <a:r>
              <a:rPr lang="pl-PL" altLang="zh-TW" sz="1800" dirty="0" smtClean="0"/>
              <a:t>19.57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Grzegorz Prusak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Poland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Polish Open 2007</a:t>
            </a:r>
            <a:r>
              <a:rPr lang="nl-NL" altLang="zh-TW" sz="18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82946" name="Picture 2" descr="http://www.puzzle-shop.de/squa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6429420" cy="3177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其他方塊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>
                <a:hlinkClick r:id="rId3"/>
              </a:rPr>
              <a:t>Puzzle-Museum</a:t>
            </a:r>
            <a:endParaRPr lang="en-US" altLang="zh-TW" dirty="0" smtClean="0"/>
          </a:p>
          <a:p>
            <a:r>
              <a:rPr lang="en-US" altLang="zh-TW" dirty="0" err="1" smtClean="0"/>
              <a:t>Skewb</a:t>
            </a:r>
            <a:endParaRPr lang="en-US" altLang="zh-TW" dirty="0" smtClean="0"/>
          </a:p>
          <a:p>
            <a:r>
              <a:rPr lang="en-US" altLang="zh-TW" dirty="0" smtClean="0"/>
              <a:t>Dodecahedron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63490" name="Picture 2" descr="http://www.puzzle-shop.de/mini-skew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357430"/>
            <a:ext cx="3750495" cy="2143140"/>
          </a:xfrm>
          <a:prstGeom prst="rect">
            <a:avLst/>
          </a:prstGeom>
          <a:noFill/>
        </p:spPr>
      </p:pic>
      <p:pic>
        <p:nvPicPr>
          <p:cNvPr id="63492" name="Picture 4" descr="http://www.puzzle-shop.de/neon-dodekae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35743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高階方塊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6x6x6 Cube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7x7x7 Cube?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22530" name="Picture 2" descr="C:\Users\DavidGuo\Desktop\Cube's Image\6x6x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3987820" cy="2990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1" name="Picture 3" descr="C:\Users\DavidGuo\Desktop\Cube's Image\7x7x7[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14686"/>
            <a:ext cx="3490915" cy="3281782"/>
          </a:xfrm>
          <a:prstGeom prst="rect">
            <a:avLst/>
          </a:prstGeom>
          <a:noFill/>
        </p:spPr>
      </p:pic>
      <p:pic>
        <p:nvPicPr>
          <p:cNvPr id="22532" name="Picture 4" descr="C:\Users\DavidGuo\Desktop\Cube's Image\rubiks_cube_10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857496"/>
            <a:ext cx="4398414" cy="32988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465263" y="4286250"/>
          <a:ext cx="2070100" cy="1201738"/>
        </p:xfrm>
        <a:graphic>
          <a:graphicData uri="http://schemas.openxmlformats.org/presentationml/2006/ole">
            <p:oleObj spid="_x0000_s22533" name="Equation" r:id="rId7" imgW="7873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</a:t>
            </a:r>
            <a:r>
              <a:rPr lang="zh-TW" altLang="en-US" dirty="0" smtClean="0"/>
              <a:t>階方塊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電腦模擬：</a:t>
            </a:r>
            <a:r>
              <a:rPr lang="en-US" altLang="zh-TW" dirty="0" smtClean="0">
                <a:hlinkClick r:id="rId3"/>
              </a:rPr>
              <a:t>Gliding Cube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http://www.glidingcube.com/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84994" name="Picture 2" descr="http://www.glidingcube.com/screenshots_files/pluzz_bi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E3E3E"/>
              </a:clrFrom>
              <a:clrTo>
                <a:srgbClr val="3E3E3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428868"/>
            <a:ext cx="4052881" cy="398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Famous person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42910" y="2071678"/>
            <a:ext cx="8183880" cy="392909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趙承宗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鄭維駿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weijiunn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zh-TW" altLang="en-US" sz="2800" dirty="0" smtClean="0">
                <a:hlinkClick r:id="rId3"/>
              </a:rPr>
              <a:t>陸嘉宏</a:t>
            </a:r>
            <a:r>
              <a:rPr lang="en-US" altLang="zh-TW" sz="2800" dirty="0" smtClean="0">
                <a:hlinkClick r:id="rId3"/>
              </a:rPr>
              <a:t>(</a:t>
            </a:r>
            <a:r>
              <a:rPr lang="en-US" altLang="zh-TW" sz="2800" dirty="0" err="1" smtClean="0">
                <a:hlinkClick r:id="rId3"/>
              </a:rPr>
              <a:t>aaaboy</a:t>
            </a:r>
            <a:r>
              <a:rPr lang="en-US" altLang="zh-TW" sz="2800" dirty="0" smtClean="0">
                <a:hlinkClick r:id="rId3"/>
              </a:rPr>
              <a:t>)</a:t>
            </a:r>
            <a:endParaRPr lang="en-US" altLang="zh-TW" sz="2800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altLang="zh-TW" sz="28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altLang="zh-TW" sz="2800" dirty="0" smtClean="0">
                <a:hlinkClick r:id="rId4"/>
              </a:rPr>
              <a:t>Prof. Jessica </a:t>
            </a:r>
            <a:r>
              <a:rPr lang="en-US" altLang="zh-TW" sz="2800" dirty="0" err="1" smtClean="0">
                <a:hlinkClick r:id="rId4"/>
              </a:rPr>
              <a:t>Fridrich</a:t>
            </a:r>
            <a:endParaRPr lang="zh-TW" altLang="en-US" sz="2800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zh-TW" altLang="en-US" sz="2800" dirty="0" smtClean="0">
                <a:hlinkClick r:id="rId5"/>
              </a:rPr>
              <a:t>許技江</a:t>
            </a:r>
            <a:r>
              <a:rPr lang="en-US" altLang="zh-TW" sz="2800" dirty="0" smtClean="0">
                <a:hlinkClick r:id="rId5"/>
              </a:rPr>
              <a:t>(</a:t>
            </a:r>
            <a:r>
              <a:rPr lang="en-US" altLang="zh-TW" sz="2800" dirty="0" err="1" smtClean="0">
                <a:hlinkClick r:id="rId5"/>
              </a:rPr>
              <a:t>rehearttw</a:t>
            </a:r>
            <a:r>
              <a:rPr lang="en-US" altLang="zh-TW" sz="2800" dirty="0" smtClean="0">
                <a:hlinkClick r:id="rId5"/>
              </a:rPr>
              <a:t>)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DavidGuo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http://blog.yam.com/sanacyayu/75f672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1714488"/>
            <a:ext cx="2786082" cy="37127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7" name="Picture 5" descr="D:\Backup\MyPictures\20070722NYNY魔術方塊大賽\DSC046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143116"/>
            <a:ext cx="4317973" cy="32384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群組 9"/>
          <p:cNvGrpSpPr/>
          <p:nvPr/>
        </p:nvGrpSpPr>
        <p:grpSpPr>
          <a:xfrm>
            <a:off x="5715008" y="2285992"/>
            <a:ext cx="1714512" cy="2673822"/>
            <a:chOff x="6786578" y="357166"/>
            <a:chExt cx="1714512" cy="2673822"/>
          </a:xfrm>
        </p:grpSpPr>
        <p:pic>
          <p:nvPicPr>
            <p:cNvPr id="11" name="Picture 2" descr="http://www.ws.binghamton.edu/fridrich/images/jessica5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86578" y="357166"/>
              <a:ext cx="1714512" cy="2229518"/>
            </a:xfrm>
            <a:prstGeom prst="rect">
              <a:avLst/>
            </a:prstGeom>
            <a:noFill/>
          </p:spPr>
        </p:pic>
        <p:pic>
          <p:nvPicPr>
            <p:cNvPr id="12" name="Picture 4" descr="http://www.ws.binghamton.edu/fridrich/images/rubsgn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86578" y="2571744"/>
              <a:ext cx="1714512" cy="4592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8286808" cy="500066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Alexander H. Frey, Jr. and David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Singmaster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Handbook of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Cubik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 Math.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Enslow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Publishers, 1982.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At least 17 moves. At most 52 moves.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Conjecture: “God’s number” is in the low 20’s.</a:t>
            </a:r>
          </a:p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Michael Reid.</a:t>
            </a:r>
          </a:p>
          <a:p>
            <a:pPr lvl="1"/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  <a:hlinkClick r:id="rId3"/>
              </a:rPr>
              <a:t>Superflip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3"/>
              </a:rPr>
              <a:t> requires 20 face turns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Silviu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Radu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4"/>
              </a:rPr>
              <a:t>Rubik can be solved in 27f.</a:t>
            </a:r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Daniel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Kunkle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and Gene Cooperman, 26 Moves Suffice for Rubik's Cube,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Proc. of International Symposium on Symbolic and Algebraic Computation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(ISSAC '07), ACM Press, 2007, to appear.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Gene Cooperman, Larry Finkelstein, and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Namita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Sarawagi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Applications of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Cayleygraphs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In AAECC: Applied Algebra,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Algebraic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Algorithmsand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 Error-Correcting Codes,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InternationalConference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, pages 367-378 LNCS, Springer-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Verlag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, 1990.</a:t>
            </a:r>
            <a:endParaRPr lang="zh-TW" altLang="en-US" dirty="0">
              <a:latin typeface="Arno Pro Smbd SmText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3214710" cy="908684"/>
          </a:xfrm>
        </p:spPr>
        <p:txBody>
          <a:bodyPr/>
          <a:lstStyle/>
          <a:p>
            <a:r>
              <a:rPr lang="zh-TW" altLang="en-US" dirty="0" smtClean="0"/>
              <a:t>方塊的購買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1714488"/>
            <a:ext cx="6858048" cy="4143404"/>
          </a:xfrm>
        </p:spPr>
        <p:txBody>
          <a:bodyPr/>
          <a:lstStyle/>
          <a:p>
            <a:r>
              <a:rPr lang="zh-TW" altLang="en-US" dirty="0" smtClean="0"/>
              <a:t>官網：</a:t>
            </a:r>
            <a:r>
              <a:rPr lang="en-US" altLang="zh-TW" dirty="0" smtClean="0">
                <a:hlinkClick r:id="rId3"/>
              </a:rPr>
              <a:t>www.rubiks.com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玩具反斗城</a:t>
            </a:r>
            <a:endParaRPr lang="en-US" altLang="zh-TW" dirty="0" smtClean="0"/>
          </a:p>
          <a:p>
            <a:r>
              <a:rPr lang="en-US" altLang="zh-TW" dirty="0" err="1" smtClean="0"/>
              <a:t>Mefferts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4"/>
              </a:rPr>
              <a:t>mefferts.com</a:t>
            </a:r>
            <a:endParaRPr lang="en-US" altLang="zh-TW" dirty="0" smtClean="0"/>
          </a:p>
          <a:p>
            <a:r>
              <a:rPr lang="zh-TW" altLang="en-US" dirty="0" smtClean="0"/>
              <a:t>魚大：</a:t>
            </a:r>
            <a:r>
              <a:rPr lang="en-US" altLang="zh-TW" dirty="0" smtClean="0">
                <a:hlinkClick r:id="rId5"/>
              </a:rPr>
              <a:t>www.unicube.tw</a:t>
            </a:r>
            <a:endParaRPr lang="en-US" altLang="zh-TW" dirty="0" smtClean="0"/>
          </a:p>
          <a:p>
            <a:r>
              <a:rPr lang="zh-TW" altLang="en-US" dirty="0" smtClean="0">
                <a:hlinkClick r:id="rId6"/>
              </a:rPr>
              <a:t>東賢實業</a:t>
            </a:r>
            <a:endParaRPr lang="en-US" altLang="zh-TW" dirty="0" smtClean="0"/>
          </a:p>
          <a:p>
            <a:r>
              <a:rPr lang="en-US" altLang="zh-TW" dirty="0" err="1" smtClean="0"/>
              <a:t>Cubesmith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7"/>
              </a:rPr>
              <a:t>www.cubesmith.com</a:t>
            </a:r>
            <a:endParaRPr lang="en-US" altLang="zh-TW" dirty="0" smtClean="0"/>
          </a:p>
          <a:p>
            <a:r>
              <a:rPr lang="zh-TW" altLang="en-US" dirty="0" smtClean="0"/>
              <a:t>批踢踢：</a:t>
            </a:r>
            <a:r>
              <a:rPr lang="en-US" altLang="zh-TW" dirty="0" err="1" smtClean="0"/>
              <a:t>Rubiks</a:t>
            </a:r>
            <a:r>
              <a:rPr lang="zh-TW" altLang="en-US" dirty="0" smtClean="0"/>
              <a:t>版</a:t>
            </a:r>
            <a:endParaRPr lang="en-US" altLang="zh-TW" dirty="0" smtClean="0"/>
          </a:p>
          <a:p>
            <a:r>
              <a:rPr lang="zh-TW" altLang="en-US" dirty="0" smtClean="0"/>
              <a:t>各大文具店、十元商店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468344" y="4928616"/>
            <a:ext cx="8183880" cy="67665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4294967295"/>
          </p:nvPr>
        </p:nvSpPr>
        <p:spPr>
          <a:xfrm>
            <a:off x="468344" y="5624484"/>
            <a:ext cx="8183880" cy="420624"/>
          </a:xfrm>
        </p:spPr>
        <p:txBody>
          <a:bodyPr>
            <a:normAutofit fontScale="77500" lnSpcReduction="20000"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57554" y="342900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latin typeface="Broadway" pitchFamily="82" charset="0"/>
              </a:rPr>
              <a:t>Thank you</a:t>
            </a:r>
            <a:endParaRPr lang="zh-TW" altLang="en-US" sz="5400" dirty="0">
              <a:latin typeface="Broadway" pitchFamily="82" charset="0"/>
            </a:endParaRPr>
          </a:p>
        </p:txBody>
      </p:sp>
      <p:pic>
        <p:nvPicPr>
          <p:cNvPr id="31747" name="Picture 3" descr="C:\Users\DavidGuo\Desktop\5013e2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1"/>
            <a:ext cx="2286016" cy="21082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History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2071678"/>
            <a:ext cx="8183880" cy="3929090"/>
          </a:xfrm>
        </p:spPr>
        <p:txBody>
          <a:bodyPr/>
          <a:lstStyle/>
          <a:p>
            <a:r>
              <a:rPr lang="en-US" b="1" dirty="0" err="1" smtClean="0"/>
              <a:t>Ernö</a:t>
            </a:r>
            <a:r>
              <a:rPr lang="en-US" b="1" dirty="0" smtClean="0"/>
              <a:t> Rubik</a:t>
            </a:r>
          </a:p>
          <a:p>
            <a:r>
              <a:rPr lang="en-US" dirty="0" smtClean="0"/>
              <a:t>"How could the blocks move independently without falling apart?" </a:t>
            </a:r>
          </a:p>
          <a:p>
            <a:r>
              <a:rPr lang="en-US" dirty="0" smtClean="0"/>
              <a:t>Hungarian patent in January 1975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first world championship took place on June 5, 1982 in Budapest.</a:t>
            </a:r>
          </a:p>
          <a:p>
            <a:r>
              <a:rPr lang="en-US" dirty="0" smtClean="0">
                <a:hlinkClick r:id="rId3"/>
              </a:rPr>
              <a:t>World Rubik's Cube Championship 2007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28" name="Picture 4" descr="http://www.ws.binghamton.edu/fridrich/images/pr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00108"/>
            <a:ext cx="2709851" cy="2010152"/>
          </a:xfrm>
          <a:prstGeom prst="rect">
            <a:avLst/>
          </a:prstGeom>
          <a:noFill/>
        </p:spPr>
      </p:pic>
      <p:pic>
        <p:nvPicPr>
          <p:cNvPr id="1030" name="Picture 6" descr="http://www.ws.binghamton.edu/fridrich/images/winn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26483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Rubik’s Cube</a:t>
            </a:r>
            <a:endParaRPr lang="zh-TW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88" t="17027" r="34698" b="9999"/>
          <a:stretch>
            <a:fillRect/>
          </a:stretch>
        </p:blipFill>
        <p:spPr bwMode="auto">
          <a:xfrm>
            <a:off x="5715008" y="428604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香港：扭力骰</a:t>
            </a:r>
            <a:endParaRPr lang="en-US" altLang="zh-TW" dirty="0" smtClean="0"/>
          </a:p>
          <a:p>
            <a:r>
              <a:rPr lang="zh-TW" altLang="en-US" dirty="0" smtClean="0"/>
              <a:t>結構：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Single: 9.55s, </a:t>
            </a:r>
            <a:r>
              <a:rPr lang="en-US" altLang="zh-TW" sz="1800" dirty="0" err="1" smtClean="0"/>
              <a:t>Ronvan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Bruchem</a:t>
            </a:r>
            <a:r>
              <a:rPr lang="en-US" altLang="zh-TW" sz="1800" dirty="0" smtClean="0"/>
              <a:t>, Netherlands, 2007.</a:t>
            </a:r>
          </a:p>
          <a:p>
            <a:pPr lvl="1"/>
            <a:r>
              <a:rPr lang="en-US" altLang="zh-TW" sz="1800" dirty="0" smtClean="0"/>
              <a:t>Average: 11.76s, Yu </a:t>
            </a:r>
            <a:r>
              <a:rPr lang="en-US" altLang="zh-TW" sz="1800" dirty="0" err="1" smtClean="0"/>
              <a:t>Jeong</a:t>
            </a:r>
            <a:r>
              <a:rPr lang="en-US" altLang="zh-TW" sz="1800" dirty="0" smtClean="0"/>
              <a:t>-Min, Korea, 2007.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69" t="23513" r="40941" b="22162"/>
          <a:stretch>
            <a:fillRect/>
          </a:stretch>
        </p:blipFill>
        <p:spPr bwMode="auto">
          <a:xfrm>
            <a:off x="6429388" y="3500438"/>
            <a:ext cx="2533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143668" cy="837246"/>
          </a:xfrm>
        </p:spPr>
        <p:txBody>
          <a:bodyPr/>
          <a:lstStyle/>
          <a:p>
            <a:r>
              <a:rPr lang="zh-TW" altLang="en-US" dirty="0" smtClean="0"/>
              <a:t>其他比賽項目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14488"/>
            <a:ext cx="8326756" cy="4357718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Blindfolded</a:t>
            </a:r>
          </a:p>
          <a:p>
            <a:pPr lvl="1"/>
            <a:r>
              <a:rPr lang="en-US" altLang="zh-TW" sz="2000" dirty="0" smtClean="0"/>
              <a:t>54.83s, </a:t>
            </a:r>
            <a:r>
              <a:rPr lang="en-US" altLang="zh-TW" sz="2000" dirty="0" err="1" smtClean="0"/>
              <a:t>Mátyás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Kuti</a:t>
            </a:r>
            <a:r>
              <a:rPr lang="en-US" altLang="zh-TW" sz="2000" dirty="0" smtClean="0"/>
              <a:t>, Hungary, Czech Open 2007.</a:t>
            </a:r>
          </a:p>
          <a:p>
            <a:r>
              <a:rPr lang="en-US" altLang="zh-TW" sz="2400" dirty="0" smtClean="0"/>
              <a:t>One-handed</a:t>
            </a:r>
          </a:p>
          <a:p>
            <a:pPr lvl="1"/>
            <a:r>
              <a:rPr lang="en-US" altLang="zh-TW" sz="2000" dirty="0" smtClean="0"/>
              <a:t>15.81s, </a:t>
            </a:r>
            <a:r>
              <a:rPr lang="en-US" altLang="zh-TW" sz="2000" dirty="0" err="1" smtClean="0"/>
              <a:t>Thibaut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Jacquinot</a:t>
            </a:r>
            <a:r>
              <a:rPr lang="en-US" altLang="zh-TW" sz="2000" dirty="0" smtClean="0"/>
              <a:t>, France, Murcia Open 2007.</a:t>
            </a:r>
          </a:p>
          <a:p>
            <a:pPr lvl="1"/>
            <a:r>
              <a:rPr lang="en-US" altLang="zh-TW" sz="2000" dirty="0" smtClean="0"/>
              <a:t>20.58s, Rama </a:t>
            </a:r>
            <a:r>
              <a:rPr lang="en-US" altLang="zh-TW" sz="2000" dirty="0" err="1" smtClean="0"/>
              <a:t>Temmink</a:t>
            </a:r>
            <a:r>
              <a:rPr lang="en-US" altLang="zh-TW" sz="2000" dirty="0" smtClean="0"/>
              <a:t>, Netherlands, Benelux Open 2008.</a:t>
            </a:r>
          </a:p>
          <a:p>
            <a:r>
              <a:rPr lang="en-US" altLang="zh-TW" sz="2400" dirty="0" smtClean="0"/>
              <a:t>With feet</a:t>
            </a:r>
          </a:p>
          <a:p>
            <a:pPr lvl="1"/>
            <a:r>
              <a:rPr lang="en-US" altLang="zh-TW" sz="2000" dirty="0" smtClean="0"/>
              <a:t>39.88s, </a:t>
            </a:r>
            <a:r>
              <a:rPr lang="en-US" altLang="zh-TW" sz="2000" dirty="0" err="1" smtClean="0"/>
              <a:t>Anssi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Vanhala</a:t>
            </a:r>
            <a:r>
              <a:rPr lang="en-US" altLang="zh-TW" sz="2000" dirty="0" smtClean="0"/>
              <a:t>, Finland, Finnish Open 2007.</a:t>
            </a:r>
          </a:p>
          <a:p>
            <a:pPr lvl="1"/>
            <a:r>
              <a:rPr lang="en-US" altLang="zh-TW" sz="2000" dirty="0" smtClean="0"/>
              <a:t>52.46s, </a:t>
            </a:r>
            <a:r>
              <a:rPr lang="en-US" altLang="zh-TW" sz="2000" dirty="0" err="1" smtClean="0"/>
              <a:t>Anssi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Vanhala</a:t>
            </a:r>
            <a:r>
              <a:rPr lang="en-US" altLang="zh-TW" sz="2000" dirty="0" smtClean="0"/>
              <a:t>, Finland, Finnish Open 2007.</a:t>
            </a:r>
          </a:p>
          <a:p>
            <a:r>
              <a:rPr lang="en-US" altLang="zh-TW" sz="2400" dirty="0" smtClean="0"/>
              <a:t>Fewest moves</a:t>
            </a:r>
          </a:p>
          <a:p>
            <a:pPr lvl="1"/>
            <a:r>
              <a:rPr lang="en-US" altLang="zh-TW" sz="2000" dirty="0" smtClean="0"/>
              <a:t>28, </a:t>
            </a:r>
            <a:r>
              <a:rPr lang="en-US" altLang="zh-TW" sz="2000" dirty="0" err="1" smtClean="0"/>
              <a:t>Mirek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Goljan</a:t>
            </a:r>
            <a:r>
              <a:rPr lang="en-US" altLang="zh-TW" sz="2000" dirty="0" smtClean="0"/>
              <a:t>, Czech, Caltech Winter 2005.</a:t>
            </a:r>
          </a:p>
          <a:p>
            <a:pPr lvl="1"/>
            <a:r>
              <a:rPr lang="en-US" altLang="zh-TW" sz="2000" dirty="0" smtClean="0"/>
              <a:t>28, </a:t>
            </a:r>
            <a:r>
              <a:rPr lang="en-US" altLang="zh-TW" sz="2000" dirty="0" err="1" smtClean="0"/>
              <a:t>Zbigniew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Zborowski</a:t>
            </a:r>
            <a:r>
              <a:rPr lang="en-US" altLang="zh-TW" sz="2000" dirty="0" smtClean="0"/>
              <a:t>, Poland, Polish Open 2006.</a:t>
            </a:r>
          </a:p>
          <a:p>
            <a:r>
              <a:rPr lang="zh-TW" altLang="en-US" dirty="0" smtClean="0">
                <a:hlinkClick r:id="rId3"/>
              </a:rPr>
              <a:t>詳細規則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2x2x2 Cube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Mini Cube, Pocket Cube.</a:t>
            </a:r>
          </a:p>
          <a:p>
            <a:r>
              <a:rPr lang="zh-TW" altLang="en-US" dirty="0" smtClean="0">
                <a:hlinkClick r:id="rId3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2.65s, Ron van </a:t>
            </a:r>
            <a:r>
              <a:rPr lang="en-US" altLang="zh-TW" sz="1800" dirty="0" err="1" smtClean="0"/>
              <a:t>Bruchem</a:t>
            </a:r>
            <a:r>
              <a:rPr lang="en-US" altLang="zh-TW" sz="1800" dirty="0" smtClean="0"/>
              <a:t>, Netherlands, UK Open 2007.</a:t>
            </a:r>
          </a:p>
          <a:p>
            <a:pPr lvl="1"/>
            <a:r>
              <a:rPr lang="en-US" altLang="zh-TW" sz="1800" dirty="0" smtClean="0"/>
              <a:t>3.91s, Lukasz </a:t>
            </a:r>
            <a:r>
              <a:rPr lang="en-US" altLang="zh-TW" sz="1800" dirty="0" err="1" smtClean="0"/>
              <a:t>Cialon</a:t>
            </a:r>
            <a:r>
              <a:rPr lang="en-US" altLang="zh-TW" sz="1800" dirty="0" smtClean="0"/>
              <a:t>, Poland, World Championship 2007.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7" name="Picture 5" descr="http://www.geocities.com/jaapsch/puzzles/images/cub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2571768" cy="2571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Guo\Desktop\Cube's Image\Rubiks_revenge_til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857520" cy="28575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4x4x4 Cube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Cube Revenge</a:t>
            </a:r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nl-NL" altLang="zh-TW" sz="1800" dirty="0" smtClean="0"/>
              <a:t>46.63s, Mátyás Kuti, Hungary, UK Open 2007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nl-NL" altLang="zh-TW" sz="1800" dirty="0" smtClean="0"/>
              <a:t>54.71s, Erik Akkersdijk, Netherlands, Benelux Open 2008</a:t>
            </a:r>
            <a:r>
              <a:rPr lang="en-US" altLang="zh-TW" sz="1800" dirty="0" smtClean="0"/>
              <a:t>.</a:t>
            </a:r>
          </a:p>
          <a:p>
            <a:r>
              <a:rPr lang="en-US" altLang="zh-TW" dirty="0" smtClean="0"/>
              <a:t>Blindfolded</a:t>
            </a:r>
          </a:p>
          <a:p>
            <a:pPr lvl="1"/>
            <a:r>
              <a:rPr lang="en-US" altLang="zh-TW" sz="1800" dirty="0" smtClean="0"/>
              <a:t>5:26.03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 Hungary Swedish Cube Day 2007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avidGuo\Desktop\Cube's Image\Professors_cub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4"/>
            <a:ext cx="2714644" cy="2714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5x5x5 Cube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Professor Cube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nl-NL" altLang="zh-TW" sz="1800" dirty="0" smtClean="0"/>
              <a:t>1:28.66, Erik Akkersdijk, Netherlands, Belgian Open 2008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nl-NL" altLang="zh-TW" sz="1800" dirty="0" smtClean="0"/>
              <a:t>1:36.02, Erik Akkersdijk, Netherlands, Belgian Open 2008</a:t>
            </a:r>
            <a:r>
              <a:rPr lang="en-US" altLang="zh-TW" sz="1800" dirty="0" smtClean="0"/>
              <a:t>.</a:t>
            </a:r>
          </a:p>
          <a:p>
            <a:r>
              <a:rPr lang="en-US" altLang="zh-TW" dirty="0" smtClean="0"/>
              <a:t>Blindfolded</a:t>
            </a:r>
          </a:p>
          <a:p>
            <a:pPr lvl="1"/>
            <a:r>
              <a:rPr lang="en-US" altLang="zh-TW" sz="1800" dirty="0" smtClean="0"/>
              <a:t>10:05.00,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Czech Open 2007.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Rubik’s Magic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zh-TW" altLang="en-US" dirty="0" smtClean="0">
                <a:hlinkClick r:id="rId3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0.86s,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Belgian Open 2007 and 2008.</a:t>
            </a:r>
          </a:p>
          <a:p>
            <a:pPr lvl="1"/>
            <a:r>
              <a:rPr lang="en-US" altLang="zh-TW" sz="1800" dirty="0" smtClean="0"/>
              <a:t>0.96s,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Belgian Open 2007.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61442" name="Picture 2" descr="http://www.puzzle-shop.de/magic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429000"/>
            <a:ext cx="3714774" cy="2786082"/>
          </a:xfrm>
          <a:prstGeom prst="rect">
            <a:avLst/>
          </a:prstGeom>
          <a:noFill/>
        </p:spPr>
      </p:pic>
      <p:pic>
        <p:nvPicPr>
          <p:cNvPr id="61444" name="Picture 4" descr="http://www.puzzle-shop.de/magic_0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429000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Rubik’s Master Magic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zh-TW" altLang="en-US" dirty="0" smtClean="0">
                <a:hlinkClick r:id="rId3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1.72s,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Belgian Open 2008.</a:t>
            </a:r>
          </a:p>
          <a:p>
            <a:pPr lvl="1"/>
            <a:r>
              <a:rPr lang="en-US" altLang="zh-TW" sz="1800" dirty="0" smtClean="0"/>
              <a:t>1.96s,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Polish Open 2007.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76802" name="Picture 2" descr="http://www.puzzle-shop.de/master-mag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4000528" cy="1428760"/>
          </a:xfrm>
          <a:prstGeom prst="rect">
            <a:avLst/>
          </a:prstGeom>
          <a:noFill/>
        </p:spPr>
      </p:pic>
      <p:pic>
        <p:nvPicPr>
          <p:cNvPr id="76804" name="Picture 4" descr="http://www.puzzle-shop.de/master-magi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3714776" cy="248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1498</TotalTime>
  <Words>665</Words>
  <Application>Microsoft Office PowerPoint</Application>
  <PresentationFormat>如螢幕大小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觀點</vt:lpstr>
      <vt:lpstr>Equation</vt:lpstr>
      <vt:lpstr>魔術方塊簡介</vt:lpstr>
      <vt:lpstr>History</vt:lpstr>
      <vt:lpstr>Rubik’s Cube</vt:lpstr>
      <vt:lpstr>其他比賽項目</vt:lpstr>
      <vt:lpstr>2x2x2 Cube</vt:lpstr>
      <vt:lpstr>4x4x4 Cube</vt:lpstr>
      <vt:lpstr>5x5x5 Cube</vt:lpstr>
      <vt:lpstr>Rubik’s Magic</vt:lpstr>
      <vt:lpstr>Rubik’s Master Magic</vt:lpstr>
      <vt:lpstr>Megaminx</vt:lpstr>
      <vt:lpstr>Pyraminx</vt:lpstr>
      <vt:lpstr>Square-1</vt:lpstr>
      <vt:lpstr>其他方塊</vt:lpstr>
      <vt:lpstr>高階方塊</vt:lpstr>
      <vt:lpstr>N階方塊</vt:lpstr>
      <vt:lpstr>Famous person</vt:lpstr>
      <vt:lpstr>Fewest move</vt:lpstr>
      <vt:lpstr>方塊的購買</vt:lpstr>
      <vt:lpstr>投影片 19</vt:lpstr>
    </vt:vector>
  </TitlesOfParts>
  <Company>NCTUMath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DavidGuo</dc:creator>
  <cp:lastModifiedBy>DavidGuo</cp:lastModifiedBy>
  <cp:revision>135</cp:revision>
  <dcterms:created xsi:type="dcterms:W3CDTF">2007-10-01T07:19:59Z</dcterms:created>
  <dcterms:modified xsi:type="dcterms:W3CDTF">2008-02-22T05:08:11Z</dcterms:modified>
</cp:coreProperties>
</file>