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69" r:id="rId3"/>
    <p:sldId id="272" r:id="rId4"/>
    <p:sldId id="270" r:id="rId5"/>
    <p:sldId id="273" r:id="rId6"/>
    <p:sldId id="274" r:id="rId7"/>
    <p:sldId id="271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474" autoAdjust="0"/>
    <p:restoredTop sz="94660"/>
  </p:normalViewPr>
  <p:slideViewPr>
    <p:cSldViewPr>
      <p:cViewPr varScale="1">
        <p:scale>
          <a:sx n="91" d="100"/>
          <a:sy n="91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>
            <a:gsLst>
              <a:gs pos="0">
                <a:schemeClr val="bg1"/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2008/3/20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2008/3/20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s.binghamton.edu/fridrich/fridrich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714620"/>
            <a:ext cx="7772400" cy="1614486"/>
          </a:xfrm>
        </p:spPr>
        <p:txBody>
          <a:bodyPr>
            <a:normAutofit/>
          </a:bodyPr>
          <a:lstStyle/>
          <a:p>
            <a:r>
              <a:rPr lang="zh-TW" altLang="en-US" sz="8000" dirty="0" smtClean="0"/>
              <a:t>三階魔方進階</a:t>
            </a:r>
            <a:endParaRPr lang="zh-TW" altLang="en-US" sz="8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第一層速度加快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2428868"/>
            <a:ext cx="7429552" cy="3286148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/>
              <a:t>固定從某個顏色開始</a:t>
            </a:r>
            <a:endParaRPr lang="en-US" altLang="zh-TW" sz="3600" dirty="0" smtClean="0"/>
          </a:p>
          <a:p>
            <a:pPr lvl="1"/>
            <a:r>
              <a:rPr lang="zh-TW" altLang="en-US" sz="3200" dirty="0" smtClean="0"/>
              <a:t>為了上課說明方便，建議選擇白色。</a:t>
            </a:r>
            <a:endParaRPr lang="en-US" altLang="zh-TW" sz="3200" dirty="0" smtClean="0"/>
          </a:p>
          <a:p>
            <a:r>
              <a:rPr lang="zh-TW" altLang="en-US" sz="3600" dirty="0" smtClean="0"/>
              <a:t>記住每一面的配色</a:t>
            </a:r>
            <a:endParaRPr lang="en-US" altLang="zh-TW" sz="3600" dirty="0" smtClean="0"/>
          </a:p>
          <a:p>
            <a:pPr lvl="1"/>
            <a:r>
              <a:rPr lang="zh-TW" altLang="en-US" sz="3200" dirty="0" smtClean="0"/>
              <a:t>不用花時間找顏色配對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四階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盲解</a:t>
            </a:r>
            <a:endParaRPr lang="en-US" altLang="zh-TW" sz="32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正常配色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3357554" y="3143248"/>
            <a:ext cx="1428760" cy="142876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B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6" name="平行四邊形 5"/>
          <p:cNvSpPr/>
          <p:nvPr/>
        </p:nvSpPr>
        <p:spPr>
          <a:xfrm>
            <a:off x="3357554" y="2428868"/>
            <a:ext cx="1643074" cy="714380"/>
          </a:xfrm>
          <a:prstGeom prst="parallelogram">
            <a:avLst>
              <a:gd name="adj" fmla="val 3127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Y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28794" y="3143248"/>
            <a:ext cx="1428760" cy="142876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O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6314" y="3143248"/>
            <a:ext cx="1428760" cy="14287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R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57554" y="457200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W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215074" y="3143248"/>
            <a:ext cx="1428760" cy="142876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G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000364" y="4572008"/>
            <a:ext cx="1428760" cy="142876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B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2" name="平行四邊形 11"/>
          <p:cNvSpPr/>
          <p:nvPr/>
        </p:nvSpPr>
        <p:spPr>
          <a:xfrm>
            <a:off x="3000364" y="2428868"/>
            <a:ext cx="1643074" cy="714380"/>
          </a:xfrm>
          <a:prstGeom prst="parallelogram">
            <a:avLst>
              <a:gd name="adj" fmla="val 3127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7160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2912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00364" y="314324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W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5788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000364" y="457200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2" name="平行四邊形 11"/>
          <p:cNvSpPr/>
          <p:nvPr/>
        </p:nvSpPr>
        <p:spPr>
          <a:xfrm>
            <a:off x="3000364" y="2428868"/>
            <a:ext cx="1643074" cy="714380"/>
          </a:xfrm>
          <a:prstGeom prst="parallelogram">
            <a:avLst>
              <a:gd name="adj" fmla="val 3127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71604" y="3143248"/>
            <a:ext cx="1428760" cy="142876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O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2912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00364" y="314324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W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5788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000364" y="457200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2" name="平行四邊形 11"/>
          <p:cNvSpPr/>
          <p:nvPr/>
        </p:nvSpPr>
        <p:spPr>
          <a:xfrm>
            <a:off x="3000364" y="2428868"/>
            <a:ext cx="1643074" cy="714380"/>
          </a:xfrm>
          <a:prstGeom prst="parallelogram">
            <a:avLst>
              <a:gd name="adj" fmla="val 3127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7160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29124" y="3143248"/>
            <a:ext cx="1428760" cy="142876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G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00364" y="314324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W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5788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000364" y="4572008"/>
            <a:ext cx="1428760" cy="142876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B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2" name="平行四邊形 11"/>
          <p:cNvSpPr/>
          <p:nvPr/>
        </p:nvSpPr>
        <p:spPr>
          <a:xfrm>
            <a:off x="3000364" y="2428868"/>
            <a:ext cx="1643074" cy="714380"/>
          </a:xfrm>
          <a:prstGeom prst="parallelogram">
            <a:avLst>
              <a:gd name="adj" fmla="val 3127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7160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2912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000364" y="3143248"/>
            <a:ext cx="142876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chemeClr val="tx1"/>
                </a:solidFill>
              </a:rPr>
              <a:t>W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57884" y="3143248"/>
            <a:ext cx="1428760" cy="142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底十字轉好只需</a:t>
            </a:r>
            <a:r>
              <a:rPr lang="en-US" altLang="zh-TW" dirty="0" smtClean="0"/>
              <a:t>8</a:t>
            </a:r>
            <a:r>
              <a:rPr lang="zh-TW" altLang="en-US" dirty="0" smtClean="0"/>
              <a:t>步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642910" y="1714488"/>
          <a:ext cx="5429288" cy="3934197"/>
        </p:xfrm>
        <a:graphic>
          <a:graphicData uri="http://schemas.openxmlformats.org/drawingml/2006/table">
            <a:tbl>
              <a:tblPr firstRow="1" firstCol="1">
                <a:tableStyleId>{3C2FFA5D-87B4-456A-9821-1D502468CF0F}</a:tableStyleId>
              </a:tblPr>
              <a:tblGrid>
                <a:gridCol w="1357322"/>
                <a:gridCol w="1357322"/>
                <a:gridCol w="1357322"/>
                <a:gridCol w="1357322"/>
              </a:tblGrid>
              <a:tr h="49728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From </a:t>
                      </a:r>
                      <a:r>
                        <a:rPr lang="en-US" sz="1700" dirty="0" err="1" smtClean="0"/>
                        <a:t>Dans</a:t>
                      </a:r>
                      <a:r>
                        <a:rPr lang="en-US" sz="1700" dirty="0" smtClean="0"/>
                        <a:t> Cube Station</a:t>
                      </a:r>
                      <a:endParaRPr lang="en-US" sz="1700" dirty="0"/>
                    </a:p>
                  </a:txBody>
                  <a:tcPr marL="17572" marR="17572" marT="17572" marB="17572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889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# Moves to solve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# Cases (out of 190080)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% of total cases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Cumulative %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 dirty="0"/>
                        <a:t>1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0.00005%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0.00005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1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15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0.00789%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0.00839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2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158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0.08312%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0.09151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3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1394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0.73338%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0.82489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4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9809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5.16046%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5.98535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5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46381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24.4008%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30.38615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6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97254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51.1648%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81.55095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7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34966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18.3954%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99.94635</a:t>
                      </a:r>
                    </a:p>
                  </a:txBody>
                  <a:tcPr marL="17572" marR="17572" marT="17572" marB="17572" anchor="ctr"/>
                </a:tc>
              </a:tr>
              <a:tr h="28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8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102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/>
                        <a:t>0.05366%</a:t>
                      </a:r>
                    </a:p>
                  </a:txBody>
                  <a:tcPr marL="17572" marR="17572" marT="17572" marB="175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700" dirty="0"/>
                        <a:t>100</a:t>
                      </a:r>
                    </a:p>
                  </a:txBody>
                  <a:tcPr marL="17572" marR="17572" marT="17572" marB="17572" anchor="ctr"/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358" t="12712" r="32249" b="12972"/>
          <a:stretch>
            <a:fillRect/>
          </a:stretch>
        </p:blipFill>
        <p:spPr bwMode="auto">
          <a:xfrm>
            <a:off x="6143636" y="1500174"/>
            <a:ext cx="264508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速解魔方簡介</a:t>
            </a:r>
            <a:endParaRPr lang="zh-TW" altLang="en-US" sz="7200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111875"/>
            <a:ext cx="457200" cy="365125"/>
          </a:xfrm>
        </p:spPr>
        <p:txBody>
          <a:bodyPr/>
          <a:lstStyle/>
          <a:p>
            <a:fld id="{829531EB-1764-4D75-839E-59D81BB0DE6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原創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3143248"/>
            <a:ext cx="8183880" cy="1357322"/>
          </a:xfrm>
        </p:spPr>
        <p:txBody>
          <a:bodyPr/>
          <a:lstStyle/>
          <a:p>
            <a:r>
              <a:rPr lang="en-US" altLang="zh-TW" dirty="0" smtClean="0">
                <a:hlinkClick r:id="rId3"/>
              </a:rPr>
              <a:t>Prof. Jessica </a:t>
            </a:r>
            <a:r>
              <a:rPr lang="en-US" altLang="zh-TW" dirty="0" err="1" smtClean="0">
                <a:hlinkClick r:id="rId3"/>
              </a:rPr>
              <a:t>Fridrich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grpSp>
        <p:nvGrpSpPr>
          <p:cNvPr id="5" name="群組 9"/>
          <p:cNvGrpSpPr/>
          <p:nvPr/>
        </p:nvGrpSpPr>
        <p:grpSpPr>
          <a:xfrm>
            <a:off x="5429256" y="1857364"/>
            <a:ext cx="2143140" cy="3357586"/>
            <a:chOff x="6786578" y="357166"/>
            <a:chExt cx="1714512" cy="2673822"/>
          </a:xfrm>
        </p:grpSpPr>
        <p:pic>
          <p:nvPicPr>
            <p:cNvPr id="6" name="Picture 2" descr="http://www.ws.binghamton.edu/fridrich/images/jessica5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86578" y="357166"/>
              <a:ext cx="1714512" cy="2229518"/>
            </a:xfrm>
            <a:prstGeom prst="rect">
              <a:avLst/>
            </a:prstGeom>
            <a:noFill/>
          </p:spPr>
        </p:pic>
        <p:pic>
          <p:nvPicPr>
            <p:cNvPr id="7" name="Picture 4" descr="http://www.ws.binghamton.edu/fridrich/images/rubsgn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6578" y="2571744"/>
              <a:ext cx="1714512" cy="45924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下週預告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  <p:pic>
        <p:nvPicPr>
          <p:cNvPr id="94219" name="Picture 11" descr="C:\Users\DavidGuo\AppData\Local\Microsoft\Windows\Temporary Internet Files\Content.IE5\E88A8OL7\MCj033268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928802"/>
            <a:ext cx="2834339" cy="2571768"/>
          </a:xfrm>
          <a:prstGeom prst="rect">
            <a:avLst/>
          </a:prstGeom>
          <a:noFill/>
        </p:spPr>
      </p:pic>
      <p:sp>
        <p:nvSpPr>
          <p:cNvPr id="28" name="圓角矩形 27"/>
          <p:cNvSpPr/>
          <p:nvPr/>
        </p:nvSpPr>
        <p:spPr>
          <a:xfrm>
            <a:off x="642910" y="2357430"/>
            <a:ext cx="500066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/>
              <a:t>魔方中的數學</a:t>
            </a:r>
            <a:endParaRPr lang="zh-TW" altLang="en-US" sz="5400" dirty="0"/>
          </a:p>
        </p:txBody>
      </p:sp>
      <p:sp>
        <p:nvSpPr>
          <p:cNvPr id="29" name="圓角矩形 28"/>
          <p:cNvSpPr/>
          <p:nvPr/>
        </p:nvSpPr>
        <p:spPr>
          <a:xfrm>
            <a:off x="1357290" y="3786190"/>
            <a:ext cx="357190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 smtClean="0"/>
              <a:t>代數群論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中心方塊方向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先拿奇異筆畫線如下圖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883" t="18489" r="17968" b="13183"/>
          <a:stretch>
            <a:fillRect/>
          </a:stretch>
        </p:blipFill>
        <p:spPr bwMode="auto">
          <a:xfrm>
            <a:off x="2857488" y="2500306"/>
            <a:ext cx="3571900" cy="341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中心方塊方向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/>
              <a:t>用之前教的方式將六面轉好，中心方塊會有下面兩種情形：</a:t>
            </a:r>
            <a:endParaRPr lang="en-US" altLang="zh-TW" sz="2000" dirty="0" smtClean="0"/>
          </a:p>
          <a:p>
            <a:pPr lvl="1"/>
            <a:r>
              <a:rPr lang="en-US" altLang="zh-TW" sz="1600" dirty="0" smtClean="0"/>
              <a:t>90</a:t>
            </a:r>
            <a:r>
              <a:rPr lang="zh-TW" altLang="en-US" sz="1600" dirty="0" smtClean="0"/>
              <a:t>度：必成對出現。</a:t>
            </a:r>
            <a:endParaRPr lang="en-US" altLang="zh-TW" sz="1600" dirty="0" smtClean="0"/>
          </a:p>
          <a:p>
            <a:pPr lvl="1"/>
            <a:r>
              <a:rPr lang="en-US" altLang="zh-TW" sz="1600" dirty="0" smtClean="0"/>
              <a:t>180</a:t>
            </a:r>
            <a:r>
              <a:rPr lang="zh-TW" altLang="en-US" sz="1600" dirty="0" smtClean="0"/>
              <a:t>度</a:t>
            </a:r>
            <a:endParaRPr lang="zh-TW" altLang="en-US" sz="1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1000100" y="3000372"/>
            <a:ext cx="3320739" cy="3429024"/>
            <a:chOff x="1000100" y="3000372"/>
            <a:chExt cx="3320739" cy="3429024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1990" t="15355" r="13507" b="7866"/>
            <a:stretch>
              <a:fillRect/>
            </a:stretch>
          </p:blipFill>
          <p:spPr bwMode="auto">
            <a:xfrm>
              <a:off x="1000100" y="3000372"/>
              <a:ext cx="3320739" cy="3429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橢圓 6"/>
            <p:cNvSpPr/>
            <p:nvPr/>
          </p:nvSpPr>
          <p:spPr>
            <a:xfrm>
              <a:off x="2071670" y="3214686"/>
              <a:ext cx="1000132" cy="642942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橢圓 7"/>
            <p:cNvSpPr/>
            <p:nvPr/>
          </p:nvSpPr>
          <p:spPr>
            <a:xfrm>
              <a:off x="1357290" y="4429132"/>
              <a:ext cx="714380" cy="1000132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4857752" y="2928934"/>
            <a:ext cx="3175001" cy="3571876"/>
            <a:chOff x="4857752" y="2928934"/>
            <a:chExt cx="3175001" cy="3571876"/>
          </a:xfrm>
        </p:grpSpPr>
        <p:pic>
          <p:nvPicPr>
            <p:cNvPr id="65538" name="Picture 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31990" t="12123" r="15877" b="7866"/>
            <a:stretch>
              <a:fillRect/>
            </a:stretch>
          </p:blipFill>
          <p:spPr bwMode="auto">
            <a:xfrm>
              <a:off x="4857752" y="2928934"/>
              <a:ext cx="3175001" cy="35718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橢圓 8"/>
            <p:cNvSpPr/>
            <p:nvPr/>
          </p:nvSpPr>
          <p:spPr>
            <a:xfrm>
              <a:off x="6000760" y="3357562"/>
              <a:ext cx="1000132" cy="642942"/>
            </a:xfrm>
            <a:prstGeom prst="ellips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中心</a:t>
            </a:r>
            <a:r>
              <a:rPr lang="zh-TW" altLang="en-US" sz="4800" dirty="0" smtClean="0"/>
              <a:t>方塊轉</a:t>
            </a:r>
            <a:r>
              <a:rPr lang="en-US" altLang="zh-TW" sz="4800" dirty="0" smtClean="0"/>
              <a:t>90</a:t>
            </a:r>
            <a:r>
              <a:rPr lang="zh-TW" altLang="en-US" sz="4800" dirty="0" smtClean="0"/>
              <a:t>度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1990" t="15355" r="13507" b="7866"/>
          <a:stretch>
            <a:fillRect/>
          </a:stretch>
        </p:blipFill>
        <p:spPr bwMode="auto">
          <a:xfrm>
            <a:off x="3714744" y="2428868"/>
            <a:ext cx="415092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圓角矩形圖說文字 6"/>
          <p:cNvSpPr/>
          <p:nvPr/>
        </p:nvSpPr>
        <p:spPr>
          <a:xfrm>
            <a:off x="5715008" y="785794"/>
            <a:ext cx="3143272" cy="1643074"/>
          </a:xfrm>
          <a:prstGeom prst="wedgeRoundRectCallout">
            <a:avLst>
              <a:gd name="adj1" fmla="val -46559"/>
              <a:gd name="adj2" fmla="val 7979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chemeClr val="tx1"/>
                </a:solidFill>
              </a:rPr>
              <a:t>須要順時針轉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571472" y="2500306"/>
            <a:ext cx="3143272" cy="1643074"/>
          </a:xfrm>
          <a:prstGeom prst="wedgeRoundRectCallout">
            <a:avLst>
              <a:gd name="adj1" fmla="val 69393"/>
              <a:gd name="adj2" fmla="val 84056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chemeClr val="tx1"/>
                </a:solidFill>
              </a:rPr>
              <a:t>須要逆時針轉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sp>
        <p:nvSpPr>
          <p:cNvPr id="9" name="流程圖: 替代處理程序 8"/>
          <p:cNvSpPr/>
          <p:nvPr/>
        </p:nvSpPr>
        <p:spPr>
          <a:xfrm>
            <a:off x="428596" y="4643446"/>
            <a:ext cx="3214710" cy="1643074"/>
          </a:xfrm>
          <a:prstGeom prst="flowChartAlternate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chemeClr val="tx1"/>
                </a:solidFill>
              </a:rPr>
              <a:t>(</a:t>
            </a:r>
            <a:r>
              <a:rPr lang="zh-TW" altLang="en-US" sz="3600" dirty="0" smtClean="0">
                <a:solidFill>
                  <a:schemeClr val="tx1"/>
                </a:solidFill>
              </a:rPr>
              <a:t>順</a:t>
            </a:r>
            <a:r>
              <a:rPr lang="en-US" altLang="zh-TW" sz="3600" dirty="0" smtClean="0">
                <a:solidFill>
                  <a:schemeClr val="tx1"/>
                </a:solidFill>
              </a:rPr>
              <a:t>)</a:t>
            </a:r>
            <a:r>
              <a:rPr lang="zh-TW" altLang="en-US" sz="3600" dirty="0" smtClean="0">
                <a:solidFill>
                  <a:schemeClr val="tx1"/>
                </a:solidFill>
              </a:rPr>
              <a:t>上左下右</a:t>
            </a:r>
            <a:r>
              <a:rPr lang="en-US" altLang="zh-TW" sz="3600" dirty="0" smtClean="0">
                <a:solidFill>
                  <a:schemeClr val="tx1"/>
                </a:solidFill>
              </a:rPr>
              <a:t>(</a:t>
            </a:r>
            <a:r>
              <a:rPr lang="zh-TW" altLang="en-US" sz="3600" dirty="0" smtClean="0">
                <a:solidFill>
                  <a:schemeClr val="tx1"/>
                </a:solidFill>
              </a:rPr>
              <a:t>逆</a:t>
            </a:r>
            <a:r>
              <a:rPr lang="en-US" altLang="zh-TW" sz="3600" dirty="0" smtClean="0">
                <a:solidFill>
                  <a:schemeClr val="tx1"/>
                </a:solidFill>
              </a:rPr>
              <a:t>)</a:t>
            </a:r>
            <a:r>
              <a:rPr lang="zh-TW" altLang="en-US" sz="3600" dirty="0" smtClean="0">
                <a:solidFill>
                  <a:schemeClr val="tx1"/>
                </a:solidFill>
              </a:rPr>
              <a:t>左上右下</a:t>
            </a:r>
            <a:endParaRPr lang="zh-TW" altLang="en-US" sz="3600" dirty="0">
              <a:solidFill>
                <a:schemeClr val="tx1"/>
              </a:solidFill>
            </a:endParaRPr>
          </a:p>
        </p:txBody>
      </p:sp>
      <p:cxnSp>
        <p:nvCxnSpPr>
          <p:cNvPr id="11" name="弧形接點 10"/>
          <p:cNvCxnSpPr/>
          <p:nvPr/>
        </p:nvCxnSpPr>
        <p:spPr>
          <a:xfrm flipV="1">
            <a:off x="1428728" y="1928802"/>
            <a:ext cx="5500726" cy="3071834"/>
          </a:xfrm>
          <a:prstGeom prst="curved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6715140" y="1285860"/>
            <a:ext cx="64294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785786" y="4857760"/>
            <a:ext cx="64294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中心</a:t>
            </a:r>
            <a:r>
              <a:rPr lang="zh-TW" altLang="en-US" sz="4800" dirty="0" smtClean="0"/>
              <a:t>方塊轉</a:t>
            </a:r>
            <a:r>
              <a:rPr lang="en-US" altLang="zh-TW" sz="4800" dirty="0" smtClean="0"/>
              <a:t>180</a:t>
            </a:r>
            <a:r>
              <a:rPr lang="zh-TW" altLang="en-US" sz="4800" dirty="0" smtClean="0"/>
              <a:t>度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1990" t="12123" r="15877" b="7866"/>
          <a:stretch>
            <a:fillRect/>
          </a:stretch>
        </p:blipFill>
        <p:spPr bwMode="auto">
          <a:xfrm>
            <a:off x="5286380" y="2428868"/>
            <a:ext cx="3286148" cy="369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圓角矩形 12"/>
          <p:cNvSpPr/>
          <p:nvPr/>
        </p:nvSpPr>
        <p:spPr>
          <a:xfrm>
            <a:off x="571472" y="2786058"/>
            <a:ext cx="4643470" cy="18573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chemeClr val="tx1"/>
                </a:solidFill>
              </a:rPr>
              <a:t>轉</a:t>
            </a:r>
            <a:r>
              <a:rPr lang="en-US" altLang="zh-TW" sz="3200" dirty="0" smtClean="0">
                <a:solidFill>
                  <a:schemeClr val="tx1"/>
                </a:solidFill>
              </a:rPr>
              <a:t>5(18)55(47)</a:t>
            </a:r>
            <a:r>
              <a:rPr lang="zh-TW" altLang="en-US" sz="3200" dirty="0" smtClean="0">
                <a:solidFill>
                  <a:schemeClr val="tx1"/>
                </a:solidFill>
              </a:rPr>
              <a:t>兩次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第三層速度加快</a:t>
            </a:r>
            <a:endParaRPr lang="zh-TW" altLang="en-US" sz="6000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111875"/>
            <a:ext cx="457200" cy="365125"/>
          </a:xfrm>
        </p:spPr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EP</a:t>
            </a:r>
            <a:r>
              <a:rPr lang="zh-TW" altLang="en-US" sz="4400" dirty="0" smtClean="0"/>
              <a:t>舊公式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pic>
        <p:nvPicPr>
          <p:cNvPr id="72706" name="Picture 2" descr="http://www.davidguo.idv.tw/Cube/images/notation1/PLL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500306"/>
            <a:ext cx="1928826" cy="1903776"/>
          </a:xfrm>
          <a:prstGeom prst="rect">
            <a:avLst/>
          </a:prstGeom>
          <a:noFill/>
        </p:spPr>
      </p:pic>
      <p:sp>
        <p:nvSpPr>
          <p:cNvPr id="7" name="圓角矩形 6"/>
          <p:cNvSpPr/>
          <p:nvPr/>
        </p:nvSpPr>
        <p:spPr>
          <a:xfrm>
            <a:off x="3286116" y="2928934"/>
            <a:ext cx="5214974" cy="85725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/>
              <a:t>124215545 - 451542212</a:t>
            </a:r>
            <a:endParaRPr lang="zh-TW" altLang="en-US" sz="2800" dirty="0"/>
          </a:p>
        </p:txBody>
      </p:sp>
      <p:pic>
        <p:nvPicPr>
          <p:cNvPr id="72708" name="Picture 4" descr="http://www.davidguo.idv.tw/Cube/images/notation1/OLL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4214818"/>
            <a:ext cx="1500198" cy="1480715"/>
          </a:xfrm>
          <a:prstGeom prst="rect">
            <a:avLst/>
          </a:prstGeom>
          <a:noFill/>
        </p:spPr>
      </p:pic>
      <p:pic>
        <p:nvPicPr>
          <p:cNvPr id="72710" name="Picture 6" descr="http://www.davidguo.idv.tw/Cube/images/notation1/OLL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4214818"/>
            <a:ext cx="1428760" cy="1410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dirty="0" smtClean="0"/>
              <a:t>EP</a:t>
            </a:r>
            <a:r>
              <a:rPr lang="zh-TW" altLang="en-US" sz="4400" dirty="0" smtClean="0"/>
              <a:t>新公式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9" name="圓角矩形圖說文字 8"/>
          <p:cNvSpPr/>
          <p:nvPr/>
        </p:nvSpPr>
        <p:spPr>
          <a:xfrm>
            <a:off x="3571868" y="2643182"/>
            <a:ext cx="4429156" cy="714380"/>
          </a:xfrm>
          <a:prstGeom prst="wedgeRoundRectCallout">
            <a:avLst>
              <a:gd name="adj1" fmla="val -68195"/>
              <a:gd name="adj2" fmla="val 31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66-2-17-66-48-2-66</a:t>
            </a:r>
            <a:endParaRPr lang="zh-TW" altLang="en-US" dirty="0"/>
          </a:p>
        </p:txBody>
      </p:sp>
      <p:pic>
        <p:nvPicPr>
          <p:cNvPr id="76802" name="Picture 2" descr="http://www.davidguo.idv.tw/Cube/images/Enhance/PLL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428868"/>
            <a:ext cx="1285884" cy="1285884"/>
          </a:xfrm>
          <a:prstGeom prst="rect">
            <a:avLst/>
          </a:prstGeom>
          <a:noFill/>
        </p:spPr>
      </p:pic>
      <p:pic>
        <p:nvPicPr>
          <p:cNvPr id="76804" name="Picture 4" descr="http://www.davidguo.idv.tw/Cube/images/Enhance/PLL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214818"/>
            <a:ext cx="1285884" cy="1285884"/>
          </a:xfrm>
          <a:prstGeom prst="rect">
            <a:avLst/>
          </a:prstGeom>
          <a:noFill/>
        </p:spPr>
      </p:pic>
      <p:sp>
        <p:nvSpPr>
          <p:cNvPr id="12" name="圓角矩形圖說文字 11"/>
          <p:cNvSpPr/>
          <p:nvPr/>
        </p:nvSpPr>
        <p:spPr>
          <a:xfrm>
            <a:off x="3571868" y="4429132"/>
            <a:ext cx="4429156" cy="714380"/>
          </a:xfrm>
          <a:prstGeom prst="wedgeRoundRectCallout">
            <a:avLst>
              <a:gd name="adj1" fmla="val -67790"/>
              <a:gd name="adj2" fmla="val 311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66-5-17-66-48-5-66</a:t>
            </a:r>
            <a:endParaRPr lang="zh-TW" altLang="en-US" dirty="0"/>
          </a:p>
        </p:txBody>
      </p:sp>
      <p:cxnSp>
        <p:nvCxnSpPr>
          <p:cNvPr id="14" name="直線單箭頭接點 13"/>
          <p:cNvCxnSpPr/>
          <p:nvPr/>
        </p:nvCxnSpPr>
        <p:spPr>
          <a:xfrm rot="5400000">
            <a:off x="4393405" y="3893347"/>
            <a:ext cx="13573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rot="5400000">
            <a:off x="5822959" y="3892553"/>
            <a:ext cx="135732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第一層速度加快</a:t>
            </a:r>
            <a:endParaRPr lang="zh-TW" altLang="en-US" sz="6000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111875"/>
            <a:ext cx="457200" cy="365125"/>
          </a:xfrm>
        </p:spPr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1821</TotalTime>
  <Words>292</Words>
  <Application>Microsoft Office PowerPoint</Application>
  <PresentationFormat>如螢幕大小 (4:3)</PresentationFormat>
  <Paragraphs>133</Paragraphs>
  <Slides>19</Slides>
  <Notes>19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觀點</vt:lpstr>
      <vt:lpstr>三階魔方進階</vt:lpstr>
      <vt:lpstr>中心方塊方向</vt:lpstr>
      <vt:lpstr>中心方塊方向</vt:lpstr>
      <vt:lpstr>中心方塊轉90度</vt:lpstr>
      <vt:lpstr>中心方塊轉180度</vt:lpstr>
      <vt:lpstr>第三層速度加快</vt:lpstr>
      <vt:lpstr>EP舊公式</vt:lpstr>
      <vt:lpstr>EP新公式</vt:lpstr>
      <vt:lpstr>第一層速度加快</vt:lpstr>
      <vt:lpstr>第一層速度加快</vt:lpstr>
      <vt:lpstr>正常配色</vt:lpstr>
      <vt:lpstr>練習</vt:lpstr>
      <vt:lpstr>練習</vt:lpstr>
      <vt:lpstr>練習</vt:lpstr>
      <vt:lpstr>練習</vt:lpstr>
      <vt:lpstr>底十字轉好只需8步</vt:lpstr>
      <vt:lpstr>速解魔方簡介</vt:lpstr>
      <vt:lpstr>原創</vt:lpstr>
      <vt:lpstr>下週預告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168</cp:revision>
  <dcterms:created xsi:type="dcterms:W3CDTF">2007-10-01T07:19:59Z</dcterms:created>
  <dcterms:modified xsi:type="dcterms:W3CDTF">2008-03-20T14:09:10Z</dcterms:modified>
</cp:coreProperties>
</file>